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7" r:id="rId2"/>
    <p:sldId id="412" r:id="rId3"/>
    <p:sldId id="431" r:id="rId4"/>
    <p:sldId id="432" r:id="rId5"/>
    <p:sldId id="436" r:id="rId6"/>
    <p:sldId id="449" r:id="rId7"/>
    <p:sldId id="444" r:id="rId8"/>
    <p:sldId id="435" r:id="rId9"/>
    <p:sldId id="434" r:id="rId10"/>
    <p:sldId id="433" r:id="rId11"/>
    <p:sldId id="437" r:id="rId12"/>
    <p:sldId id="439" r:id="rId13"/>
    <p:sldId id="447" r:id="rId14"/>
    <p:sldId id="441" r:id="rId15"/>
    <p:sldId id="451" r:id="rId16"/>
    <p:sldId id="440" r:id="rId17"/>
    <p:sldId id="443" r:id="rId18"/>
    <p:sldId id="448" r:id="rId19"/>
    <p:sldId id="427" r:id="rId20"/>
    <p:sldId id="450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ia Ramos Galdo" initials="SRG" lastIdx="66" clrIdx="0">
    <p:extLst>
      <p:ext uri="{19B8F6BF-5375-455C-9EA6-DF929625EA0E}">
        <p15:presenceInfo xmlns:p15="http://schemas.microsoft.com/office/powerpoint/2012/main" userId="S-1-5-21-2535799382-3500724992-772740853-21454" providerId="AD"/>
      </p:ext>
    </p:extLst>
  </p:cmAuthor>
  <p:cmAuthor id="2" name="Angel" initials="A" lastIdx="48" clrIdx="1">
    <p:extLst>
      <p:ext uri="{19B8F6BF-5375-455C-9EA6-DF929625EA0E}">
        <p15:presenceInfo xmlns:p15="http://schemas.microsoft.com/office/powerpoint/2012/main" userId="S-1-5-21-1084698177-2332971772-3884721886-1204" providerId="AD"/>
      </p:ext>
    </p:extLst>
  </p:cmAuthor>
  <p:cmAuthor id="3" name="Carolina" initials="C" lastIdx="25" clrIdx="2">
    <p:extLst>
      <p:ext uri="{19B8F6BF-5375-455C-9EA6-DF929625EA0E}">
        <p15:presenceInfo xmlns:p15="http://schemas.microsoft.com/office/powerpoint/2012/main" userId="S::carolina@sertogal.es::981cae18-b644-4de7-9abc-802066e807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537"/>
    <a:srgbClr val="667667"/>
    <a:srgbClr val="EBD97D"/>
    <a:srgbClr val="F6EDC2"/>
    <a:srgbClr val="CC3300"/>
    <a:srgbClr val="345264"/>
    <a:srgbClr val="387886"/>
    <a:srgbClr val="FDF5A8"/>
    <a:srgbClr val="4A594B"/>
    <a:srgbClr val="131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3" autoAdjust="0"/>
    <p:restoredTop sz="94745"/>
  </p:normalViewPr>
  <p:slideViewPr>
    <p:cSldViewPr snapToGrid="0">
      <p:cViewPr varScale="1">
        <p:scale>
          <a:sx n="105" d="100"/>
          <a:sy n="105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3F4CF-39A3-4E94-A8A5-CA2BB58574A7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AB682-2029-4F51-A109-2FF0773E125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466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AB682-2029-4F51-A109-2FF0773E125B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417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99D11-87EF-EB4D-508D-FF8894BBE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C91692-67E9-E284-C175-8389A84F1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00AF7B-3A68-3057-19D2-DF4F1BB99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7CBBAF-7CAD-931D-2EDC-B1C496760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AB682-2029-4F51-A109-2FF0773E125B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1292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12C99-5B01-46E8-E00E-327B03ABC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B1D08F-DB7F-596B-C534-94EB79685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008F8E-FF75-78C1-AD73-46E4C6C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516739-1286-C539-3A8A-6C9862EC6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AB682-2029-4F51-A109-2FF0773E125B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00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12C99-5B01-46E8-E00E-327B03ABC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B1D08F-DB7F-596B-C534-94EB79685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008F8E-FF75-78C1-AD73-46E4C6C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516739-1286-C539-3A8A-6C9862EC6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AB682-2029-4F51-A109-2FF0773E125B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006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09289-16D8-7632-8641-D663D575D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7E0AC2-D42C-6DCF-4FDB-497589FB7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BD8008-5B47-4871-96C2-0AF16EA49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F47983-A898-606B-A6BB-5473147F1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AB682-2029-4F51-A109-2FF0773E125B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856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7DFC2-507E-4FF6-5390-8E37E803E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0522D64-DA4A-3FC0-AF81-3B672D358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2D61A52-E8FD-45BF-AB9C-C7378593C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F7B92D-66A4-B4C4-3CB3-02ED8D7F0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AB682-2029-4F51-A109-2FF0773E125B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52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C2086-0DFD-C743-7606-22EA09B24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F7B71C-9B8C-7CFC-A74C-D9F708475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AF537A-077D-4DA4-A298-5FD381D8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3716F9-26A2-43DE-5206-9FA9F773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C7D0E4-E20B-839F-62D1-738C912D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909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70A1F-5C54-8899-7D3D-E0B52070F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0E413-6F85-5E29-F54D-0CBEFBB08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F8AF65-213C-2422-3E48-CEDE45EF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646B05-446A-9DBA-8991-30597C00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CB375-7F65-B5B6-E77F-6A064900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825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4F6C71-D1DD-471D-7337-7F33B20BC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47833F-E82B-25F9-BAAA-CB88DD4CD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00BE40-8693-4063-E65E-DEDF453B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774BB0-2E9A-847D-2DB6-21175860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410460-4FD7-3C08-B6BA-B475D2EB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771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ba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394087" y="122988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733" b="1">
                <a:solidFill>
                  <a:srgbClr val="E00D5B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3"/>
          </p:nvPr>
        </p:nvSpPr>
        <p:spPr>
          <a:xfrm>
            <a:off x="393700" y="2756959"/>
            <a:ext cx="10972800" cy="3456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3" name="Imagen 2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7" y="164637"/>
            <a:ext cx="2437863" cy="864096"/>
          </a:xfrm>
          <a:prstGeom prst="rect">
            <a:avLst/>
          </a:prstGeom>
        </p:spPr>
      </p:pic>
      <p:pic>
        <p:nvPicPr>
          <p:cNvPr id="9" name="Imagen 8" descr="later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97" y="6183397"/>
            <a:ext cx="394467" cy="3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4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D462D-C4BF-107D-A686-C7EBED27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D98EC5-54BE-4A15-E2D4-E5784C7E6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C351FD-1DEF-01B3-F281-1254B74E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2CC28-065C-29A6-9274-26D855BE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1C07C8-80F3-473B-9D3C-2F92B95A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324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59AC8-FDEA-16E2-2CA4-6368660E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910FB9-1023-479B-3460-2E1B32897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06FD62-E21B-03FA-7BAF-C6B44078C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C63AA9-6721-D038-B4CC-A529B853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0D1AED-8802-93B2-2990-F4D05EF0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99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3310D-8C9D-152A-CF64-DE515E6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EF064-AF97-050E-74BA-00C28B1A5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399071-325C-DB0A-81A1-48D88C215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2AD376-9165-7C4D-2CC9-43911D29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07DCA6-957B-DD9A-A00B-87C0A884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A46759-2BFF-5766-0E2E-22DFA6E7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886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5089B-3A1B-30F8-0F7C-27E30D154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A9C846-3403-9034-4F7E-DBD79FE38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F87812-2E2A-978C-B10E-4791B9718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015EF0-C491-9E25-4BD2-9C4324127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C1B574-A70E-D6F7-5BF2-8F851D652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A21E476-3FDC-EF8B-390A-D38E9F39D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215F36-2DF7-1783-61E5-CEF8DCEC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F455985-B6F6-CEAD-69C4-5C3270D9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54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C0DFF-9E54-C360-8F64-681BEE27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6ED0B3-304F-2185-389F-2C5229CB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09D85F-B492-7FDF-114B-23456CBA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6B2E67-9A9E-3DB4-77FB-08E9F41F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98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37D1B2-3519-BA5B-5E1A-434E36C62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413E34C-C3CA-F1B9-789B-7772B1148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EE7EDA-0422-6BEF-1FF8-9136E877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781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9DE0A-E873-71EF-9127-2B8B4BAC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0EB7E6-D0D2-3E71-EAAE-3A7B5A5F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7D4573-661E-230E-7528-8F137FA57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F7DE83-CCA2-D87B-CDDA-8D28A65E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580F5B-88CA-08B7-61F5-6EDC2E54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74CE3F-9DC3-F8EA-4CED-1E8E90BD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579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1A60B-3F66-BA81-A8E8-8D5DBB104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794365-3E1D-2542-F690-59BF751A8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495CC0-BFB8-2FE5-2096-6734FC301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3811E8-CE05-A664-600E-AD594891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A319FB-BDB4-80C3-EBDC-562A4150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B60A00-0A2D-3D42-1241-5D935326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089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FDEC520-509C-84EC-2393-89056020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E44BB4-254B-A59A-E51C-52D72935B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720CA-FE1C-9057-AD67-3D09448E9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41523-95EF-2D42-AC21-366340EAE4D9}" type="datetimeFigureOut">
              <a:rPr lang="es-ES" smtClean="0"/>
              <a:t>02/10/2025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923A9C-C438-95A2-404E-7A41E6A69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7C455D-821C-CAB6-A2A3-FDDE79863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C8FB1-B031-374C-9F0F-320BDCE91E6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203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5" Type="http://schemas.openxmlformats.org/officeDocument/2006/relationships/image" Target="../media/image48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5.png"/><Relationship Id="rId7" Type="http://schemas.openxmlformats.org/officeDocument/2006/relationships/image" Target="../media/image64.jp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teams.microsoft.com/meet/312180796160?p=hPZMWQ6c3gK2HbPDQc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72.jpg"/><Relationship Id="rId9" Type="http://schemas.openxmlformats.org/officeDocument/2006/relationships/hyperlink" Target="https://teams.microsoft.com/l/meetup-join/19%3ameeting_NzlkMjM4OTktNzBhMS00YzI3LWJhNjUtMTBlYjY1MWE5ZTM1%40thread.v2/0?context=%7b%22Tid%22%3a%22c69b29ab-3ff1-4423-be22-d6374be2faed%22%2c%22Oid%22%3a%22981cae18-b644-4de7-9abc-802066e8071d%22%7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E964AE9-B5A7-9553-CA28-59F4B6AA49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5A43DB-5C20-622A-EBFB-ED591048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1128"/>
          <a:stretch/>
        </p:blipFill>
        <p:spPr>
          <a:xfrm>
            <a:off x="4091725" y="1049344"/>
            <a:ext cx="4223599" cy="3680460"/>
          </a:xfrm>
          <a:prstGeom prst="rect">
            <a:avLst/>
          </a:prstGeom>
        </p:spPr>
      </p:pic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2BBD6218-6EEC-2C92-900A-33C4D0DF7B26}"/>
              </a:ext>
            </a:extLst>
          </p:cNvPr>
          <p:cNvSpPr txBox="1">
            <a:spLocks/>
          </p:cNvSpPr>
          <p:nvPr/>
        </p:nvSpPr>
        <p:spPr>
          <a:xfrm>
            <a:off x="172130" y="2179809"/>
            <a:ext cx="11815762" cy="323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900"/>
              </a:lnSpc>
            </a:pPr>
            <a:r>
              <a:rPr lang="gl-ES" sz="4000" b="1" noProof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COMUNIDADES ENERXÉTICAS</a:t>
            </a:r>
          </a:p>
          <a:p>
            <a:pPr algn="ctr">
              <a:lnSpc>
                <a:spcPts val="4900"/>
              </a:lnSpc>
            </a:pPr>
            <a:r>
              <a:rPr lang="gl-ES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XORNADAS DE DIFUSIÓN</a:t>
            </a:r>
            <a:endParaRPr lang="gl-ES" sz="4000" b="1" noProof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4ADEB372-E40E-D81F-B3D6-BDF715CD0A4D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gl-ES" sz="1800" noProof="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B6CC5D5-BA70-0D3A-546A-0F64CE4C8FEE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gl-ES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D93247-23AF-1651-6982-7C1C8BF756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09DF03A-D6D1-38D8-EDCE-46E8A5E3A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C19A6633-49F4-D0F9-C9B2-886BF2ACB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CDCB7C-54E4-2271-28BA-3866BDBBC6CB}"/>
              </a:ext>
            </a:extLst>
          </p:cNvPr>
          <p:cNvSpPr txBox="1"/>
          <p:nvPr/>
        </p:nvSpPr>
        <p:spPr>
          <a:xfrm>
            <a:off x="3335492" y="0"/>
            <a:ext cx="88565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OFICINA DE TRANSFORMACION COMUNITARIA OTC DEPO </a:t>
            </a:r>
            <a:br>
              <a:rPr lang="es-ES" sz="32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s-ES" sz="3200" b="1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Renovables </a:t>
            </a:r>
            <a:endParaRPr lang="es-ES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81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51FF-D476-D4BF-02A4-F99E43FD3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2">
            <a:extLst>
              <a:ext uri="{FF2B5EF4-FFF2-40B4-BE49-F238E27FC236}">
                <a16:creationId xmlns:a16="http://schemas.microsoft.com/office/drawing/2014/main" id="{BCD31068-5CAF-B5C3-8E0D-665B69435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370" y="577633"/>
            <a:ext cx="7105955" cy="344430"/>
          </a:xfrm>
          <a:prstGeom prst="rect">
            <a:avLst/>
          </a:prstGeom>
        </p:spPr>
        <p:txBody>
          <a:bodyPr vert="horz" wrap="square" lIns="0" tIns="8867" rIns="0" bIns="0" rtlCol="0">
            <a:spAutoFit/>
          </a:bodyPr>
          <a:lstStyle/>
          <a:p>
            <a:pPr marL="8446">
              <a:spcBef>
                <a:spcPts val="70"/>
              </a:spcBef>
            </a:pP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FORMAS XURÍDICAS</a:t>
            </a:r>
          </a:p>
        </p:txBody>
      </p:sp>
      <p:graphicFrame>
        <p:nvGraphicFramePr>
          <p:cNvPr id="7" name="object 14">
            <a:extLst>
              <a:ext uri="{FF2B5EF4-FFF2-40B4-BE49-F238E27FC236}">
                <a16:creationId xmlns:a16="http://schemas.microsoft.com/office/drawing/2014/main" id="{6FAAC60E-86BB-1C8B-6B97-DE900A957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175849"/>
              </p:ext>
            </p:extLst>
          </p:nvPr>
        </p:nvGraphicFramePr>
        <p:xfrm>
          <a:off x="1239322" y="1170533"/>
          <a:ext cx="10017301" cy="4433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2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7168">
                  <a:extLst>
                    <a:ext uri="{9D8B030D-6E8A-4147-A177-3AD203B41FA5}">
                      <a16:colId xmlns:a16="http://schemas.microsoft.com/office/drawing/2014/main" val="2728776153"/>
                    </a:ext>
                  </a:extLst>
                </a:gridCol>
                <a:gridCol w="2081800">
                  <a:extLst>
                    <a:ext uri="{9D8B030D-6E8A-4147-A177-3AD203B41FA5}">
                      <a16:colId xmlns:a16="http://schemas.microsoft.com/office/drawing/2014/main" val="1180109235"/>
                    </a:ext>
                  </a:extLst>
                </a:gridCol>
              </a:tblGrid>
              <a:tr h="2621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lang="es-ES" sz="1800" b="1" kern="0" spc="0" baseline="0" dirty="0">
                          <a:solidFill>
                            <a:srgbClr val="387886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ASOCIACIÓN</a:t>
                      </a:r>
                      <a:endParaRPr lang="es-ES" sz="1800" kern="0" spc="0" baseline="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lang="es-ES" sz="1800" b="1" kern="0" spc="0" baseline="0" dirty="0">
                          <a:solidFill>
                            <a:srgbClr val="64A37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COOPERATIVA</a:t>
                      </a:r>
                      <a:endParaRPr lang="es-ES" sz="1800" kern="0" spc="0" baseline="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lang="es-ES" sz="1800" b="1" kern="0" spc="0" baseline="0" dirty="0">
                          <a:solidFill>
                            <a:srgbClr val="C6BE3A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SL</a:t>
                      </a:r>
                      <a:endParaRPr lang="es-ES" sz="1800" kern="0" spc="0" baseline="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32">
                <a:tc rowSpan="4">
                  <a:txBody>
                    <a:bodyPr/>
                    <a:lstStyle/>
                    <a:p>
                      <a:pPr marL="179388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ES" sz="1600" b="1" kern="0" spc="0" baseline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CONSTITUCIÓN</a:t>
                      </a:r>
                      <a:endParaRPr lang="es-ES" sz="1600" kern="0" spc="0" baseline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25"/>
                        </a:spcBef>
                      </a:pPr>
                      <a:r>
                        <a:rPr lang="es-ES" sz="1500" b="0" spc="-1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 </a:t>
                      </a:r>
                      <a:r>
                        <a:rPr lang="es-ES" sz="1500" b="0" spc="204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PERSOAS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18790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25"/>
                        </a:spcBef>
                      </a:pP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18790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25"/>
                        </a:spcBef>
                      </a:pPr>
                      <a:r>
                        <a:rPr lang="es-ES" sz="1500" b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</a:t>
                      </a:r>
                      <a:r>
                        <a:rPr lang="es-ES" sz="1500" b="0" spc="-1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95" dirty="0" err="1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PERSOA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18790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25"/>
                        </a:spcBef>
                      </a:pPr>
                      <a:r>
                        <a:rPr lang="es-ES" sz="1500" b="0" spc="-2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0€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18790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500" b="0" spc="-1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3.000€</a:t>
                      </a:r>
                      <a:endParaRPr lang="es-ES" dirty="0"/>
                    </a:p>
                  </a:txBody>
                  <a:tcPr marL="0" marR="0" marT="18790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18790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25"/>
                        </a:spcBef>
                      </a:pPr>
                      <a:r>
                        <a:rPr lang="es-ES" sz="1500" b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REXISTRO ASOCIACIÓNS</a:t>
                      </a:r>
                    </a:p>
                  </a:txBody>
                  <a:tcPr marL="0" marR="0" marT="18790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500" b="0" spc="16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NOTARIO (REXISTRO)</a:t>
                      </a:r>
                      <a:endParaRPr lang="es-ES" dirty="0"/>
                    </a:p>
                  </a:txBody>
                  <a:tcPr marL="0" marR="0" marT="18790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18790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2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5"/>
                        </a:spcBef>
                      </a:pPr>
                      <a:r>
                        <a:rPr lang="es-ES" sz="1500" b="0" spc="145" dirty="0" err="1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COMPLEXIDADE</a:t>
                      </a:r>
                      <a:r>
                        <a:rPr lang="es-ES" sz="1500" b="0" spc="-3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3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BAIXA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19466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500" b="0" spc="14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COMPLEXIDAD</a:t>
                      </a:r>
                      <a:r>
                        <a:rPr lang="es-ES" sz="1500" b="0" spc="-3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9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MEDIA</a:t>
                      </a:r>
                      <a:endParaRPr lang="es-ES" dirty="0"/>
                    </a:p>
                  </a:txBody>
                  <a:tcPr marL="0" marR="0" marT="19466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19466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307">
                <a:tc>
                  <a:txBody>
                    <a:bodyPr/>
                    <a:lstStyle/>
                    <a:p>
                      <a:pPr marL="179388" marR="92710" indent="0" algn="ctr">
                        <a:lnSpc>
                          <a:spcPct val="100000"/>
                        </a:lnSpc>
                        <a:spcBef>
                          <a:spcPts val="2675"/>
                        </a:spcBef>
                      </a:pPr>
                      <a:r>
                        <a:rPr lang="gl-ES" sz="1600" b="1" kern="0" spc="0" baseline="0" noProof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OBRIGAS FISCAIS</a:t>
                      </a:r>
                      <a:endParaRPr lang="gl-ES" sz="1600" kern="0" spc="0" baseline="0" noProof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225907" marB="0" anchor="ctr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75"/>
                        </a:spcBef>
                      </a:pPr>
                      <a:r>
                        <a:rPr lang="es-ES" sz="1500" b="0" spc="11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BAIXA</a:t>
                      </a:r>
                      <a:r>
                        <a:rPr lang="es-ES" sz="1500" b="0" spc="-3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3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ESIXENCIA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217462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500" b="0" spc="16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ALTA</a:t>
                      </a:r>
                      <a:r>
                        <a:rPr lang="es-ES" sz="1500" b="0" spc="-3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3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ESIXENCIA</a:t>
                      </a:r>
                      <a:endParaRPr lang="es-ES" dirty="0"/>
                    </a:p>
                  </a:txBody>
                  <a:tcPr marL="0" marR="0" marT="21746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 marL="0" marR="0" marT="217462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9081">
                <a:tc>
                  <a:txBody>
                    <a:bodyPr/>
                    <a:lstStyle/>
                    <a:p>
                      <a:pPr marL="179388" marR="92710" indent="0" algn="ctr">
                        <a:lnSpc>
                          <a:spcPct val="100000"/>
                        </a:lnSpc>
                        <a:spcBef>
                          <a:spcPts val="2675"/>
                        </a:spcBef>
                      </a:pPr>
                      <a:r>
                        <a:rPr lang="es-ES" sz="1600" b="1" kern="0" spc="0" baseline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FINANCIACIÓN</a:t>
                      </a:r>
                    </a:p>
                  </a:txBody>
                  <a:tcPr marL="0" marR="0" marT="225907" marB="0" anchor="ctr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75"/>
                        </a:spcBef>
                      </a:pPr>
                      <a:r>
                        <a:rPr lang="es-ES" sz="1500" b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DIFÍCIL ACCESO A FINANCIACIÓN PRIVADA</a:t>
                      </a:r>
                    </a:p>
                  </a:txBody>
                  <a:tcPr marL="0" marR="0" marT="217462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75"/>
                        </a:spcBef>
                      </a:pPr>
                      <a:r>
                        <a:rPr lang="es-ES" sz="1500" b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FÁCIL ACCESO A FINANCIACIÓN PRIVADA</a:t>
                      </a:r>
                    </a:p>
                  </a:txBody>
                  <a:tcPr marL="0" marR="0" marT="21746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293079"/>
                  </a:ext>
                </a:extLst>
              </a:tr>
              <a:tr h="867693">
                <a:tc>
                  <a:txBody>
                    <a:bodyPr/>
                    <a:lstStyle/>
                    <a:p>
                      <a:pPr marL="179388" marR="92710" indent="0" algn="ctr">
                        <a:lnSpc>
                          <a:spcPct val="100000"/>
                        </a:lnSpc>
                        <a:spcBef>
                          <a:spcPts val="2675"/>
                        </a:spcBef>
                      </a:pPr>
                      <a:r>
                        <a:rPr lang="es-ES" sz="1600" b="1" kern="0" spc="0" baseline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ACTIVIDADES</a:t>
                      </a:r>
                    </a:p>
                  </a:txBody>
                  <a:tcPr marL="0" marR="0" marT="225907" marB="0" anchor="ctr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75"/>
                        </a:spcBef>
                      </a:pPr>
                      <a:r>
                        <a:rPr lang="es-ES" sz="1400" b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AUTOCONSUMO, EFICIENCIA ENERXÉTICA, MOVILIDADE ELÉCTRICA </a:t>
                      </a:r>
                    </a:p>
                  </a:txBody>
                  <a:tcPr marL="0" marR="0" marT="217462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spc="165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OS ANTERIORES + VENTA E COMERCIALIZACION DE ENERXÍA</a:t>
                      </a:r>
                    </a:p>
                  </a:txBody>
                  <a:tcPr marL="0" marR="0" marT="21746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>
                    <a:lnL>
                      <a:noFill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6609090"/>
                  </a:ext>
                </a:extLst>
              </a:tr>
              <a:tr h="461208">
                <a:tc>
                  <a:txBody>
                    <a:bodyPr/>
                    <a:lstStyle/>
                    <a:p>
                      <a:pPr marL="179388" marR="92710" indent="0" algn="ctr">
                        <a:lnSpc>
                          <a:spcPct val="100000"/>
                        </a:lnSpc>
                        <a:spcBef>
                          <a:spcPts val="2510"/>
                        </a:spcBef>
                      </a:pPr>
                      <a:r>
                        <a:rPr lang="es-ES" sz="1600" b="1" kern="0" spc="0" baseline="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ENTRADA/SAÍDA SOCIOS</a:t>
                      </a:r>
                      <a:endParaRPr lang="es-ES" sz="1600" kern="0" spc="0" baseline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211972" marB="0" anchor="ctr">
                    <a:lnL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0"/>
                        </a:spcBef>
                      </a:pPr>
                      <a:r>
                        <a:rPr lang="es-ES" sz="1500" b="0" spc="15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LIBRO</a:t>
                      </a:r>
                      <a:r>
                        <a:rPr lang="es-ES" sz="1500" b="0" spc="-3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9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</a:t>
                      </a:r>
                      <a:r>
                        <a:rPr lang="es-ES" sz="1500" b="0" spc="-3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s-ES" sz="1500" b="0" spc="18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SOCIOS/AS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21028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0"/>
                        </a:spcBef>
                      </a:pP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21028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0"/>
                        </a:spcBef>
                      </a:pPr>
                      <a:r>
                        <a:rPr lang="es-ES" sz="1500" b="0" spc="160" dirty="0">
                          <a:solidFill>
                            <a:srgbClr val="4A594B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NOTARIO</a:t>
                      </a:r>
                      <a:endParaRPr lang="es-ES" sz="1500" b="0" dirty="0">
                        <a:solidFill>
                          <a:srgbClr val="4A594B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21028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0C5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D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F0E8042B-9186-3AE1-AE13-5CE60F27FE18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30710-A491-E4BA-C450-FC9D42E8194E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4EBFDA-088A-1387-2F55-57B55872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733D709-0E65-71DE-81DB-4E8A772B6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32F65FC1-356C-C70E-C674-50E65A97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F9E4F-1EDA-7941-B192-9CA401C10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66DB284-91A1-A80E-A41C-328755D53DB9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D6B9941A-E671-D496-138E-B9527B8F7DCD}"/>
              </a:ext>
            </a:extLst>
          </p:cNvPr>
          <p:cNvSpPr txBox="1">
            <a:spLocks/>
          </p:cNvSpPr>
          <p:nvPr/>
        </p:nvSpPr>
        <p:spPr>
          <a:xfrm>
            <a:off x="3182149" y="4725112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34" name="object 11">
            <a:extLst>
              <a:ext uri="{FF2B5EF4-FFF2-40B4-BE49-F238E27FC236}">
                <a16:creationId xmlns:a16="http://schemas.microsoft.com/office/drawing/2014/main" id="{DA53F1E5-14D0-CD57-EAEC-9B0562DFE3F5}"/>
              </a:ext>
            </a:extLst>
          </p:cNvPr>
          <p:cNvGrpSpPr/>
          <p:nvPr/>
        </p:nvGrpSpPr>
        <p:grpSpPr>
          <a:xfrm>
            <a:off x="379789" y="2103055"/>
            <a:ext cx="4164994" cy="1583002"/>
            <a:chOff x="616528" y="5134928"/>
            <a:chExt cx="5768975" cy="1981835"/>
          </a:xfrm>
        </p:grpSpPr>
        <p:pic>
          <p:nvPicPr>
            <p:cNvPr id="135" name="object 12">
              <a:extLst>
                <a:ext uri="{FF2B5EF4-FFF2-40B4-BE49-F238E27FC236}">
                  <a16:creationId xmlns:a16="http://schemas.microsoft.com/office/drawing/2014/main" id="{46076E7A-C70D-B381-AFC7-682699AA00E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515" y="6373572"/>
              <a:ext cx="5648324" cy="742949"/>
            </a:xfrm>
            <a:prstGeom prst="rect">
              <a:avLst/>
            </a:prstGeom>
          </p:spPr>
        </p:pic>
        <p:sp>
          <p:nvSpPr>
            <p:cNvPr id="136" name="object 13">
              <a:extLst>
                <a:ext uri="{FF2B5EF4-FFF2-40B4-BE49-F238E27FC236}">
                  <a16:creationId xmlns:a16="http://schemas.microsoft.com/office/drawing/2014/main" id="{77CE9046-F7E0-3533-9FF6-D13054A6D96D}"/>
                </a:ext>
              </a:extLst>
            </p:cNvPr>
            <p:cNvSpPr/>
            <p:nvPr/>
          </p:nvSpPr>
          <p:spPr>
            <a:xfrm>
              <a:off x="616528" y="5134928"/>
              <a:ext cx="5768975" cy="1713230"/>
            </a:xfrm>
            <a:custGeom>
              <a:avLst/>
              <a:gdLst/>
              <a:ahLst/>
              <a:cxnLst/>
              <a:rect l="l" t="t" r="r" b="b"/>
              <a:pathLst>
                <a:path w="5768975" h="1713229">
                  <a:moveTo>
                    <a:pt x="5768552" y="1713166"/>
                  </a:moveTo>
                  <a:lnTo>
                    <a:pt x="0" y="1713166"/>
                  </a:lnTo>
                  <a:lnTo>
                    <a:pt x="0" y="0"/>
                  </a:lnTo>
                  <a:lnTo>
                    <a:pt x="5768552" y="0"/>
                  </a:lnTo>
                  <a:lnTo>
                    <a:pt x="5768552" y="1713166"/>
                  </a:lnTo>
                  <a:close/>
                </a:path>
              </a:pathLst>
            </a:custGeom>
            <a:solidFill>
              <a:srgbClr val="FDF9C2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38" name="object 15">
            <a:extLst>
              <a:ext uri="{FF2B5EF4-FFF2-40B4-BE49-F238E27FC236}">
                <a16:creationId xmlns:a16="http://schemas.microsoft.com/office/drawing/2014/main" id="{9942C043-204F-7FBB-922F-4E8906F0B2CD}"/>
              </a:ext>
            </a:extLst>
          </p:cNvPr>
          <p:cNvGrpSpPr/>
          <p:nvPr/>
        </p:nvGrpSpPr>
        <p:grpSpPr>
          <a:xfrm>
            <a:off x="255277" y="4360449"/>
            <a:ext cx="1427646" cy="596647"/>
            <a:chOff x="570704" y="4057920"/>
            <a:chExt cx="2146935" cy="897255"/>
          </a:xfrm>
        </p:grpSpPr>
        <p:pic>
          <p:nvPicPr>
            <p:cNvPr id="139" name="object 16">
              <a:extLst>
                <a:ext uri="{FF2B5EF4-FFF2-40B4-BE49-F238E27FC236}">
                  <a16:creationId xmlns:a16="http://schemas.microsoft.com/office/drawing/2014/main" id="{961DBDA1-545B-500D-3DDD-6B74303B4AB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704" y="4592638"/>
              <a:ext cx="2143124" cy="361949"/>
            </a:xfrm>
            <a:prstGeom prst="rect">
              <a:avLst/>
            </a:prstGeom>
          </p:spPr>
        </p:pic>
        <p:sp>
          <p:nvSpPr>
            <p:cNvPr id="140" name="object 17">
              <a:extLst>
                <a:ext uri="{FF2B5EF4-FFF2-40B4-BE49-F238E27FC236}">
                  <a16:creationId xmlns:a16="http://schemas.microsoft.com/office/drawing/2014/main" id="{88A03C28-969F-9885-C668-CE76A2D0EB8B}"/>
                </a:ext>
              </a:extLst>
            </p:cNvPr>
            <p:cNvSpPr/>
            <p:nvPr/>
          </p:nvSpPr>
          <p:spPr>
            <a:xfrm>
              <a:off x="570704" y="4057920"/>
              <a:ext cx="2146935" cy="768985"/>
            </a:xfrm>
            <a:custGeom>
              <a:avLst/>
              <a:gdLst/>
              <a:ahLst/>
              <a:cxnLst/>
              <a:rect l="l" t="t" r="r" b="b"/>
              <a:pathLst>
                <a:path w="2146935" h="768985">
                  <a:moveTo>
                    <a:pt x="2146420" y="768508"/>
                  </a:moveTo>
                  <a:lnTo>
                    <a:pt x="0" y="768508"/>
                  </a:lnTo>
                  <a:lnTo>
                    <a:pt x="0" y="0"/>
                  </a:lnTo>
                  <a:lnTo>
                    <a:pt x="2146420" y="0"/>
                  </a:lnTo>
                  <a:lnTo>
                    <a:pt x="2146420" y="7685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41" name="object 18">
            <a:extLst>
              <a:ext uri="{FF2B5EF4-FFF2-40B4-BE49-F238E27FC236}">
                <a16:creationId xmlns:a16="http://schemas.microsoft.com/office/drawing/2014/main" id="{F8C218D9-0C0E-5DA8-BEB6-1E96F313A7B5}"/>
              </a:ext>
            </a:extLst>
          </p:cNvPr>
          <p:cNvGrpSpPr/>
          <p:nvPr/>
        </p:nvGrpSpPr>
        <p:grpSpPr>
          <a:xfrm>
            <a:off x="10210247" y="1534054"/>
            <a:ext cx="1403983" cy="541976"/>
            <a:chOff x="14666464" y="3634098"/>
            <a:chExt cx="2111350" cy="815039"/>
          </a:xfrm>
        </p:grpSpPr>
        <p:pic>
          <p:nvPicPr>
            <p:cNvPr id="142" name="object 19">
              <a:extLst>
                <a:ext uri="{FF2B5EF4-FFF2-40B4-BE49-F238E27FC236}">
                  <a16:creationId xmlns:a16="http://schemas.microsoft.com/office/drawing/2014/main" id="{20D0CFD6-98E6-5265-AB07-E5951B1CA79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82314" y="4039563"/>
              <a:ext cx="2095500" cy="409574"/>
            </a:xfrm>
            <a:prstGeom prst="rect">
              <a:avLst/>
            </a:prstGeom>
          </p:spPr>
        </p:pic>
        <p:sp>
          <p:nvSpPr>
            <p:cNvPr id="143" name="object 20">
              <a:extLst>
                <a:ext uri="{FF2B5EF4-FFF2-40B4-BE49-F238E27FC236}">
                  <a16:creationId xmlns:a16="http://schemas.microsoft.com/office/drawing/2014/main" id="{CA2E268C-3557-E260-4AB8-26A040E46E3B}"/>
                </a:ext>
              </a:extLst>
            </p:cNvPr>
            <p:cNvSpPr/>
            <p:nvPr/>
          </p:nvSpPr>
          <p:spPr>
            <a:xfrm>
              <a:off x="14666464" y="3634098"/>
              <a:ext cx="2072640" cy="642621"/>
            </a:xfrm>
            <a:custGeom>
              <a:avLst/>
              <a:gdLst/>
              <a:ahLst/>
              <a:cxnLst/>
              <a:rect l="l" t="t" r="r" b="b"/>
              <a:pathLst>
                <a:path w="2072640" h="642620">
                  <a:moveTo>
                    <a:pt x="2072212" y="642235"/>
                  </a:moveTo>
                  <a:lnTo>
                    <a:pt x="0" y="642235"/>
                  </a:lnTo>
                  <a:lnTo>
                    <a:pt x="0" y="0"/>
                  </a:lnTo>
                  <a:lnTo>
                    <a:pt x="2072212" y="0"/>
                  </a:lnTo>
                  <a:lnTo>
                    <a:pt x="2072212" y="642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gl-ES" sz="1400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44" name="object 21">
            <a:extLst>
              <a:ext uri="{FF2B5EF4-FFF2-40B4-BE49-F238E27FC236}">
                <a16:creationId xmlns:a16="http://schemas.microsoft.com/office/drawing/2014/main" id="{23F4D4C0-89B9-4BA1-681E-368FE97710C8}"/>
              </a:ext>
            </a:extLst>
          </p:cNvPr>
          <p:cNvSpPr txBox="1"/>
          <p:nvPr/>
        </p:nvSpPr>
        <p:spPr>
          <a:xfrm>
            <a:off x="427681" y="4586592"/>
            <a:ext cx="1219606" cy="212347"/>
          </a:xfrm>
          <a:prstGeom prst="rect">
            <a:avLst/>
          </a:prstGeom>
        </p:spPr>
        <p:txBody>
          <a:bodyPr vert="horz" wrap="square" lIns="0" tIns="7601" rIns="0" bIns="0" rtlCol="0">
            <a:spAutoFit/>
          </a:bodyPr>
          <a:lstStyle/>
          <a:p>
            <a:pPr marL="8446">
              <a:spcBef>
                <a:spcPts val="60"/>
              </a:spcBef>
            </a:pPr>
            <a:r>
              <a:rPr lang="gl-ES" sz="1330" b="1" spc="106" noProof="0" dirty="0">
                <a:solidFill>
                  <a:srgbClr val="B8B0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PROMOTOR</a:t>
            </a:r>
            <a:endParaRPr lang="gl-ES" sz="13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2" name="object 29">
            <a:extLst>
              <a:ext uri="{FF2B5EF4-FFF2-40B4-BE49-F238E27FC236}">
                <a16:creationId xmlns:a16="http://schemas.microsoft.com/office/drawing/2014/main" id="{4A703C76-711B-05E5-5A93-429D59470A8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94912" y="3319278"/>
            <a:ext cx="2955040" cy="2174229"/>
          </a:xfrm>
          <a:prstGeom prst="rect">
            <a:avLst/>
          </a:prstGeom>
        </p:spPr>
      </p:pic>
      <p:grpSp>
        <p:nvGrpSpPr>
          <p:cNvPr id="160" name="object 37">
            <a:extLst>
              <a:ext uri="{FF2B5EF4-FFF2-40B4-BE49-F238E27FC236}">
                <a16:creationId xmlns:a16="http://schemas.microsoft.com/office/drawing/2014/main" id="{955F17C3-6809-75EF-87A9-73447643B90F}"/>
              </a:ext>
            </a:extLst>
          </p:cNvPr>
          <p:cNvGrpSpPr/>
          <p:nvPr/>
        </p:nvGrpSpPr>
        <p:grpSpPr>
          <a:xfrm>
            <a:off x="8101911" y="2474489"/>
            <a:ext cx="1749404" cy="253353"/>
            <a:chOff x="11896235" y="5048352"/>
            <a:chExt cx="2630805" cy="381000"/>
          </a:xfrm>
        </p:grpSpPr>
        <p:sp>
          <p:nvSpPr>
            <p:cNvPr id="161" name="object 38">
              <a:extLst>
                <a:ext uri="{FF2B5EF4-FFF2-40B4-BE49-F238E27FC236}">
                  <a16:creationId xmlns:a16="http://schemas.microsoft.com/office/drawing/2014/main" id="{B0A156FE-3DEF-0675-F8FA-050835BDE595}"/>
                </a:ext>
              </a:extLst>
            </p:cNvPr>
            <p:cNvSpPr/>
            <p:nvPr/>
          </p:nvSpPr>
          <p:spPr>
            <a:xfrm>
              <a:off x="11896235" y="5238852"/>
              <a:ext cx="2583180" cy="0"/>
            </a:xfrm>
            <a:custGeom>
              <a:avLst/>
              <a:gdLst/>
              <a:ahLst/>
              <a:cxnLst/>
              <a:rect l="l" t="t" r="r" b="b"/>
              <a:pathLst>
                <a:path w="2583180">
                  <a:moveTo>
                    <a:pt x="0" y="0"/>
                  </a:moveTo>
                  <a:lnTo>
                    <a:pt x="2583094" y="0"/>
                  </a:lnTo>
                </a:path>
              </a:pathLst>
            </a:custGeom>
            <a:ln w="95250">
              <a:solidFill>
                <a:srgbClr val="63A375"/>
              </a:solidFill>
            </a:ln>
          </p:spPr>
          <p:txBody>
            <a:bodyPr wrap="square" lIns="0" tIns="0" rIns="0" bIns="0" rtlCol="0"/>
            <a:lstStyle/>
            <a:p>
              <a:endParaRPr lang="gl-ES" sz="1400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2" name="object 39">
              <a:extLst>
                <a:ext uri="{FF2B5EF4-FFF2-40B4-BE49-F238E27FC236}">
                  <a16:creationId xmlns:a16="http://schemas.microsoft.com/office/drawing/2014/main" id="{3140252F-E7C4-A20C-5CB1-937CF91B5058}"/>
                </a:ext>
              </a:extLst>
            </p:cNvPr>
            <p:cNvSpPr/>
            <p:nvPr/>
          </p:nvSpPr>
          <p:spPr>
            <a:xfrm>
              <a:off x="14288825" y="5095977"/>
              <a:ext cx="190500" cy="285750"/>
            </a:xfrm>
            <a:custGeom>
              <a:avLst/>
              <a:gdLst/>
              <a:ahLst/>
              <a:cxnLst/>
              <a:rect l="l" t="t" r="r" b="b"/>
              <a:pathLst>
                <a:path w="190500" h="285750">
                  <a:moveTo>
                    <a:pt x="0" y="0"/>
                  </a:moveTo>
                  <a:lnTo>
                    <a:pt x="190500" y="142875"/>
                  </a:lnTo>
                  <a:lnTo>
                    <a:pt x="0" y="285750"/>
                  </a:lnTo>
                </a:path>
              </a:pathLst>
            </a:custGeom>
            <a:ln w="95250">
              <a:solidFill>
                <a:srgbClr val="63A375"/>
              </a:solidFill>
            </a:ln>
          </p:spPr>
          <p:txBody>
            <a:bodyPr wrap="square" lIns="0" tIns="0" rIns="0" bIns="0" rtlCol="0"/>
            <a:lstStyle/>
            <a:p>
              <a:endParaRPr lang="gl-ES" sz="1400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63" name="object 40">
            <a:extLst>
              <a:ext uri="{FF2B5EF4-FFF2-40B4-BE49-F238E27FC236}">
                <a16:creationId xmlns:a16="http://schemas.microsoft.com/office/drawing/2014/main" id="{6A1FE350-A64E-DEA4-0ADD-22538692E58A}"/>
              </a:ext>
            </a:extLst>
          </p:cNvPr>
          <p:cNvGrpSpPr/>
          <p:nvPr/>
        </p:nvGrpSpPr>
        <p:grpSpPr>
          <a:xfrm>
            <a:off x="8101891" y="2851477"/>
            <a:ext cx="1749404" cy="253353"/>
            <a:chOff x="11896205" y="5615278"/>
            <a:chExt cx="2630805" cy="381000"/>
          </a:xfrm>
        </p:grpSpPr>
        <p:sp>
          <p:nvSpPr>
            <p:cNvPr id="164" name="object 41">
              <a:extLst>
                <a:ext uri="{FF2B5EF4-FFF2-40B4-BE49-F238E27FC236}">
                  <a16:creationId xmlns:a16="http://schemas.microsoft.com/office/drawing/2014/main" id="{36366A3F-D3C9-078F-CD38-4093C231B13C}"/>
                </a:ext>
              </a:extLst>
            </p:cNvPr>
            <p:cNvSpPr/>
            <p:nvPr/>
          </p:nvSpPr>
          <p:spPr>
            <a:xfrm>
              <a:off x="11943826" y="5805778"/>
              <a:ext cx="2583180" cy="0"/>
            </a:xfrm>
            <a:custGeom>
              <a:avLst/>
              <a:gdLst/>
              <a:ahLst/>
              <a:cxnLst/>
              <a:rect l="l" t="t" r="r" b="b"/>
              <a:pathLst>
                <a:path w="2583180">
                  <a:moveTo>
                    <a:pt x="2583094" y="0"/>
                  </a:moveTo>
                  <a:lnTo>
                    <a:pt x="0" y="0"/>
                  </a:lnTo>
                </a:path>
              </a:pathLst>
            </a:custGeom>
            <a:ln w="95250">
              <a:solidFill>
                <a:srgbClr val="00B0AB"/>
              </a:solidFill>
            </a:ln>
          </p:spPr>
          <p:txBody>
            <a:bodyPr wrap="square" lIns="0" tIns="0" rIns="0" bIns="0" rtlCol="0"/>
            <a:lstStyle/>
            <a:p>
              <a:endParaRPr lang="gl-ES" sz="1400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5" name="object 42">
              <a:extLst>
                <a:ext uri="{FF2B5EF4-FFF2-40B4-BE49-F238E27FC236}">
                  <a16:creationId xmlns:a16="http://schemas.microsoft.com/office/drawing/2014/main" id="{9601847E-3363-20E5-28B5-9333AAD57DF0}"/>
                </a:ext>
              </a:extLst>
            </p:cNvPr>
            <p:cNvSpPr/>
            <p:nvPr/>
          </p:nvSpPr>
          <p:spPr>
            <a:xfrm>
              <a:off x="11943830" y="5662903"/>
              <a:ext cx="190500" cy="285750"/>
            </a:xfrm>
            <a:custGeom>
              <a:avLst/>
              <a:gdLst/>
              <a:ahLst/>
              <a:cxnLst/>
              <a:rect l="l" t="t" r="r" b="b"/>
              <a:pathLst>
                <a:path w="190500" h="285750">
                  <a:moveTo>
                    <a:pt x="190500" y="285750"/>
                  </a:moveTo>
                  <a:lnTo>
                    <a:pt x="0" y="142875"/>
                  </a:lnTo>
                  <a:lnTo>
                    <a:pt x="190500" y="0"/>
                  </a:lnTo>
                </a:path>
              </a:pathLst>
            </a:custGeom>
            <a:ln w="95250">
              <a:solidFill>
                <a:srgbClr val="00B0AB"/>
              </a:solidFill>
            </a:ln>
          </p:spPr>
          <p:txBody>
            <a:bodyPr wrap="square" lIns="0" tIns="0" rIns="0" bIns="0" rtlCol="0"/>
            <a:lstStyle/>
            <a:p>
              <a:endParaRPr lang="gl-ES" sz="1400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66" name="object 43">
            <a:extLst>
              <a:ext uri="{FF2B5EF4-FFF2-40B4-BE49-F238E27FC236}">
                <a16:creationId xmlns:a16="http://schemas.microsoft.com/office/drawing/2014/main" id="{D1231C35-32C5-EA8B-F56B-F344CD18568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16746" y="2076079"/>
            <a:ext cx="1216094" cy="209016"/>
          </a:xfrm>
          <a:prstGeom prst="rect">
            <a:avLst/>
          </a:prstGeom>
        </p:spPr>
      </p:pic>
      <p:pic>
        <p:nvPicPr>
          <p:cNvPr id="167" name="object 44">
            <a:extLst>
              <a:ext uri="{FF2B5EF4-FFF2-40B4-BE49-F238E27FC236}">
                <a16:creationId xmlns:a16="http://schemas.microsoft.com/office/drawing/2014/main" id="{5AE51B39-5748-E5D1-F406-F406502D3D6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02220" y="3441173"/>
            <a:ext cx="1216094" cy="209016"/>
          </a:xfrm>
          <a:prstGeom prst="rect">
            <a:avLst/>
          </a:prstGeom>
        </p:spPr>
      </p:pic>
      <p:grpSp>
        <p:nvGrpSpPr>
          <p:cNvPr id="168" name="object 45">
            <a:extLst>
              <a:ext uri="{FF2B5EF4-FFF2-40B4-BE49-F238E27FC236}">
                <a16:creationId xmlns:a16="http://schemas.microsoft.com/office/drawing/2014/main" id="{CCA36568-BF00-01EB-0519-7DD65AC9562A}"/>
              </a:ext>
            </a:extLst>
          </p:cNvPr>
          <p:cNvGrpSpPr/>
          <p:nvPr/>
        </p:nvGrpSpPr>
        <p:grpSpPr>
          <a:xfrm>
            <a:off x="4614456" y="2647270"/>
            <a:ext cx="736413" cy="253353"/>
            <a:chOff x="6651699" y="5782353"/>
            <a:chExt cx="1107440" cy="381000"/>
          </a:xfrm>
        </p:grpSpPr>
        <p:sp>
          <p:nvSpPr>
            <p:cNvPr id="169" name="object 46">
              <a:extLst>
                <a:ext uri="{FF2B5EF4-FFF2-40B4-BE49-F238E27FC236}">
                  <a16:creationId xmlns:a16="http://schemas.microsoft.com/office/drawing/2014/main" id="{9C4ADF24-D8AD-F43E-41BE-1B930371D882}"/>
                </a:ext>
              </a:extLst>
            </p:cNvPr>
            <p:cNvSpPr/>
            <p:nvPr/>
          </p:nvSpPr>
          <p:spPr>
            <a:xfrm>
              <a:off x="6651699" y="5972853"/>
              <a:ext cx="1059815" cy="0"/>
            </a:xfrm>
            <a:custGeom>
              <a:avLst/>
              <a:gdLst/>
              <a:ahLst/>
              <a:cxnLst/>
              <a:rect l="l" t="t" r="r" b="b"/>
              <a:pathLst>
                <a:path w="1059815">
                  <a:moveTo>
                    <a:pt x="0" y="0"/>
                  </a:moveTo>
                  <a:lnTo>
                    <a:pt x="1059780" y="0"/>
                  </a:lnTo>
                </a:path>
              </a:pathLst>
            </a:custGeom>
            <a:ln w="95250">
              <a:solidFill>
                <a:srgbClr val="ECE45E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0" name="object 47">
              <a:extLst>
                <a:ext uri="{FF2B5EF4-FFF2-40B4-BE49-F238E27FC236}">
                  <a16:creationId xmlns:a16="http://schemas.microsoft.com/office/drawing/2014/main" id="{16578864-5646-9BAF-A110-8477EDB542C6}"/>
                </a:ext>
              </a:extLst>
            </p:cNvPr>
            <p:cNvSpPr/>
            <p:nvPr/>
          </p:nvSpPr>
          <p:spPr>
            <a:xfrm>
              <a:off x="7520978" y="5829978"/>
              <a:ext cx="190500" cy="285750"/>
            </a:xfrm>
            <a:custGeom>
              <a:avLst/>
              <a:gdLst/>
              <a:ahLst/>
              <a:cxnLst/>
              <a:rect l="l" t="t" r="r" b="b"/>
              <a:pathLst>
                <a:path w="190500" h="285750">
                  <a:moveTo>
                    <a:pt x="0" y="0"/>
                  </a:moveTo>
                  <a:lnTo>
                    <a:pt x="190500" y="142875"/>
                  </a:lnTo>
                  <a:lnTo>
                    <a:pt x="0" y="285750"/>
                  </a:lnTo>
                </a:path>
              </a:pathLst>
            </a:custGeom>
            <a:ln w="95250">
              <a:solidFill>
                <a:srgbClr val="ECE45E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71" name="object 48">
            <a:extLst>
              <a:ext uri="{FF2B5EF4-FFF2-40B4-BE49-F238E27FC236}">
                <a16:creationId xmlns:a16="http://schemas.microsoft.com/office/drawing/2014/main" id="{3EECC666-8102-DC97-8109-CA0B12ADF169}"/>
              </a:ext>
            </a:extLst>
          </p:cNvPr>
          <p:cNvGrpSpPr/>
          <p:nvPr/>
        </p:nvGrpSpPr>
        <p:grpSpPr>
          <a:xfrm>
            <a:off x="5388849" y="1348153"/>
            <a:ext cx="2484657" cy="2039493"/>
            <a:chOff x="7816254" y="4255454"/>
            <a:chExt cx="3736500" cy="3067050"/>
          </a:xfrm>
        </p:grpSpPr>
        <p:pic>
          <p:nvPicPr>
            <p:cNvPr id="172" name="object 49">
              <a:extLst>
                <a:ext uri="{FF2B5EF4-FFF2-40B4-BE49-F238E27FC236}">
                  <a16:creationId xmlns:a16="http://schemas.microsoft.com/office/drawing/2014/main" id="{727F61F0-D290-77D9-BEC9-37D0038258D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0405" y="6549844"/>
              <a:ext cx="3562349" cy="295274"/>
            </a:xfrm>
            <a:prstGeom prst="rect">
              <a:avLst/>
            </a:prstGeom>
          </p:spPr>
        </p:pic>
        <p:pic>
          <p:nvPicPr>
            <p:cNvPr id="173" name="object 50">
              <a:extLst>
                <a:ext uri="{FF2B5EF4-FFF2-40B4-BE49-F238E27FC236}">
                  <a16:creationId xmlns:a16="http://schemas.microsoft.com/office/drawing/2014/main" id="{DCC681AC-31C9-3F60-C710-97E05F8C153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6254" y="4255454"/>
              <a:ext cx="3733799" cy="3067050"/>
            </a:xfrm>
            <a:prstGeom prst="rect">
              <a:avLst/>
            </a:prstGeom>
          </p:spPr>
        </p:pic>
      </p:grpSp>
      <p:sp>
        <p:nvSpPr>
          <p:cNvPr id="176" name="object 53">
            <a:extLst>
              <a:ext uri="{FF2B5EF4-FFF2-40B4-BE49-F238E27FC236}">
                <a16:creationId xmlns:a16="http://schemas.microsoft.com/office/drawing/2014/main" id="{826C80E5-8CEF-82A3-F00F-9CC64705668A}"/>
              </a:ext>
            </a:extLst>
          </p:cNvPr>
          <p:cNvSpPr txBox="1"/>
          <p:nvPr/>
        </p:nvSpPr>
        <p:spPr>
          <a:xfrm>
            <a:off x="10386118" y="1645848"/>
            <a:ext cx="1179221" cy="226103"/>
          </a:xfrm>
          <a:prstGeom prst="rect">
            <a:avLst/>
          </a:prstGeom>
        </p:spPr>
        <p:txBody>
          <a:bodyPr vert="horz" wrap="square" lIns="0" tIns="10556" rIns="0" bIns="0" rtlCol="0">
            <a:spAutoFit/>
          </a:bodyPr>
          <a:lstStyle/>
          <a:p>
            <a:pPr marL="8446" algn="ctr">
              <a:spcBef>
                <a:spcPts val="83"/>
              </a:spcBef>
            </a:pPr>
            <a:r>
              <a:rPr lang="gl-ES" sz="1400" b="1" spc="106" noProof="0" dirty="0">
                <a:solidFill>
                  <a:srgbClr val="B8B0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SOCIOS/AS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7" name="object 54">
            <a:extLst>
              <a:ext uri="{FF2B5EF4-FFF2-40B4-BE49-F238E27FC236}">
                <a16:creationId xmlns:a16="http://schemas.microsoft.com/office/drawing/2014/main" id="{A0C4ED35-0674-C152-4330-27789F924532}"/>
              </a:ext>
            </a:extLst>
          </p:cNvPr>
          <p:cNvSpPr txBox="1"/>
          <p:nvPr/>
        </p:nvSpPr>
        <p:spPr>
          <a:xfrm>
            <a:off x="3639444" y="4692766"/>
            <a:ext cx="1019729" cy="649303"/>
          </a:xfrm>
          <a:prstGeom prst="rect">
            <a:avLst/>
          </a:prstGeom>
        </p:spPr>
        <p:txBody>
          <a:bodyPr vert="horz" wrap="square" lIns="0" tIns="8023" rIns="0" bIns="0" rtlCol="0">
            <a:spAutoFit/>
          </a:bodyPr>
          <a:lstStyle/>
          <a:p>
            <a:pPr marL="8446" marR="3378">
              <a:lnSpc>
                <a:spcPct val="139900"/>
              </a:lnSpc>
              <a:spcBef>
                <a:spcPts val="63"/>
              </a:spcBef>
            </a:pPr>
            <a:r>
              <a:rPr lang="gl-ES" sz="1000" b="1" spc="43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CONCELLO </a:t>
            </a:r>
            <a:r>
              <a:rPr lang="gl-ES" sz="1000" b="1" spc="40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PARTICULAR</a:t>
            </a:r>
          </a:p>
          <a:p>
            <a:pPr marL="8446" marR="3378">
              <a:lnSpc>
                <a:spcPct val="139900"/>
              </a:lnSpc>
              <a:spcBef>
                <a:spcPts val="63"/>
              </a:spcBef>
            </a:pPr>
            <a:r>
              <a:rPr lang="gl-ES" sz="1000" b="1" spc="40" noProof="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PEME</a:t>
            </a:r>
            <a:endParaRPr lang="gl-ES" sz="1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1" name="object 58">
            <a:extLst>
              <a:ext uri="{FF2B5EF4-FFF2-40B4-BE49-F238E27FC236}">
                <a16:creationId xmlns:a16="http://schemas.microsoft.com/office/drawing/2014/main" id="{CEC3C3D3-F1FB-73C5-755C-D49A42E8EA43}"/>
              </a:ext>
            </a:extLst>
          </p:cNvPr>
          <p:cNvSpPr txBox="1"/>
          <p:nvPr/>
        </p:nvSpPr>
        <p:spPr>
          <a:xfrm>
            <a:off x="8259596" y="1841427"/>
            <a:ext cx="1376163" cy="336962"/>
          </a:xfrm>
          <a:prstGeom prst="rect">
            <a:avLst/>
          </a:prstGeom>
          <a:solidFill>
            <a:srgbClr val="E0F0E4"/>
          </a:solidFill>
        </p:spPr>
        <p:txBody>
          <a:bodyPr vert="horz" wrap="square" lIns="0" tIns="120343" rIns="0" bIns="0" rtlCol="0">
            <a:spAutoFit/>
          </a:bodyPr>
          <a:lstStyle/>
          <a:p>
            <a:pPr marL="166799">
              <a:spcBef>
                <a:spcPts val="948"/>
              </a:spcBef>
            </a:pPr>
            <a:r>
              <a:rPr lang="gl-ES" sz="1400" b="1" spc="309" noProof="0" dirty="0">
                <a:solidFill>
                  <a:srgbClr val="63A37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%</a:t>
            </a:r>
            <a:r>
              <a:rPr lang="gl-ES" sz="1400" b="1" spc="-20" noProof="0" dirty="0">
                <a:solidFill>
                  <a:srgbClr val="63A37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b="1" spc="83" noProof="0" dirty="0">
                <a:solidFill>
                  <a:srgbClr val="63A37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REPARTO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2" name="object 59">
            <a:extLst>
              <a:ext uri="{FF2B5EF4-FFF2-40B4-BE49-F238E27FC236}">
                <a16:creationId xmlns:a16="http://schemas.microsoft.com/office/drawing/2014/main" id="{26616172-99B5-A67F-2AD9-FF8670835703}"/>
              </a:ext>
            </a:extLst>
          </p:cNvPr>
          <p:cNvSpPr txBox="1"/>
          <p:nvPr/>
        </p:nvSpPr>
        <p:spPr>
          <a:xfrm>
            <a:off x="8402220" y="3161022"/>
            <a:ext cx="1216096" cy="391538"/>
          </a:xfrm>
          <a:prstGeom prst="rect">
            <a:avLst/>
          </a:prstGeom>
          <a:solidFill>
            <a:srgbClr val="DCF4F4"/>
          </a:solidFill>
        </p:spPr>
        <p:txBody>
          <a:bodyPr vert="horz" wrap="square" lIns="0" tIns="174391" rIns="0" bIns="0" rtlCol="0">
            <a:spAutoFit/>
          </a:bodyPr>
          <a:lstStyle/>
          <a:p>
            <a:pPr marL="300237">
              <a:spcBef>
                <a:spcPts val="1373"/>
              </a:spcBef>
            </a:pPr>
            <a:r>
              <a:rPr lang="gl-ES" sz="1400" b="1" spc="9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COTAS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83" name="object 60">
            <a:extLst>
              <a:ext uri="{FF2B5EF4-FFF2-40B4-BE49-F238E27FC236}">
                <a16:creationId xmlns:a16="http://schemas.microsoft.com/office/drawing/2014/main" id="{2885CC85-B4B1-3EAB-C5EE-5470B39DBEFD}"/>
              </a:ext>
            </a:extLst>
          </p:cNvPr>
          <p:cNvGrpSpPr/>
          <p:nvPr/>
        </p:nvGrpSpPr>
        <p:grpSpPr>
          <a:xfrm>
            <a:off x="6794141" y="4658773"/>
            <a:ext cx="5017918" cy="1030326"/>
            <a:chOff x="10018656" y="8820343"/>
            <a:chExt cx="7546092" cy="1549434"/>
          </a:xfrm>
        </p:grpSpPr>
        <p:pic>
          <p:nvPicPr>
            <p:cNvPr id="184" name="object 61">
              <a:extLst>
                <a:ext uri="{FF2B5EF4-FFF2-40B4-BE49-F238E27FC236}">
                  <a16:creationId xmlns:a16="http://schemas.microsoft.com/office/drawing/2014/main" id="{F3EF83C8-2321-0741-6951-1CB23BF68D4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21473" y="9617303"/>
              <a:ext cx="6686549" cy="752474"/>
            </a:xfrm>
            <a:prstGeom prst="rect">
              <a:avLst/>
            </a:prstGeom>
          </p:spPr>
        </p:pic>
        <p:sp>
          <p:nvSpPr>
            <p:cNvPr id="185" name="object 62">
              <a:extLst>
                <a:ext uri="{FF2B5EF4-FFF2-40B4-BE49-F238E27FC236}">
                  <a16:creationId xmlns:a16="http://schemas.microsoft.com/office/drawing/2014/main" id="{5AD3055C-4EDA-08B4-1590-B25EAF286160}"/>
                </a:ext>
              </a:extLst>
            </p:cNvPr>
            <p:cNvSpPr/>
            <p:nvPr/>
          </p:nvSpPr>
          <p:spPr>
            <a:xfrm>
              <a:off x="10386845" y="8820343"/>
              <a:ext cx="7177903" cy="1126742"/>
            </a:xfrm>
            <a:custGeom>
              <a:avLst/>
              <a:gdLst/>
              <a:ahLst/>
              <a:cxnLst/>
              <a:rect l="l" t="t" r="r" b="b"/>
              <a:pathLst>
                <a:path w="6936740" h="965834">
                  <a:moveTo>
                    <a:pt x="6899252" y="965610"/>
                  </a:moveTo>
                  <a:lnTo>
                    <a:pt x="38098" y="965610"/>
                  </a:lnTo>
                  <a:lnTo>
                    <a:pt x="23268" y="962616"/>
                  </a:lnTo>
                  <a:lnTo>
                    <a:pt x="11158" y="954451"/>
                  </a:lnTo>
                  <a:lnTo>
                    <a:pt x="2992" y="942341"/>
                  </a:lnTo>
                  <a:lnTo>
                    <a:pt x="0" y="927519"/>
                  </a:lnTo>
                  <a:lnTo>
                    <a:pt x="0" y="38089"/>
                  </a:lnTo>
                  <a:lnTo>
                    <a:pt x="2992" y="23268"/>
                  </a:lnTo>
                  <a:lnTo>
                    <a:pt x="11158" y="11158"/>
                  </a:lnTo>
                  <a:lnTo>
                    <a:pt x="23268" y="2992"/>
                  </a:lnTo>
                  <a:lnTo>
                    <a:pt x="38089" y="0"/>
                  </a:lnTo>
                  <a:lnTo>
                    <a:pt x="6899261" y="0"/>
                  </a:lnTo>
                  <a:lnTo>
                    <a:pt x="6914081" y="2992"/>
                  </a:lnTo>
                  <a:lnTo>
                    <a:pt x="6926192" y="11158"/>
                  </a:lnTo>
                  <a:lnTo>
                    <a:pt x="6934358" y="23268"/>
                  </a:lnTo>
                  <a:lnTo>
                    <a:pt x="6936555" y="34148"/>
                  </a:lnTo>
                  <a:lnTo>
                    <a:pt x="6936555" y="931460"/>
                  </a:lnTo>
                  <a:lnTo>
                    <a:pt x="6934358" y="942341"/>
                  </a:lnTo>
                  <a:lnTo>
                    <a:pt x="6926192" y="954451"/>
                  </a:lnTo>
                  <a:lnTo>
                    <a:pt x="6914081" y="962616"/>
                  </a:lnTo>
                  <a:lnTo>
                    <a:pt x="6899252" y="965610"/>
                  </a:lnTo>
                  <a:close/>
                </a:path>
              </a:pathLst>
            </a:custGeom>
            <a:solidFill>
              <a:srgbClr val="FFFCE0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6" name="object 63">
              <a:extLst>
                <a:ext uri="{FF2B5EF4-FFF2-40B4-BE49-F238E27FC236}">
                  <a16:creationId xmlns:a16="http://schemas.microsoft.com/office/drawing/2014/main" id="{E43DF6FC-41B7-2429-439E-5EEB22B885D5}"/>
                </a:ext>
              </a:extLst>
            </p:cNvPr>
            <p:cNvSpPr/>
            <p:nvPr/>
          </p:nvSpPr>
          <p:spPr>
            <a:xfrm>
              <a:off x="10018656" y="9043798"/>
              <a:ext cx="675640" cy="662940"/>
            </a:xfrm>
            <a:custGeom>
              <a:avLst/>
              <a:gdLst/>
              <a:ahLst/>
              <a:cxnLst/>
              <a:rect l="l" t="t" r="r" b="b"/>
              <a:pathLst>
                <a:path w="675640" h="662940">
                  <a:moveTo>
                    <a:pt x="634186" y="662807"/>
                  </a:moveTo>
                  <a:lnTo>
                    <a:pt x="41344" y="662807"/>
                  </a:lnTo>
                  <a:lnTo>
                    <a:pt x="18581" y="658267"/>
                  </a:lnTo>
                  <a:lnTo>
                    <a:pt x="4420" y="645907"/>
                  </a:lnTo>
                  <a:lnTo>
                    <a:pt x="0" y="627616"/>
                  </a:lnTo>
                  <a:lnTo>
                    <a:pt x="6462" y="605281"/>
                  </a:lnTo>
                  <a:lnTo>
                    <a:pt x="307943" y="23727"/>
                  </a:lnTo>
                  <a:lnTo>
                    <a:pt x="321872" y="5931"/>
                  </a:lnTo>
                  <a:lnTo>
                    <a:pt x="337755" y="0"/>
                  </a:lnTo>
                  <a:lnTo>
                    <a:pt x="353639" y="5931"/>
                  </a:lnTo>
                  <a:lnTo>
                    <a:pt x="367567" y="23727"/>
                  </a:lnTo>
                  <a:lnTo>
                    <a:pt x="669049" y="605300"/>
                  </a:lnTo>
                  <a:lnTo>
                    <a:pt x="675531" y="627624"/>
                  </a:lnTo>
                  <a:lnTo>
                    <a:pt x="671115" y="645910"/>
                  </a:lnTo>
                  <a:lnTo>
                    <a:pt x="656951" y="658268"/>
                  </a:lnTo>
                  <a:lnTo>
                    <a:pt x="634186" y="662807"/>
                  </a:lnTo>
                  <a:close/>
                </a:path>
              </a:pathLst>
            </a:custGeom>
            <a:solidFill>
              <a:srgbClr val="FFCC4D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7" name="object 64">
              <a:extLst>
                <a:ext uri="{FF2B5EF4-FFF2-40B4-BE49-F238E27FC236}">
                  <a16:creationId xmlns:a16="http://schemas.microsoft.com/office/drawing/2014/main" id="{32DE0E6C-4806-4A39-C842-3B0DD82353D6}"/>
                </a:ext>
              </a:extLst>
            </p:cNvPr>
            <p:cNvSpPr/>
            <p:nvPr/>
          </p:nvSpPr>
          <p:spPr>
            <a:xfrm>
              <a:off x="10295415" y="9194848"/>
              <a:ext cx="93980" cy="441959"/>
            </a:xfrm>
            <a:custGeom>
              <a:avLst/>
              <a:gdLst/>
              <a:ahLst/>
              <a:cxnLst/>
              <a:rect l="l" t="t" r="r" b="b"/>
              <a:pathLst>
                <a:path w="93979" h="441959">
                  <a:moveTo>
                    <a:pt x="46721" y="441558"/>
                  </a:moveTo>
                  <a:lnTo>
                    <a:pt x="28551" y="437875"/>
                  </a:lnTo>
                  <a:lnTo>
                    <a:pt x="13698" y="427835"/>
                  </a:lnTo>
                  <a:lnTo>
                    <a:pt x="3677" y="412955"/>
                  </a:lnTo>
                  <a:lnTo>
                    <a:pt x="0" y="394752"/>
                  </a:lnTo>
                  <a:lnTo>
                    <a:pt x="3677" y="376560"/>
                  </a:lnTo>
                  <a:lnTo>
                    <a:pt x="13698" y="361685"/>
                  </a:lnTo>
                  <a:lnTo>
                    <a:pt x="28551" y="351648"/>
                  </a:lnTo>
                  <a:lnTo>
                    <a:pt x="46721" y="347964"/>
                  </a:lnTo>
                  <a:lnTo>
                    <a:pt x="64881" y="351648"/>
                  </a:lnTo>
                  <a:lnTo>
                    <a:pt x="79728" y="361685"/>
                  </a:lnTo>
                  <a:lnTo>
                    <a:pt x="89747" y="376560"/>
                  </a:lnTo>
                  <a:lnTo>
                    <a:pt x="93424" y="394752"/>
                  </a:lnTo>
                  <a:lnTo>
                    <a:pt x="89745" y="412955"/>
                  </a:lnTo>
                  <a:lnTo>
                    <a:pt x="79720" y="427835"/>
                  </a:lnTo>
                  <a:lnTo>
                    <a:pt x="64872" y="437875"/>
                  </a:lnTo>
                  <a:lnTo>
                    <a:pt x="46721" y="441558"/>
                  </a:lnTo>
                  <a:close/>
                </a:path>
                <a:path w="93979" h="441959">
                  <a:moveTo>
                    <a:pt x="46702" y="312574"/>
                  </a:moveTo>
                  <a:lnTo>
                    <a:pt x="29610" y="309740"/>
                  </a:lnTo>
                  <a:lnTo>
                    <a:pt x="15941" y="301619"/>
                  </a:lnTo>
                  <a:lnTo>
                    <a:pt x="6876" y="288778"/>
                  </a:lnTo>
                  <a:lnTo>
                    <a:pt x="3592" y="271785"/>
                  </a:lnTo>
                  <a:lnTo>
                    <a:pt x="3592" y="40789"/>
                  </a:lnTo>
                  <a:lnTo>
                    <a:pt x="6876" y="23787"/>
                  </a:lnTo>
                  <a:lnTo>
                    <a:pt x="15941" y="10947"/>
                  </a:lnTo>
                  <a:lnTo>
                    <a:pt x="29610" y="2830"/>
                  </a:lnTo>
                  <a:lnTo>
                    <a:pt x="46702" y="0"/>
                  </a:lnTo>
                  <a:lnTo>
                    <a:pt x="63553" y="2914"/>
                  </a:lnTo>
                  <a:lnTo>
                    <a:pt x="77255" y="11171"/>
                  </a:lnTo>
                  <a:lnTo>
                    <a:pt x="86463" y="24040"/>
                  </a:lnTo>
                  <a:lnTo>
                    <a:pt x="89832" y="40789"/>
                  </a:lnTo>
                  <a:lnTo>
                    <a:pt x="89832" y="271785"/>
                  </a:lnTo>
                  <a:lnTo>
                    <a:pt x="86463" y="288533"/>
                  </a:lnTo>
                  <a:lnTo>
                    <a:pt x="77255" y="301402"/>
                  </a:lnTo>
                  <a:lnTo>
                    <a:pt x="63553" y="309659"/>
                  </a:lnTo>
                  <a:lnTo>
                    <a:pt x="46702" y="312574"/>
                  </a:lnTo>
                  <a:close/>
                </a:path>
              </a:pathLst>
            </a:custGeom>
            <a:solidFill>
              <a:srgbClr val="221F20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88" name="object 65">
            <a:extLst>
              <a:ext uri="{FF2B5EF4-FFF2-40B4-BE49-F238E27FC236}">
                <a16:creationId xmlns:a16="http://schemas.microsoft.com/office/drawing/2014/main" id="{A49A612D-66A3-4CE2-680C-3B71395A47B9}"/>
              </a:ext>
            </a:extLst>
          </p:cNvPr>
          <p:cNvSpPr txBox="1"/>
          <p:nvPr/>
        </p:nvSpPr>
        <p:spPr>
          <a:xfrm>
            <a:off x="7423788" y="4614603"/>
            <a:ext cx="4373115" cy="798959"/>
          </a:xfrm>
          <a:prstGeom prst="rect">
            <a:avLst/>
          </a:prstGeom>
        </p:spPr>
        <p:txBody>
          <a:bodyPr vert="horz" wrap="square" lIns="0" tIns="8023" rIns="0" bIns="0" rtlCol="0">
            <a:spAutoFit/>
          </a:bodyPr>
          <a:lstStyle/>
          <a:p>
            <a:pPr marL="8446" marR="3378">
              <a:lnSpc>
                <a:spcPct val="125000"/>
              </a:lnSpc>
              <a:spcBef>
                <a:spcPts val="63"/>
              </a:spcBef>
            </a:pPr>
            <a:r>
              <a:rPr lang="gl-ES" sz="1400" spc="33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reparto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116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kWp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a</a:t>
            </a:r>
            <a:r>
              <a:rPr lang="gl-ES" sz="1400" spc="-27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proporción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económica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das</a:t>
            </a:r>
            <a:r>
              <a:rPr lang="gl-ES" sz="1400" spc="-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cotas</a:t>
            </a:r>
            <a:r>
              <a:rPr lang="gl-ES" sz="1400" spc="3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estableceranse</a:t>
            </a:r>
            <a:r>
              <a:rPr lang="gl-ES" sz="1400" spc="-3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no 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Regulamento de</a:t>
            </a:r>
            <a:r>
              <a:rPr lang="gl-ES" sz="1400" spc="-3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33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Réxime</a:t>
            </a:r>
            <a:r>
              <a:rPr lang="gl-ES" sz="1400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Interno da </a:t>
            </a:r>
            <a:r>
              <a:rPr lang="gl-ES" sz="1400" spc="67" noProof="0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9" name="Marcador de texto 6">
            <a:extLst>
              <a:ext uri="{FF2B5EF4-FFF2-40B4-BE49-F238E27FC236}">
                <a16:creationId xmlns:a16="http://schemas.microsoft.com/office/drawing/2014/main" id="{DE1DB677-FA08-FDC7-27B1-228EC1CC1C0C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1" name="Imagen 190">
            <a:extLst>
              <a:ext uri="{FF2B5EF4-FFF2-40B4-BE49-F238E27FC236}">
                <a16:creationId xmlns:a16="http://schemas.microsoft.com/office/drawing/2014/main" id="{3E91A6EF-0BCA-0B4B-3F21-4BA48255615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92" name="Imagen 191">
            <a:extLst>
              <a:ext uri="{FF2B5EF4-FFF2-40B4-BE49-F238E27FC236}">
                <a16:creationId xmlns:a16="http://schemas.microsoft.com/office/drawing/2014/main" id="{33087CD9-0204-D0F3-12B7-A23C1A9DB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93" name="Imagen 192" descr="Logotipo&#10;&#10;Descripción generada automáticamente">
            <a:extLst>
              <a:ext uri="{FF2B5EF4-FFF2-40B4-BE49-F238E27FC236}">
                <a16:creationId xmlns:a16="http://schemas.microsoft.com/office/drawing/2014/main" id="{CE5DF912-FA6F-B8AC-E1CB-9E4DB8D515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pic>
        <p:nvPicPr>
          <p:cNvPr id="199" name="object 12">
            <a:extLst>
              <a:ext uri="{FF2B5EF4-FFF2-40B4-BE49-F238E27FC236}">
                <a16:creationId xmlns:a16="http://schemas.microsoft.com/office/drawing/2014/main" id="{6648C3A6-0367-DA9E-43F7-9B3EBC67D5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9264" y="3048871"/>
            <a:ext cx="1465352" cy="494038"/>
          </a:xfrm>
          <a:prstGeom prst="rect">
            <a:avLst/>
          </a:prstGeom>
        </p:spPr>
      </p:pic>
      <p:sp>
        <p:nvSpPr>
          <p:cNvPr id="200" name="object 13">
            <a:extLst>
              <a:ext uri="{FF2B5EF4-FFF2-40B4-BE49-F238E27FC236}">
                <a16:creationId xmlns:a16="http://schemas.microsoft.com/office/drawing/2014/main" id="{2563054D-9BC5-4A65-91FA-CA36F411BB44}"/>
              </a:ext>
            </a:extLst>
          </p:cNvPr>
          <p:cNvSpPr/>
          <p:nvPr/>
        </p:nvSpPr>
        <p:spPr>
          <a:xfrm>
            <a:off x="10166584" y="2190486"/>
            <a:ext cx="1496653" cy="1139245"/>
          </a:xfrm>
          <a:custGeom>
            <a:avLst/>
            <a:gdLst/>
            <a:ahLst/>
            <a:cxnLst/>
            <a:rect l="l" t="t" r="r" b="b"/>
            <a:pathLst>
              <a:path w="5768975" h="1713229">
                <a:moveTo>
                  <a:pt x="5768552" y="1713166"/>
                </a:moveTo>
                <a:lnTo>
                  <a:pt x="0" y="1713166"/>
                </a:lnTo>
                <a:lnTo>
                  <a:pt x="0" y="0"/>
                </a:lnTo>
                <a:lnTo>
                  <a:pt x="5768552" y="0"/>
                </a:lnTo>
                <a:lnTo>
                  <a:pt x="5768552" y="1713166"/>
                </a:lnTo>
                <a:close/>
              </a:path>
            </a:pathLst>
          </a:custGeom>
          <a:solidFill>
            <a:srgbClr val="FDF9C2"/>
          </a:solidFill>
        </p:spPr>
        <p:txBody>
          <a:bodyPr wrap="square" lIns="0" tIns="0" rIns="0" bIns="0" rtlCol="0"/>
          <a:lstStyle/>
          <a:p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8" name="Gráfico 197" descr="Usuarios con relleno sólido">
            <a:extLst>
              <a:ext uri="{FF2B5EF4-FFF2-40B4-BE49-F238E27FC236}">
                <a16:creationId xmlns:a16="http://schemas.microsoft.com/office/drawing/2014/main" id="{AB7C9DE8-22EE-0F76-AAD5-FA778FF522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96328" y="2169981"/>
            <a:ext cx="1228335" cy="1228335"/>
          </a:xfrm>
          <a:prstGeom prst="rect">
            <a:avLst/>
          </a:prstGeom>
        </p:spPr>
      </p:pic>
      <p:sp>
        <p:nvSpPr>
          <p:cNvPr id="201" name="object 22">
            <a:extLst>
              <a:ext uri="{FF2B5EF4-FFF2-40B4-BE49-F238E27FC236}">
                <a16:creationId xmlns:a16="http://schemas.microsoft.com/office/drawing/2014/main" id="{D268277B-33A8-77DD-DE39-2A62ED41A1BE}"/>
              </a:ext>
            </a:extLst>
          </p:cNvPr>
          <p:cNvSpPr txBox="1">
            <a:spLocks/>
          </p:cNvSpPr>
          <p:nvPr/>
        </p:nvSpPr>
        <p:spPr>
          <a:xfrm>
            <a:off x="448737" y="805909"/>
            <a:ext cx="5567437" cy="341352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XESTIÓN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4C2642-81D8-A8D0-D3EA-05EB32B58987}"/>
              </a:ext>
            </a:extLst>
          </p:cNvPr>
          <p:cNvSpPr txBox="1"/>
          <p:nvPr/>
        </p:nvSpPr>
        <p:spPr>
          <a:xfrm>
            <a:off x="365962" y="2248557"/>
            <a:ext cx="4373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400" b="1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Promove</a:t>
            </a:r>
            <a:r>
              <a:rPr lang="gl-ES" sz="14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b="1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400" b="1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Cesión de cubertas ou espazos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400" b="1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Apoiado por entidade especializada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400" b="1" dirty="0">
                <a:solidFill>
                  <a:srgbClr val="3552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Primeiros pasos e posta en marcha da CE</a:t>
            </a:r>
          </a:p>
        </p:txBody>
      </p:sp>
    </p:spTree>
    <p:extLst>
      <p:ext uri="{BB962C8B-B14F-4D97-AF65-F5344CB8AC3E}">
        <p14:creationId xmlns:p14="http://schemas.microsoft.com/office/powerpoint/2010/main" val="124541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4865D-66CC-4351-DC88-E9D5E30B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adroTexto 251">
            <a:extLst>
              <a:ext uri="{FF2B5EF4-FFF2-40B4-BE49-F238E27FC236}">
                <a16:creationId xmlns:a16="http://schemas.microsoft.com/office/drawing/2014/main" id="{059DA16A-D636-47EF-5C32-29CD256192E9}"/>
              </a:ext>
            </a:extLst>
          </p:cNvPr>
          <p:cNvSpPr txBox="1"/>
          <p:nvPr/>
        </p:nvSpPr>
        <p:spPr>
          <a:xfrm>
            <a:off x="4624" y="5594782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ágina 7 | Vectores e ilustraciones de Autoconsumo Fotovoltaico para  descargar gratis | Freepik">
            <a:extLst>
              <a:ext uri="{FF2B5EF4-FFF2-40B4-BE49-F238E27FC236}">
                <a16:creationId xmlns:a16="http://schemas.microsoft.com/office/drawing/2014/main" id="{11DAAD05-62F3-3E6D-0EDF-52E7A641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33" y="2465203"/>
            <a:ext cx="4294177" cy="33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10">
            <a:extLst>
              <a:ext uri="{FF2B5EF4-FFF2-40B4-BE49-F238E27FC236}">
                <a16:creationId xmlns:a16="http://schemas.microsoft.com/office/drawing/2014/main" id="{D3C27A9A-39D9-A320-9FF5-63F0AF98DC9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0167" y="4377279"/>
            <a:ext cx="2185171" cy="4307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84A72F-9519-D9FD-B433-B874DE773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571" y="3120628"/>
            <a:ext cx="2238375" cy="1555712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CE1A6304-36DD-BC0A-5553-183B9CF93B9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38574" y="1739909"/>
            <a:ext cx="3496274" cy="528735"/>
          </a:xfrm>
          <a:prstGeom prst="rect">
            <a:avLst/>
          </a:prstGeom>
        </p:spPr>
      </p:pic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FF7AD854-9DC8-3B74-1D1B-B84D4FFBD65B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BFFAE7-2796-24F0-0510-CB680DC500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A5BA7B-56B0-16B3-50D4-D78715A6A9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3D8EE83E-B64B-74A0-09DD-8A6911F13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133" name="object 8">
            <a:extLst>
              <a:ext uri="{FF2B5EF4-FFF2-40B4-BE49-F238E27FC236}">
                <a16:creationId xmlns:a16="http://schemas.microsoft.com/office/drawing/2014/main" id="{F0FAE18F-990F-E270-E491-D7F21B88C7F4}"/>
              </a:ext>
            </a:extLst>
          </p:cNvPr>
          <p:cNvSpPr/>
          <p:nvPr/>
        </p:nvSpPr>
        <p:spPr>
          <a:xfrm>
            <a:off x="435229" y="3292208"/>
            <a:ext cx="2467738" cy="1804446"/>
          </a:xfrm>
          <a:custGeom>
            <a:avLst/>
            <a:gdLst/>
            <a:ahLst/>
            <a:cxnLst/>
            <a:rect l="l" t="t" r="r" b="b"/>
            <a:pathLst>
              <a:path w="3009900" h="3009900">
                <a:moveTo>
                  <a:pt x="3009328" y="1504670"/>
                </a:moveTo>
                <a:lnTo>
                  <a:pt x="3008299" y="1449285"/>
                </a:lnTo>
                <a:lnTo>
                  <a:pt x="3005251" y="1393977"/>
                </a:lnTo>
                <a:lnTo>
                  <a:pt x="3000159" y="1338821"/>
                </a:lnTo>
                <a:lnTo>
                  <a:pt x="2993034" y="1283893"/>
                </a:lnTo>
                <a:lnTo>
                  <a:pt x="2983903" y="1229258"/>
                </a:lnTo>
                <a:lnTo>
                  <a:pt x="2972765" y="1174991"/>
                </a:lnTo>
                <a:lnTo>
                  <a:pt x="2959633" y="1121181"/>
                </a:lnTo>
                <a:lnTo>
                  <a:pt x="2944533" y="1067892"/>
                </a:lnTo>
                <a:lnTo>
                  <a:pt x="2927477" y="1015187"/>
                </a:lnTo>
                <a:lnTo>
                  <a:pt x="2908503" y="963142"/>
                </a:lnTo>
                <a:lnTo>
                  <a:pt x="2887611" y="911847"/>
                </a:lnTo>
                <a:lnTo>
                  <a:pt x="2864853" y="861339"/>
                </a:lnTo>
                <a:lnTo>
                  <a:pt x="2840253" y="811720"/>
                </a:lnTo>
                <a:lnTo>
                  <a:pt x="2813850" y="763028"/>
                </a:lnTo>
                <a:lnTo>
                  <a:pt x="2785656" y="715340"/>
                </a:lnTo>
                <a:lnTo>
                  <a:pt x="2755747" y="668718"/>
                </a:lnTo>
                <a:lnTo>
                  <a:pt x="2724124" y="623239"/>
                </a:lnTo>
                <a:lnTo>
                  <a:pt x="2690850" y="578954"/>
                </a:lnTo>
                <a:lnTo>
                  <a:pt x="2655976" y="535914"/>
                </a:lnTo>
                <a:lnTo>
                  <a:pt x="2619540" y="494195"/>
                </a:lnTo>
                <a:lnTo>
                  <a:pt x="2581592" y="453847"/>
                </a:lnTo>
                <a:lnTo>
                  <a:pt x="2542184" y="414921"/>
                </a:lnTo>
                <a:lnTo>
                  <a:pt x="2501366" y="377469"/>
                </a:lnTo>
                <a:lnTo>
                  <a:pt x="2459202" y="341553"/>
                </a:lnTo>
                <a:lnTo>
                  <a:pt x="2415756" y="307200"/>
                </a:lnTo>
                <a:lnTo>
                  <a:pt x="2371052" y="274485"/>
                </a:lnTo>
                <a:lnTo>
                  <a:pt x="2325192" y="243420"/>
                </a:lnTo>
                <a:lnTo>
                  <a:pt x="2278215" y="214071"/>
                </a:lnTo>
                <a:lnTo>
                  <a:pt x="2230183" y="186474"/>
                </a:lnTo>
                <a:lnTo>
                  <a:pt x="2181174" y="160667"/>
                </a:lnTo>
                <a:lnTo>
                  <a:pt x="2131250" y="136677"/>
                </a:lnTo>
                <a:lnTo>
                  <a:pt x="2080475" y="114541"/>
                </a:lnTo>
                <a:lnTo>
                  <a:pt x="2028913" y="94284"/>
                </a:lnTo>
                <a:lnTo>
                  <a:pt x="1976640" y="75946"/>
                </a:lnTo>
                <a:lnTo>
                  <a:pt x="1923732" y="59550"/>
                </a:lnTo>
                <a:lnTo>
                  <a:pt x="1870265" y="45097"/>
                </a:lnTo>
                <a:lnTo>
                  <a:pt x="1816290" y="32626"/>
                </a:lnTo>
                <a:lnTo>
                  <a:pt x="1761896" y="22161"/>
                </a:lnTo>
                <a:lnTo>
                  <a:pt x="1707159" y="13690"/>
                </a:lnTo>
                <a:lnTo>
                  <a:pt x="1652143" y="7251"/>
                </a:lnTo>
                <a:lnTo>
                  <a:pt x="1596923" y="2832"/>
                </a:lnTo>
                <a:lnTo>
                  <a:pt x="1541589" y="457"/>
                </a:lnTo>
                <a:lnTo>
                  <a:pt x="1504657" y="0"/>
                </a:lnTo>
                <a:lnTo>
                  <a:pt x="1486192" y="114"/>
                </a:lnTo>
                <a:lnTo>
                  <a:pt x="1430832" y="1816"/>
                </a:lnTo>
                <a:lnTo>
                  <a:pt x="1375562" y="5549"/>
                </a:lnTo>
                <a:lnTo>
                  <a:pt x="1320469" y="11315"/>
                </a:lnTo>
                <a:lnTo>
                  <a:pt x="1265631" y="19113"/>
                </a:lnTo>
                <a:lnTo>
                  <a:pt x="1211110" y="28917"/>
                </a:lnTo>
                <a:lnTo>
                  <a:pt x="1156995" y="40716"/>
                </a:lnTo>
                <a:lnTo>
                  <a:pt x="1103350" y="54508"/>
                </a:lnTo>
                <a:lnTo>
                  <a:pt x="1050239" y="70269"/>
                </a:lnTo>
                <a:lnTo>
                  <a:pt x="997750" y="87960"/>
                </a:lnTo>
                <a:lnTo>
                  <a:pt x="945959" y="107581"/>
                </a:lnTo>
                <a:lnTo>
                  <a:pt x="894905" y="129095"/>
                </a:lnTo>
                <a:lnTo>
                  <a:pt x="844689" y="152463"/>
                </a:lnTo>
                <a:lnTo>
                  <a:pt x="795362" y="177673"/>
                </a:lnTo>
                <a:lnTo>
                  <a:pt x="747001" y="204685"/>
                </a:lnTo>
                <a:lnTo>
                  <a:pt x="699668" y="233451"/>
                </a:lnTo>
                <a:lnTo>
                  <a:pt x="653427" y="263944"/>
                </a:lnTo>
                <a:lnTo>
                  <a:pt x="608330" y="296113"/>
                </a:lnTo>
                <a:lnTo>
                  <a:pt x="564464" y="329920"/>
                </a:lnTo>
                <a:lnTo>
                  <a:pt x="521855" y="365328"/>
                </a:lnTo>
                <a:lnTo>
                  <a:pt x="480580" y="402272"/>
                </a:lnTo>
                <a:lnTo>
                  <a:pt x="440702" y="440715"/>
                </a:lnTo>
                <a:lnTo>
                  <a:pt x="402259" y="480593"/>
                </a:lnTo>
                <a:lnTo>
                  <a:pt x="365315" y="521868"/>
                </a:lnTo>
                <a:lnTo>
                  <a:pt x="329920" y="564464"/>
                </a:lnTo>
                <a:lnTo>
                  <a:pt x="296100" y="608342"/>
                </a:lnTo>
                <a:lnTo>
                  <a:pt x="263931" y="653427"/>
                </a:lnTo>
                <a:lnTo>
                  <a:pt x="233438" y="699681"/>
                </a:lnTo>
                <a:lnTo>
                  <a:pt x="204673" y="747014"/>
                </a:lnTo>
                <a:lnTo>
                  <a:pt x="177673" y="795375"/>
                </a:lnTo>
                <a:lnTo>
                  <a:pt x="152463" y="844702"/>
                </a:lnTo>
                <a:lnTo>
                  <a:pt x="129082" y="894918"/>
                </a:lnTo>
                <a:lnTo>
                  <a:pt x="107569" y="945959"/>
                </a:lnTo>
                <a:lnTo>
                  <a:pt x="87960" y="997762"/>
                </a:lnTo>
                <a:lnTo>
                  <a:pt x="70256" y="1050251"/>
                </a:lnTo>
                <a:lnTo>
                  <a:pt x="54508" y="1103350"/>
                </a:lnTo>
                <a:lnTo>
                  <a:pt x="40716" y="1157008"/>
                </a:lnTo>
                <a:lnTo>
                  <a:pt x="28905" y="1211122"/>
                </a:lnTo>
                <a:lnTo>
                  <a:pt x="19100" y="1265643"/>
                </a:lnTo>
                <a:lnTo>
                  <a:pt x="11315" y="1320482"/>
                </a:lnTo>
                <a:lnTo>
                  <a:pt x="5549" y="1375575"/>
                </a:lnTo>
                <a:lnTo>
                  <a:pt x="1816" y="1430832"/>
                </a:lnTo>
                <a:lnTo>
                  <a:pt x="114" y="1486204"/>
                </a:lnTo>
                <a:lnTo>
                  <a:pt x="0" y="1504670"/>
                </a:lnTo>
                <a:lnTo>
                  <a:pt x="114" y="1523136"/>
                </a:lnTo>
                <a:lnTo>
                  <a:pt x="1816" y="1578495"/>
                </a:lnTo>
                <a:lnTo>
                  <a:pt x="5549" y="1633766"/>
                </a:lnTo>
                <a:lnTo>
                  <a:pt x="11315" y="1688858"/>
                </a:lnTo>
                <a:lnTo>
                  <a:pt x="19100" y="1743697"/>
                </a:lnTo>
                <a:lnTo>
                  <a:pt x="28905" y="1798218"/>
                </a:lnTo>
                <a:lnTo>
                  <a:pt x="40716" y="1852333"/>
                </a:lnTo>
                <a:lnTo>
                  <a:pt x="54508" y="1905977"/>
                </a:lnTo>
                <a:lnTo>
                  <a:pt x="70256" y="1959089"/>
                </a:lnTo>
                <a:lnTo>
                  <a:pt x="87960" y="2011578"/>
                </a:lnTo>
                <a:lnTo>
                  <a:pt x="107569" y="2063369"/>
                </a:lnTo>
                <a:lnTo>
                  <a:pt x="129082" y="2114423"/>
                </a:lnTo>
                <a:lnTo>
                  <a:pt x="152463" y="2164638"/>
                </a:lnTo>
                <a:lnTo>
                  <a:pt x="177673" y="2213965"/>
                </a:lnTo>
                <a:lnTo>
                  <a:pt x="204673" y="2262327"/>
                </a:lnTo>
                <a:lnTo>
                  <a:pt x="233438" y="2309660"/>
                </a:lnTo>
                <a:lnTo>
                  <a:pt x="263931" y="2355900"/>
                </a:lnTo>
                <a:lnTo>
                  <a:pt x="296100" y="2400998"/>
                </a:lnTo>
                <a:lnTo>
                  <a:pt x="329920" y="2444864"/>
                </a:lnTo>
                <a:lnTo>
                  <a:pt x="365315" y="2487472"/>
                </a:lnTo>
                <a:lnTo>
                  <a:pt x="402259" y="2528747"/>
                </a:lnTo>
                <a:lnTo>
                  <a:pt x="440702" y="2568625"/>
                </a:lnTo>
                <a:lnTo>
                  <a:pt x="480580" y="2607068"/>
                </a:lnTo>
                <a:lnTo>
                  <a:pt x="521855" y="2644013"/>
                </a:lnTo>
                <a:lnTo>
                  <a:pt x="564464" y="2679420"/>
                </a:lnTo>
                <a:lnTo>
                  <a:pt x="608330" y="2713228"/>
                </a:lnTo>
                <a:lnTo>
                  <a:pt x="653427" y="2745397"/>
                </a:lnTo>
                <a:lnTo>
                  <a:pt x="699668" y="2775889"/>
                </a:lnTo>
                <a:lnTo>
                  <a:pt x="747001" y="2804655"/>
                </a:lnTo>
                <a:lnTo>
                  <a:pt x="795362" y="2831655"/>
                </a:lnTo>
                <a:lnTo>
                  <a:pt x="844689" y="2856865"/>
                </a:lnTo>
                <a:lnTo>
                  <a:pt x="894905" y="2880245"/>
                </a:lnTo>
                <a:lnTo>
                  <a:pt x="945959" y="2901759"/>
                </a:lnTo>
                <a:lnTo>
                  <a:pt x="997750" y="2921368"/>
                </a:lnTo>
                <a:lnTo>
                  <a:pt x="1050239" y="2939072"/>
                </a:lnTo>
                <a:lnTo>
                  <a:pt x="1103350" y="2954820"/>
                </a:lnTo>
                <a:lnTo>
                  <a:pt x="1156995" y="2968612"/>
                </a:lnTo>
                <a:lnTo>
                  <a:pt x="1211110" y="2980423"/>
                </a:lnTo>
                <a:lnTo>
                  <a:pt x="1265631" y="2990227"/>
                </a:lnTo>
                <a:lnTo>
                  <a:pt x="1320469" y="2998012"/>
                </a:lnTo>
                <a:lnTo>
                  <a:pt x="1375562" y="3003778"/>
                </a:lnTo>
                <a:lnTo>
                  <a:pt x="1430832" y="3007512"/>
                </a:lnTo>
                <a:lnTo>
                  <a:pt x="1486192" y="3009214"/>
                </a:lnTo>
                <a:lnTo>
                  <a:pt x="1504657" y="3009328"/>
                </a:lnTo>
                <a:lnTo>
                  <a:pt x="1523123" y="3009214"/>
                </a:lnTo>
                <a:lnTo>
                  <a:pt x="1578495" y="3007512"/>
                </a:lnTo>
                <a:lnTo>
                  <a:pt x="1633753" y="3003778"/>
                </a:lnTo>
                <a:lnTo>
                  <a:pt x="1688846" y="2998012"/>
                </a:lnTo>
                <a:lnTo>
                  <a:pt x="1743684" y="2990227"/>
                </a:lnTo>
                <a:lnTo>
                  <a:pt x="1798205" y="2980423"/>
                </a:lnTo>
                <a:lnTo>
                  <a:pt x="1852320" y="2968612"/>
                </a:lnTo>
                <a:lnTo>
                  <a:pt x="1905977" y="2954820"/>
                </a:lnTo>
                <a:lnTo>
                  <a:pt x="1959076" y="2939072"/>
                </a:lnTo>
                <a:lnTo>
                  <a:pt x="2011565" y="2921368"/>
                </a:lnTo>
                <a:lnTo>
                  <a:pt x="2063369" y="2901759"/>
                </a:lnTo>
                <a:lnTo>
                  <a:pt x="2114410" y="2880245"/>
                </a:lnTo>
                <a:lnTo>
                  <a:pt x="2164626" y="2856865"/>
                </a:lnTo>
                <a:lnTo>
                  <a:pt x="2213953" y="2831668"/>
                </a:lnTo>
                <a:lnTo>
                  <a:pt x="2262314" y="2804655"/>
                </a:lnTo>
                <a:lnTo>
                  <a:pt x="2309647" y="2775889"/>
                </a:lnTo>
                <a:lnTo>
                  <a:pt x="2355900" y="2745397"/>
                </a:lnTo>
                <a:lnTo>
                  <a:pt x="2400985" y="2713228"/>
                </a:lnTo>
                <a:lnTo>
                  <a:pt x="2444864" y="2679420"/>
                </a:lnTo>
                <a:lnTo>
                  <a:pt x="2487460" y="2644013"/>
                </a:lnTo>
                <a:lnTo>
                  <a:pt x="2528735" y="2607068"/>
                </a:lnTo>
                <a:lnTo>
                  <a:pt x="2568613" y="2568625"/>
                </a:lnTo>
                <a:lnTo>
                  <a:pt x="2607056" y="2528747"/>
                </a:lnTo>
                <a:lnTo>
                  <a:pt x="2644000" y="2487472"/>
                </a:lnTo>
                <a:lnTo>
                  <a:pt x="2679408" y="2444864"/>
                </a:lnTo>
                <a:lnTo>
                  <a:pt x="2713215" y="2400998"/>
                </a:lnTo>
                <a:lnTo>
                  <a:pt x="2745384" y="2355900"/>
                </a:lnTo>
                <a:lnTo>
                  <a:pt x="2775877" y="2309660"/>
                </a:lnTo>
                <a:lnTo>
                  <a:pt x="2804655" y="2262327"/>
                </a:lnTo>
                <a:lnTo>
                  <a:pt x="2831655" y="2213965"/>
                </a:lnTo>
                <a:lnTo>
                  <a:pt x="2856865" y="2164638"/>
                </a:lnTo>
                <a:lnTo>
                  <a:pt x="2880233" y="2114423"/>
                </a:lnTo>
                <a:lnTo>
                  <a:pt x="2901746" y="2063369"/>
                </a:lnTo>
                <a:lnTo>
                  <a:pt x="2921368" y="2011578"/>
                </a:lnTo>
                <a:lnTo>
                  <a:pt x="2939059" y="1959089"/>
                </a:lnTo>
                <a:lnTo>
                  <a:pt x="2954820" y="1905977"/>
                </a:lnTo>
                <a:lnTo>
                  <a:pt x="2968612" y="1852333"/>
                </a:lnTo>
                <a:lnTo>
                  <a:pt x="2980410" y="1798218"/>
                </a:lnTo>
                <a:lnTo>
                  <a:pt x="2990215" y="1743697"/>
                </a:lnTo>
                <a:lnTo>
                  <a:pt x="2998012" y="1688858"/>
                </a:lnTo>
                <a:lnTo>
                  <a:pt x="3003778" y="1633766"/>
                </a:lnTo>
                <a:lnTo>
                  <a:pt x="3007512" y="1578495"/>
                </a:lnTo>
                <a:lnTo>
                  <a:pt x="3009214" y="1523136"/>
                </a:lnTo>
                <a:lnTo>
                  <a:pt x="3009328" y="1504670"/>
                </a:lnTo>
                <a:close/>
              </a:path>
            </a:pathLst>
          </a:custGeom>
          <a:solidFill>
            <a:srgbClr val="FDF5A8">
              <a:alpha val="73999"/>
            </a:srgbClr>
          </a:solidFill>
        </p:spPr>
        <p:txBody>
          <a:bodyPr wrap="square" lIns="0" tIns="0" rIns="0" bIns="0" rtlCol="0"/>
          <a:lstStyle/>
          <a:p>
            <a:pPr algn="ctr"/>
            <a:endParaRPr lang="gl-ES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7" name="object 12">
            <a:extLst>
              <a:ext uri="{FF2B5EF4-FFF2-40B4-BE49-F238E27FC236}">
                <a16:creationId xmlns:a16="http://schemas.microsoft.com/office/drawing/2014/main" id="{B8837155-D444-A433-ACE5-2709BC409AAD}"/>
              </a:ext>
            </a:extLst>
          </p:cNvPr>
          <p:cNvSpPr txBox="1"/>
          <p:nvPr/>
        </p:nvSpPr>
        <p:spPr>
          <a:xfrm>
            <a:off x="10043941" y="3219736"/>
            <a:ext cx="1441125" cy="746124"/>
          </a:xfrm>
          <a:prstGeom prst="rect">
            <a:avLst/>
          </a:prstGeom>
        </p:spPr>
        <p:txBody>
          <a:bodyPr vert="horz" wrap="square" lIns="0" tIns="8023" rIns="0" bIns="0" rtlCol="0">
            <a:spAutoFit/>
          </a:bodyPr>
          <a:lstStyle/>
          <a:p>
            <a:pPr marL="8446" marR="3378" indent="173977" algn="ctr">
              <a:lnSpc>
                <a:spcPct val="109000"/>
              </a:lnSpc>
              <a:spcBef>
                <a:spcPts val="63"/>
              </a:spcBef>
            </a:pPr>
            <a:r>
              <a:rPr lang="gl-ES" sz="1297" b="1" spc="9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EXCEDENTES </a:t>
            </a:r>
          </a:p>
          <a:p>
            <a:pPr marL="8446" marR="3378" indent="173977" algn="ctr">
              <a:lnSpc>
                <a:spcPct val="109000"/>
              </a:lnSpc>
              <a:spcBef>
                <a:spcPts val="63"/>
              </a:spcBef>
            </a:pPr>
            <a:endParaRPr lang="gl-ES" sz="1600" b="1" spc="90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173977" algn="ctr">
              <a:lnSpc>
                <a:spcPct val="109000"/>
              </a:lnSpc>
              <a:spcBef>
                <a:spcPts val="63"/>
              </a:spcBef>
            </a:pPr>
            <a:r>
              <a:rPr lang="gl-ES" sz="1400" b="1" spc="73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</a:t>
            </a:r>
          </a:p>
        </p:txBody>
      </p:sp>
      <p:grpSp>
        <p:nvGrpSpPr>
          <p:cNvPr id="138" name="object 13">
            <a:extLst>
              <a:ext uri="{FF2B5EF4-FFF2-40B4-BE49-F238E27FC236}">
                <a16:creationId xmlns:a16="http://schemas.microsoft.com/office/drawing/2014/main" id="{EE3FCDFA-9039-5B79-0A35-AA419AF50CC1}"/>
              </a:ext>
            </a:extLst>
          </p:cNvPr>
          <p:cNvGrpSpPr/>
          <p:nvPr/>
        </p:nvGrpSpPr>
        <p:grpSpPr>
          <a:xfrm>
            <a:off x="9568558" y="3038797"/>
            <a:ext cx="567511" cy="567511"/>
            <a:chOff x="14652046" y="4684275"/>
            <a:chExt cx="853440" cy="853440"/>
          </a:xfrm>
        </p:grpSpPr>
        <p:pic>
          <p:nvPicPr>
            <p:cNvPr id="139" name="object 14">
              <a:extLst>
                <a:ext uri="{FF2B5EF4-FFF2-40B4-BE49-F238E27FC236}">
                  <a16:creationId xmlns:a16="http://schemas.microsoft.com/office/drawing/2014/main" id="{543E56C1-33AB-536D-66A7-D011F2C0446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52046" y="4684275"/>
              <a:ext cx="853254" cy="852970"/>
            </a:xfrm>
            <a:prstGeom prst="rect">
              <a:avLst/>
            </a:prstGeom>
          </p:spPr>
        </p:pic>
        <p:pic>
          <p:nvPicPr>
            <p:cNvPr id="140" name="object 15">
              <a:extLst>
                <a:ext uri="{FF2B5EF4-FFF2-40B4-BE49-F238E27FC236}">
                  <a16:creationId xmlns:a16="http://schemas.microsoft.com/office/drawing/2014/main" id="{F7373360-5C55-BCE8-7089-4E2CF86CA4C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699149" y="4697887"/>
              <a:ext cx="790715" cy="790715"/>
            </a:xfrm>
            <a:prstGeom prst="rect">
              <a:avLst/>
            </a:prstGeom>
          </p:spPr>
        </p:pic>
      </p:grpSp>
      <p:sp>
        <p:nvSpPr>
          <p:cNvPr id="141" name="object 16">
            <a:extLst>
              <a:ext uri="{FF2B5EF4-FFF2-40B4-BE49-F238E27FC236}">
                <a16:creationId xmlns:a16="http://schemas.microsoft.com/office/drawing/2014/main" id="{12F82264-AE91-B7F7-A5D1-665DCB5558A9}"/>
              </a:ext>
            </a:extLst>
          </p:cNvPr>
          <p:cNvSpPr txBox="1"/>
          <p:nvPr/>
        </p:nvSpPr>
        <p:spPr>
          <a:xfrm>
            <a:off x="9714039" y="3105120"/>
            <a:ext cx="297690" cy="291293"/>
          </a:xfrm>
          <a:prstGeom prst="rect">
            <a:avLst/>
          </a:prstGeom>
        </p:spPr>
        <p:txBody>
          <a:bodyPr vert="horz" wrap="square" lIns="0" tIns="9711" rIns="0" bIns="0" rtlCol="0">
            <a:spAutoFit/>
          </a:bodyPr>
          <a:lstStyle/>
          <a:p>
            <a:pPr marL="8446" algn="ctr">
              <a:spcBef>
                <a:spcPts val="76"/>
              </a:spcBef>
            </a:pPr>
            <a:r>
              <a:rPr lang="gl-ES" sz="1829" b="1" spc="-17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70</a:t>
            </a:r>
            <a:endParaRPr lang="gl-ES" sz="1829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42" name="object 17">
            <a:extLst>
              <a:ext uri="{FF2B5EF4-FFF2-40B4-BE49-F238E27FC236}">
                <a16:creationId xmlns:a16="http://schemas.microsoft.com/office/drawing/2014/main" id="{ACD7B238-4DB2-0C9C-9932-5F0A1063B298}"/>
              </a:ext>
            </a:extLst>
          </p:cNvPr>
          <p:cNvGrpSpPr/>
          <p:nvPr/>
        </p:nvGrpSpPr>
        <p:grpSpPr>
          <a:xfrm>
            <a:off x="6913779" y="3203514"/>
            <a:ext cx="2270702" cy="1603451"/>
            <a:chOff x="10577217" y="4911192"/>
            <a:chExt cx="3414748" cy="2411318"/>
          </a:xfrm>
        </p:grpSpPr>
        <p:pic>
          <p:nvPicPr>
            <p:cNvPr id="143" name="object 18">
              <a:extLst>
                <a:ext uri="{FF2B5EF4-FFF2-40B4-BE49-F238E27FC236}">
                  <a16:creationId xmlns:a16="http://schemas.microsoft.com/office/drawing/2014/main" id="{F2348200-4FDA-68FD-7B03-FE1392E16E6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77217" y="6646236"/>
              <a:ext cx="3409949" cy="676274"/>
            </a:xfrm>
            <a:prstGeom prst="rect">
              <a:avLst/>
            </a:prstGeom>
          </p:spPr>
        </p:pic>
        <p:sp>
          <p:nvSpPr>
            <p:cNvPr id="144" name="object 19">
              <a:extLst>
                <a:ext uri="{FF2B5EF4-FFF2-40B4-BE49-F238E27FC236}">
                  <a16:creationId xmlns:a16="http://schemas.microsoft.com/office/drawing/2014/main" id="{B15089F0-89F2-138A-77BC-89C4E04F90F6}"/>
                </a:ext>
              </a:extLst>
            </p:cNvPr>
            <p:cNvSpPr/>
            <p:nvPr/>
          </p:nvSpPr>
          <p:spPr>
            <a:xfrm>
              <a:off x="10618845" y="4911192"/>
              <a:ext cx="3373120" cy="2214880"/>
            </a:xfrm>
            <a:custGeom>
              <a:avLst/>
              <a:gdLst/>
              <a:ahLst/>
              <a:cxnLst/>
              <a:rect l="l" t="t" r="r" b="b"/>
              <a:pathLst>
                <a:path w="3373119" h="2214879">
                  <a:moveTo>
                    <a:pt x="3334500" y="2214600"/>
                  </a:moveTo>
                  <a:lnTo>
                    <a:pt x="38100" y="2214600"/>
                  </a:lnTo>
                  <a:lnTo>
                    <a:pt x="30632" y="2213861"/>
                  </a:lnTo>
                  <a:lnTo>
                    <a:pt x="738" y="2183967"/>
                  </a:lnTo>
                  <a:lnTo>
                    <a:pt x="0" y="2176500"/>
                  </a:lnTo>
                  <a:lnTo>
                    <a:pt x="0" y="38099"/>
                  </a:lnTo>
                  <a:lnTo>
                    <a:pt x="23519" y="2900"/>
                  </a:lnTo>
                  <a:lnTo>
                    <a:pt x="38098" y="0"/>
                  </a:lnTo>
                  <a:lnTo>
                    <a:pt x="3334501" y="0"/>
                  </a:lnTo>
                  <a:lnTo>
                    <a:pt x="3369699" y="23519"/>
                  </a:lnTo>
                  <a:lnTo>
                    <a:pt x="3372600" y="38099"/>
                  </a:lnTo>
                  <a:lnTo>
                    <a:pt x="3372600" y="2176500"/>
                  </a:lnTo>
                  <a:lnTo>
                    <a:pt x="3349079" y="2211699"/>
                  </a:lnTo>
                  <a:lnTo>
                    <a:pt x="3334500" y="221460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pPr algn="ctr"/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46" name="object 21">
            <a:extLst>
              <a:ext uri="{FF2B5EF4-FFF2-40B4-BE49-F238E27FC236}">
                <a16:creationId xmlns:a16="http://schemas.microsoft.com/office/drawing/2014/main" id="{FA556490-A272-C9AE-36CB-F62FE42F1518}"/>
              </a:ext>
            </a:extLst>
          </p:cNvPr>
          <p:cNvGrpSpPr/>
          <p:nvPr/>
        </p:nvGrpSpPr>
        <p:grpSpPr>
          <a:xfrm>
            <a:off x="8766584" y="3046462"/>
            <a:ext cx="567511" cy="567511"/>
            <a:chOff x="13070087" y="4678395"/>
            <a:chExt cx="853440" cy="853440"/>
          </a:xfrm>
        </p:grpSpPr>
        <p:pic>
          <p:nvPicPr>
            <p:cNvPr id="147" name="object 22">
              <a:extLst>
                <a:ext uri="{FF2B5EF4-FFF2-40B4-BE49-F238E27FC236}">
                  <a16:creationId xmlns:a16="http://schemas.microsoft.com/office/drawing/2014/main" id="{8490A783-7A80-535E-3466-FA5B24F7147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70087" y="4678395"/>
              <a:ext cx="853255" cy="852970"/>
            </a:xfrm>
            <a:prstGeom prst="rect">
              <a:avLst/>
            </a:prstGeom>
          </p:spPr>
        </p:pic>
        <p:pic>
          <p:nvPicPr>
            <p:cNvPr id="148" name="object 23">
              <a:extLst>
                <a:ext uri="{FF2B5EF4-FFF2-40B4-BE49-F238E27FC236}">
                  <a16:creationId xmlns:a16="http://schemas.microsoft.com/office/drawing/2014/main" id="{044C6A2B-65A5-FFF4-B0EB-FE8DC24D354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24712" y="4733470"/>
              <a:ext cx="746989" cy="746989"/>
            </a:xfrm>
            <a:prstGeom prst="rect">
              <a:avLst/>
            </a:prstGeom>
          </p:spPr>
        </p:pic>
      </p:grpSp>
      <p:sp>
        <p:nvSpPr>
          <p:cNvPr id="149" name="object 24">
            <a:extLst>
              <a:ext uri="{FF2B5EF4-FFF2-40B4-BE49-F238E27FC236}">
                <a16:creationId xmlns:a16="http://schemas.microsoft.com/office/drawing/2014/main" id="{39AFB7EB-B2EC-1460-CDB7-7A0EE116B60A}"/>
              </a:ext>
            </a:extLst>
          </p:cNvPr>
          <p:cNvSpPr txBox="1"/>
          <p:nvPr/>
        </p:nvSpPr>
        <p:spPr>
          <a:xfrm>
            <a:off x="8881461" y="3134812"/>
            <a:ext cx="331586" cy="291293"/>
          </a:xfrm>
          <a:prstGeom prst="rect">
            <a:avLst/>
          </a:prstGeom>
        </p:spPr>
        <p:txBody>
          <a:bodyPr vert="horz" wrap="square" lIns="0" tIns="9711" rIns="0" bIns="0" rtlCol="0">
            <a:spAutoFit/>
          </a:bodyPr>
          <a:lstStyle/>
          <a:p>
            <a:pPr marL="8446" algn="ctr">
              <a:spcBef>
                <a:spcPts val="76"/>
              </a:spcBef>
            </a:pPr>
            <a:r>
              <a:rPr lang="gl-ES" sz="1829" b="1" spc="-17" noProof="0" dirty="0">
                <a:solidFill>
                  <a:srgbClr val="64A37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</a:t>
            </a:r>
            <a:endParaRPr lang="gl-ES" sz="1829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0" name="object 25">
            <a:extLst>
              <a:ext uri="{FF2B5EF4-FFF2-40B4-BE49-F238E27FC236}">
                <a16:creationId xmlns:a16="http://schemas.microsoft.com/office/drawing/2014/main" id="{3B3422FC-CEBF-052A-AA7A-8709BC22ED6A}"/>
              </a:ext>
            </a:extLst>
          </p:cNvPr>
          <p:cNvSpPr txBox="1"/>
          <p:nvPr/>
        </p:nvSpPr>
        <p:spPr>
          <a:xfrm>
            <a:off x="8971713" y="3383604"/>
            <a:ext cx="132166" cy="146707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8446" algn="ctr">
              <a:spcBef>
                <a:spcPts val="67"/>
              </a:spcBef>
            </a:pPr>
            <a:r>
              <a:rPr lang="gl-ES" sz="898" b="1" spc="289" noProof="0" dirty="0">
                <a:solidFill>
                  <a:srgbClr val="64A37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%</a:t>
            </a:r>
            <a:endParaRPr lang="gl-ES" sz="898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2" name="object 119">
            <a:extLst>
              <a:ext uri="{FF2B5EF4-FFF2-40B4-BE49-F238E27FC236}">
                <a16:creationId xmlns:a16="http://schemas.microsoft.com/office/drawing/2014/main" id="{818E6EF9-C7B7-CD53-B08F-D94E2C9FA422}"/>
              </a:ext>
            </a:extLst>
          </p:cNvPr>
          <p:cNvSpPr txBox="1"/>
          <p:nvPr/>
        </p:nvSpPr>
        <p:spPr>
          <a:xfrm>
            <a:off x="9761007" y="3343437"/>
            <a:ext cx="167635" cy="189385"/>
          </a:xfrm>
          <a:prstGeom prst="rect">
            <a:avLst/>
          </a:prstGeom>
        </p:spPr>
        <p:txBody>
          <a:bodyPr vert="horz" wrap="square" lIns="0" tIns="10134" rIns="0" bIns="0" rtlCol="0">
            <a:spAutoFit/>
          </a:bodyPr>
          <a:lstStyle/>
          <a:p>
            <a:pPr marL="8446" algn="ctr">
              <a:spcBef>
                <a:spcPts val="80"/>
              </a:spcBef>
            </a:pPr>
            <a:r>
              <a:rPr lang="gl-ES" sz="1164" b="1" spc="389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%</a:t>
            </a:r>
            <a:endParaRPr lang="gl-ES" sz="1164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3" name="object 120">
            <a:extLst>
              <a:ext uri="{FF2B5EF4-FFF2-40B4-BE49-F238E27FC236}">
                <a16:creationId xmlns:a16="http://schemas.microsoft.com/office/drawing/2014/main" id="{6799163E-E5F9-D274-6574-9B8D4CC821BB}"/>
              </a:ext>
            </a:extLst>
          </p:cNvPr>
          <p:cNvSpPr txBox="1"/>
          <p:nvPr/>
        </p:nvSpPr>
        <p:spPr>
          <a:xfrm>
            <a:off x="596422" y="3716076"/>
            <a:ext cx="2151827" cy="1143262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8446" marR="3378" indent="54896" algn="ctr">
              <a:lnSpc>
                <a:spcPct val="115599"/>
              </a:lnSpc>
              <a:spcBef>
                <a:spcPts val="67"/>
              </a:spcBef>
            </a:pPr>
            <a:r>
              <a:rPr lang="gl-ES" sz="1300" spc="10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Segundo</a:t>
            </a:r>
            <a:r>
              <a:rPr lang="gl-ES" sz="1300" spc="5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</a:t>
            </a:r>
            <a:r>
              <a:rPr lang="gl-ES" sz="1300" spc="6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300" spc="13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IDAE</a:t>
            </a:r>
            <a:r>
              <a:rPr lang="gl-ES" sz="1300" spc="6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gl-ES" sz="1300" spc="4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REE, </a:t>
            </a:r>
            <a:r>
              <a:rPr lang="gl-ES" sz="1300" spc="5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unha</a:t>
            </a:r>
            <a:r>
              <a:rPr lang="gl-ES" sz="1300" spc="7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300" spc="4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vivenda</a:t>
            </a:r>
            <a:r>
              <a:rPr lang="gl-ES" sz="1300" spc="7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300" spc="6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consume de media entre</a:t>
            </a:r>
            <a:endParaRPr lang="gl-ES" sz="13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4590" algn="ctr">
              <a:spcBef>
                <a:spcPts val="316"/>
              </a:spcBef>
            </a:pPr>
            <a:r>
              <a:rPr lang="gl-ES" sz="1300" b="1" spc="25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3.500- 4.500</a:t>
            </a:r>
            <a:r>
              <a:rPr lang="gl-ES" sz="1300" b="1" spc="23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300" b="1" spc="249" noProof="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300" b="1" spc="249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/ano</a:t>
            </a:r>
            <a:endParaRPr lang="gl-ES" sz="13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5" name="object 122">
            <a:extLst>
              <a:ext uri="{FF2B5EF4-FFF2-40B4-BE49-F238E27FC236}">
                <a16:creationId xmlns:a16="http://schemas.microsoft.com/office/drawing/2014/main" id="{6CFC6EDA-F80E-C89D-6CC2-395295205FB3}"/>
              </a:ext>
            </a:extLst>
          </p:cNvPr>
          <p:cNvSpPr txBox="1"/>
          <p:nvPr/>
        </p:nvSpPr>
        <p:spPr>
          <a:xfrm>
            <a:off x="7335748" y="1513407"/>
            <a:ext cx="4149318" cy="572870"/>
          </a:xfrm>
          <a:prstGeom prst="rect">
            <a:avLst/>
          </a:prstGeom>
          <a:solidFill>
            <a:srgbClr val="FDF5A8"/>
          </a:solidFill>
        </p:spPr>
        <p:txBody>
          <a:bodyPr vert="horz" wrap="square" lIns="0" tIns="140610" rIns="0" bIns="0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gl-ES" sz="1400" spc="1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1kWp</a:t>
            </a:r>
            <a:r>
              <a:rPr lang="gl-ES" sz="1400" spc="-6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6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</a:t>
            </a:r>
            <a:r>
              <a:rPr lang="gl-ES" sz="1400" spc="-4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1.312</a:t>
            </a:r>
            <a:r>
              <a:rPr lang="gl-ES" sz="1400" spc="-4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27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400" spc="2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/ano</a:t>
            </a:r>
          </a:p>
          <a:p>
            <a:pPr algn="ctr">
              <a:spcAft>
                <a:spcPts val="1200"/>
              </a:spcAft>
            </a:pPr>
            <a:r>
              <a:rPr lang="gl-ES" sz="900" i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(simulación </a:t>
            </a:r>
            <a:r>
              <a:rPr lang="gl-ES" sz="900" i="1" spc="-7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PVGIS</a:t>
            </a:r>
            <a:r>
              <a:rPr lang="gl-ES" sz="900" i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en localización aleatoria de Pontevedra:</a:t>
            </a:r>
            <a:r>
              <a:rPr lang="gl-ES" sz="9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Valga</a:t>
            </a:r>
            <a:r>
              <a:rPr lang="gl-ES" sz="900" i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gl-ES" sz="8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6" name="object 123">
            <a:extLst>
              <a:ext uri="{FF2B5EF4-FFF2-40B4-BE49-F238E27FC236}">
                <a16:creationId xmlns:a16="http://schemas.microsoft.com/office/drawing/2014/main" id="{519C4AD6-8889-945D-D832-BF56B4C60BD3}"/>
              </a:ext>
            </a:extLst>
          </p:cNvPr>
          <p:cNvSpPr txBox="1"/>
          <p:nvPr/>
        </p:nvSpPr>
        <p:spPr>
          <a:xfrm>
            <a:off x="6911421" y="3311602"/>
            <a:ext cx="2290917" cy="1305248"/>
          </a:xfrm>
          <a:prstGeom prst="rect">
            <a:avLst/>
          </a:prstGeom>
        </p:spPr>
        <p:txBody>
          <a:bodyPr vert="horz" wrap="square" lIns="0" tIns="9290" rIns="0" bIns="0" rtlCol="0">
            <a:spAutoFit/>
          </a:bodyPr>
          <a:lstStyle/>
          <a:p>
            <a:pPr marR="78965" algn="ctr">
              <a:spcBef>
                <a:spcPts val="73"/>
              </a:spcBef>
            </a:pPr>
            <a:r>
              <a:rPr lang="gl-ES" sz="1297" b="1" spc="12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 </a:t>
            </a:r>
          </a:p>
          <a:p>
            <a:pPr marR="78965" algn="ctr">
              <a:spcBef>
                <a:spcPts val="73"/>
              </a:spcBef>
            </a:pPr>
            <a:endParaRPr lang="gl-ES" sz="1297" b="1" spc="120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78965" algn="ctr">
              <a:spcBef>
                <a:spcPts val="73"/>
              </a:spcBef>
            </a:pPr>
            <a:r>
              <a:rPr lang="gl-ES" sz="1430" b="1" spc="-7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</a:t>
            </a:r>
          </a:p>
          <a:p>
            <a:pPr marR="78965" algn="ctr">
              <a:spcBef>
                <a:spcPts val="73"/>
              </a:spcBef>
            </a:pPr>
            <a:r>
              <a:rPr lang="gl-ES" sz="1430" b="1" spc="23" noProof="0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782 </a:t>
            </a:r>
            <a:r>
              <a:rPr lang="gl-ES" sz="1430" b="1" spc="80" noProof="0" dirty="0" err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430" b="1" spc="80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&gt;&gt;</a:t>
            </a:r>
            <a:r>
              <a:rPr lang="gl-ES" sz="1430" b="1" spc="-7" noProof="0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111€*</a:t>
            </a:r>
            <a:endParaRPr lang="gl-ES" sz="1430" noProof="0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algn="ctr">
              <a:spcBef>
                <a:spcPts val="1087"/>
              </a:spcBef>
            </a:pPr>
            <a:r>
              <a:rPr lang="gl-ES" sz="900" i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</a:t>
            </a:r>
            <a:r>
              <a:rPr lang="es-ES" sz="900" i="1" spc="-7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prezo</a:t>
            </a:r>
            <a:r>
              <a:rPr lang="es-ES" sz="900" i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medio </a:t>
            </a:r>
            <a:r>
              <a:rPr lang="es-ES" sz="900" i="1" spc="-7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PVPC</a:t>
            </a:r>
            <a:r>
              <a:rPr lang="es-ES" sz="9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mar.24-feb.25</a:t>
            </a:r>
            <a:r>
              <a:rPr lang="gl-ES" sz="900" i="1" spc="-3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gl-ES" sz="900" i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0,141€/</a:t>
            </a:r>
            <a:r>
              <a:rPr lang="gl-ES" sz="900" i="1" spc="-7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endParaRPr lang="gl-ES" sz="9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7" name="object 124">
            <a:extLst>
              <a:ext uri="{FF2B5EF4-FFF2-40B4-BE49-F238E27FC236}">
                <a16:creationId xmlns:a16="http://schemas.microsoft.com/office/drawing/2014/main" id="{A19C6942-0D92-DB96-1782-279925D0227C}"/>
              </a:ext>
            </a:extLst>
          </p:cNvPr>
          <p:cNvSpPr txBox="1"/>
          <p:nvPr/>
        </p:nvSpPr>
        <p:spPr>
          <a:xfrm>
            <a:off x="9655944" y="3839447"/>
            <a:ext cx="2200670" cy="718188"/>
          </a:xfrm>
          <a:prstGeom prst="rect">
            <a:avLst/>
          </a:prstGeom>
        </p:spPr>
        <p:txBody>
          <a:bodyPr vert="horz" wrap="square" lIns="0" tIns="124565" rIns="0" bIns="0" rtlCol="0">
            <a:spAutoFit/>
          </a:bodyPr>
          <a:lstStyle/>
          <a:p>
            <a:pPr marL="135550" algn="ctr">
              <a:spcBef>
                <a:spcPts val="981"/>
              </a:spcBef>
              <a:tabLst>
                <a:tab pos="1118184" algn="l"/>
              </a:tabLst>
            </a:pPr>
            <a:r>
              <a:rPr lang="gl-ES" sz="1400" b="1" spc="2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1.836</a:t>
            </a:r>
            <a:r>
              <a:rPr lang="gl-ES" sz="1400" b="1" spc="20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b="1" spc="73" noProof="0" dirty="0" err="1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400" b="1" spc="73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&gt;&gt;</a:t>
            </a:r>
            <a:r>
              <a:rPr lang="gl-ES" sz="1400" b="1" spc="-7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110</a:t>
            </a:r>
            <a:r>
              <a:rPr lang="gl-ES" sz="1400" b="1" spc="-7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€*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23" marR="3378" algn="ctr">
              <a:lnSpc>
                <a:spcPct val="120800"/>
              </a:lnSpc>
              <a:spcBef>
                <a:spcPts val="446"/>
              </a:spcBef>
            </a:pPr>
            <a:r>
              <a:rPr lang="pt-BR" sz="9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*prezo </a:t>
            </a:r>
            <a:r>
              <a:rPr lang="pt-BR" sz="900" i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enerxía</a:t>
            </a:r>
            <a:r>
              <a:rPr lang="pt-BR" sz="9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900" i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excedentaria</a:t>
            </a:r>
            <a:r>
              <a:rPr lang="pt-BR" sz="9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PVPC, REE, último ano (mar.24 – feb.25) : 0,06 €/kWh</a:t>
            </a:r>
          </a:p>
        </p:txBody>
      </p:sp>
      <p:grpSp>
        <p:nvGrpSpPr>
          <p:cNvPr id="16" name="object 17">
            <a:extLst>
              <a:ext uri="{FF2B5EF4-FFF2-40B4-BE49-F238E27FC236}">
                <a16:creationId xmlns:a16="http://schemas.microsoft.com/office/drawing/2014/main" id="{0806DB38-E60F-EF8E-B418-8203F7A22A23}"/>
              </a:ext>
            </a:extLst>
          </p:cNvPr>
          <p:cNvGrpSpPr/>
          <p:nvPr/>
        </p:nvGrpSpPr>
        <p:grpSpPr>
          <a:xfrm>
            <a:off x="6912928" y="4834326"/>
            <a:ext cx="4984781" cy="761474"/>
            <a:chOff x="10577217" y="4911197"/>
            <a:chExt cx="3414748" cy="1946504"/>
          </a:xfrm>
        </p:grpSpPr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9EF6A2D7-EA88-F791-8485-76BDE8E5A1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77217" y="5337290"/>
              <a:ext cx="3409949" cy="1520411"/>
            </a:xfrm>
            <a:prstGeom prst="rect">
              <a:avLst/>
            </a:prstGeom>
          </p:spPr>
        </p:pic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42101A5C-9F9D-BB58-015F-C538526087DA}"/>
                </a:ext>
              </a:extLst>
            </p:cNvPr>
            <p:cNvSpPr/>
            <p:nvPr/>
          </p:nvSpPr>
          <p:spPr>
            <a:xfrm>
              <a:off x="10618845" y="4911197"/>
              <a:ext cx="3373120" cy="1520563"/>
            </a:xfrm>
            <a:custGeom>
              <a:avLst/>
              <a:gdLst/>
              <a:ahLst/>
              <a:cxnLst/>
              <a:rect l="l" t="t" r="r" b="b"/>
              <a:pathLst>
                <a:path w="3373119" h="2214879">
                  <a:moveTo>
                    <a:pt x="3334500" y="2214600"/>
                  </a:moveTo>
                  <a:lnTo>
                    <a:pt x="38100" y="2214600"/>
                  </a:lnTo>
                  <a:lnTo>
                    <a:pt x="30632" y="2213861"/>
                  </a:lnTo>
                  <a:lnTo>
                    <a:pt x="738" y="2183967"/>
                  </a:lnTo>
                  <a:lnTo>
                    <a:pt x="0" y="2176500"/>
                  </a:lnTo>
                  <a:lnTo>
                    <a:pt x="0" y="38099"/>
                  </a:lnTo>
                  <a:lnTo>
                    <a:pt x="23519" y="2900"/>
                  </a:lnTo>
                  <a:lnTo>
                    <a:pt x="38098" y="0"/>
                  </a:lnTo>
                  <a:lnTo>
                    <a:pt x="3334501" y="0"/>
                  </a:lnTo>
                  <a:lnTo>
                    <a:pt x="3369699" y="23519"/>
                  </a:lnTo>
                  <a:lnTo>
                    <a:pt x="3372600" y="38099"/>
                  </a:lnTo>
                  <a:lnTo>
                    <a:pt x="3372600" y="2176500"/>
                  </a:lnTo>
                  <a:lnTo>
                    <a:pt x="3349079" y="2211699"/>
                  </a:lnTo>
                  <a:lnTo>
                    <a:pt x="3334500" y="221460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pPr algn="ctr"/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9" name="object 123">
            <a:extLst>
              <a:ext uri="{FF2B5EF4-FFF2-40B4-BE49-F238E27FC236}">
                <a16:creationId xmlns:a16="http://schemas.microsoft.com/office/drawing/2014/main" id="{11A88F76-D890-3DFC-78FA-D94C8D9BE13E}"/>
              </a:ext>
            </a:extLst>
          </p:cNvPr>
          <p:cNvSpPr txBox="1"/>
          <p:nvPr/>
        </p:nvSpPr>
        <p:spPr>
          <a:xfrm>
            <a:off x="6735145" y="4920352"/>
            <a:ext cx="4885950" cy="228330"/>
          </a:xfrm>
          <a:prstGeom prst="rect">
            <a:avLst/>
          </a:prstGeom>
        </p:spPr>
        <p:txBody>
          <a:bodyPr vert="horz" wrap="square" lIns="0" tIns="9290" rIns="0" bIns="0" rtlCol="0">
            <a:spAutoFit/>
          </a:bodyPr>
          <a:lstStyle/>
          <a:p>
            <a:pPr marR="78965" algn="ctr">
              <a:spcBef>
                <a:spcPts val="73"/>
              </a:spcBef>
            </a:pPr>
            <a:r>
              <a:rPr lang="gl-ES" sz="1297" b="1" spc="12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 CO2    ≈   </a:t>
            </a:r>
            <a:r>
              <a:rPr lang="es-ES" sz="1430" b="1" spc="23" noProof="0" dirty="0">
                <a:solidFill>
                  <a:srgbClr val="64A37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682 kg CO₂ / ano</a:t>
            </a:r>
            <a:endParaRPr lang="gl-ES" sz="998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bject 30">
            <a:extLst>
              <a:ext uri="{FF2B5EF4-FFF2-40B4-BE49-F238E27FC236}">
                <a16:creationId xmlns:a16="http://schemas.microsoft.com/office/drawing/2014/main" id="{224684E0-8037-BC0D-5B09-E6F76F188E7C}"/>
              </a:ext>
            </a:extLst>
          </p:cNvPr>
          <p:cNvSpPr/>
          <p:nvPr/>
        </p:nvSpPr>
        <p:spPr>
          <a:xfrm>
            <a:off x="8781799" y="3266284"/>
            <a:ext cx="290669" cy="337382"/>
          </a:xfrm>
          <a:custGeom>
            <a:avLst/>
            <a:gdLst/>
            <a:ahLst/>
            <a:cxnLst/>
            <a:rect l="l" t="t" r="r" b="b"/>
            <a:pathLst>
              <a:path w="395605" h="507364">
                <a:moveTo>
                  <a:pt x="39865" y="0"/>
                </a:moveTo>
                <a:lnTo>
                  <a:pt x="71135" y="22366"/>
                </a:lnTo>
                <a:lnTo>
                  <a:pt x="72494" y="30439"/>
                </a:lnTo>
                <a:lnTo>
                  <a:pt x="71703" y="38725"/>
                </a:lnTo>
                <a:lnTo>
                  <a:pt x="64328" y="85843"/>
                </a:lnTo>
                <a:lnTo>
                  <a:pt x="63755" y="133051"/>
                </a:lnTo>
                <a:lnTo>
                  <a:pt x="69838" y="179642"/>
                </a:lnTo>
                <a:lnTo>
                  <a:pt x="82434" y="224909"/>
                </a:lnTo>
                <a:lnTo>
                  <a:pt x="101400" y="268144"/>
                </a:lnTo>
                <a:lnTo>
                  <a:pt x="126590" y="308640"/>
                </a:lnTo>
                <a:lnTo>
                  <a:pt x="157320" y="345112"/>
                </a:lnTo>
                <a:lnTo>
                  <a:pt x="192578" y="376510"/>
                </a:lnTo>
                <a:lnTo>
                  <a:pt x="231737" y="402478"/>
                </a:lnTo>
                <a:lnTo>
                  <a:pt x="274168" y="422660"/>
                </a:lnTo>
                <a:lnTo>
                  <a:pt x="319244" y="436703"/>
                </a:lnTo>
                <a:lnTo>
                  <a:pt x="366335" y="444249"/>
                </a:lnTo>
                <a:lnTo>
                  <a:pt x="378381" y="447795"/>
                </a:lnTo>
                <a:lnTo>
                  <a:pt x="387804" y="455420"/>
                </a:lnTo>
                <a:lnTo>
                  <a:pt x="393681" y="466023"/>
                </a:lnTo>
                <a:lnTo>
                  <a:pt x="395087" y="478501"/>
                </a:lnTo>
                <a:lnTo>
                  <a:pt x="391541" y="490547"/>
                </a:lnTo>
                <a:lnTo>
                  <a:pt x="383915" y="499970"/>
                </a:lnTo>
                <a:lnTo>
                  <a:pt x="373312" y="505848"/>
                </a:lnTo>
                <a:lnTo>
                  <a:pt x="360834" y="507253"/>
                </a:lnTo>
                <a:lnTo>
                  <a:pt x="312653" y="500036"/>
                </a:lnTo>
                <a:lnTo>
                  <a:pt x="266156" y="487093"/>
                </a:lnTo>
                <a:lnTo>
                  <a:pt x="221815" y="468690"/>
                </a:lnTo>
                <a:lnTo>
                  <a:pt x="180100" y="445095"/>
                </a:lnTo>
                <a:lnTo>
                  <a:pt x="141483" y="416572"/>
                </a:lnTo>
                <a:lnTo>
                  <a:pt x="106434" y="383390"/>
                </a:lnTo>
                <a:lnTo>
                  <a:pt x="75425" y="345813"/>
                </a:lnTo>
                <a:lnTo>
                  <a:pt x="49270" y="304710"/>
                </a:lnTo>
                <a:lnTo>
                  <a:pt x="28542" y="261123"/>
                </a:lnTo>
                <a:lnTo>
                  <a:pt x="13349" y="215582"/>
                </a:lnTo>
                <a:lnTo>
                  <a:pt x="3799" y="168618"/>
                </a:lnTo>
                <a:lnTo>
                  <a:pt x="0" y="120760"/>
                </a:lnTo>
                <a:lnTo>
                  <a:pt x="2058" y="72539"/>
                </a:lnTo>
                <a:lnTo>
                  <a:pt x="10083" y="24486"/>
                </a:lnTo>
                <a:lnTo>
                  <a:pt x="31655" y="1363"/>
                </a:lnTo>
                <a:lnTo>
                  <a:pt x="39865" y="0"/>
                </a:lnTo>
                <a:close/>
              </a:path>
            </a:pathLst>
          </a:custGeom>
          <a:solidFill>
            <a:srgbClr val="64A374"/>
          </a:solidFill>
        </p:spPr>
        <p:txBody>
          <a:bodyPr wrap="square" lIns="0" tIns="0" rIns="0" bIns="0" rtlCol="0"/>
          <a:lstStyle/>
          <a:p>
            <a:pPr algn="ctr"/>
            <a:endParaRPr lang="gl-ES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Cruz 25">
            <a:extLst>
              <a:ext uri="{FF2B5EF4-FFF2-40B4-BE49-F238E27FC236}">
                <a16:creationId xmlns:a16="http://schemas.microsoft.com/office/drawing/2014/main" id="{C9D069AC-3F50-7E6A-0EA0-101B7775A13C}"/>
              </a:ext>
            </a:extLst>
          </p:cNvPr>
          <p:cNvSpPr/>
          <p:nvPr/>
        </p:nvSpPr>
        <p:spPr>
          <a:xfrm>
            <a:off x="9257780" y="3848929"/>
            <a:ext cx="318874" cy="341044"/>
          </a:xfrm>
          <a:prstGeom prst="plus">
            <a:avLst>
              <a:gd name="adj" fmla="val 38540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7FA3B43-FEE3-2F07-F9CA-13FCB62ADE61}"/>
              </a:ext>
            </a:extLst>
          </p:cNvPr>
          <p:cNvSpPr txBox="1"/>
          <p:nvPr/>
        </p:nvSpPr>
        <p:spPr>
          <a:xfrm>
            <a:off x="7890551" y="2314602"/>
            <a:ext cx="2868648" cy="432792"/>
          </a:xfrm>
          <a:prstGeom prst="flowChartTerminator">
            <a:avLst/>
          </a:prstGeom>
          <a:solidFill>
            <a:srgbClr val="FDF5A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1400" b="1" spc="1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kWp</a:t>
            </a:r>
            <a:r>
              <a:rPr lang="gl-ES" sz="1200" b="1" spc="-6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00" b="1" spc="-6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</a:t>
            </a:r>
            <a:r>
              <a:rPr lang="gl-ES" sz="1200" b="1" spc="-4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00" b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2.624</a:t>
            </a:r>
            <a:r>
              <a:rPr lang="gl-ES" sz="1200" b="1" spc="-4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00" b="1" spc="27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200" b="1" spc="2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/ano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D32BC18-8B4D-C6D8-78CB-3125BA401549}"/>
              </a:ext>
            </a:extLst>
          </p:cNvPr>
          <p:cNvCxnSpPr>
            <a:cxnSpLocks/>
          </p:cNvCxnSpPr>
          <p:nvPr/>
        </p:nvCxnSpPr>
        <p:spPr>
          <a:xfrm>
            <a:off x="8781799" y="1764310"/>
            <a:ext cx="399491" cy="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25087C-C40E-C36A-781C-55355AD4DD7B}"/>
              </a:ext>
            </a:extLst>
          </p:cNvPr>
          <p:cNvSpPr txBox="1"/>
          <p:nvPr/>
        </p:nvSpPr>
        <p:spPr>
          <a:xfrm>
            <a:off x="6696296" y="5215149"/>
            <a:ext cx="49170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900" dirty="0" err="1">
                <a:latin typeface="Poppins" panose="00000500000000000000" pitchFamily="2" charset="0"/>
                <a:cs typeface="Poppins" panose="00000500000000000000" pitchFamily="2" charset="0"/>
              </a:rPr>
              <a:t>CNMC</a:t>
            </a:r>
            <a:r>
              <a:rPr lang="es-ES" sz="900" dirty="0">
                <a:latin typeface="Poppins" panose="00000500000000000000" pitchFamily="2" charset="0"/>
                <a:cs typeface="Poppins" panose="00000500000000000000" pitchFamily="2" charset="0"/>
              </a:rPr>
              <a:t>: emisiones </a:t>
            </a:r>
            <a:r>
              <a:rPr lang="es-ES" sz="900" dirty="0" err="1">
                <a:latin typeface="Poppins" panose="00000500000000000000" pitchFamily="2" charset="0"/>
                <a:cs typeface="Poppins" panose="00000500000000000000" pitchFamily="2" charset="0"/>
              </a:rPr>
              <a:t>mix</a:t>
            </a:r>
            <a:r>
              <a:rPr lang="es-ES" sz="900" dirty="0">
                <a:latin typeface="Poppins" panose="00000500000000000000" pitchFamily="2" charset="0"/>
                <a:cs typeface="Poppins" panose="00000500000000000000" pitchFamily="2" charset="0"/>
              </a:rPr>
              <a:t> eléctrico español 2023: 0,26 kg CO₂/kWh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6253CAB8-2B90-3D66-FD23-C65335858799}"/>
              </a:ext>
            </a:extLst>
          </p:cNvPr>
          <p:cNvCxnSpPr>
            <a:cxnSpLocks/>
          </p:cNvCxnSpPr>
          <p:nvPr/>
        </p:nvCxnSpPr>
        <p:spPr>
          <a:xfrm>
            <a:off x="8946183" y="2535645"/>
            <a:ext cx="163605" cy="0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object 27">
            <a:extLst>
              <a:ext uri="{FF2B5EF4-FFF2-40B4-BE49-F238E27FC236}">
                <a16:creationId xmlns:a16="http://schemas.microsoft.com/office/drawing/2014/main" id="{E0606358-D3AC-EA4F-F969-6FCA7A88785E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79935" y="2395629"/>
            <a:ext cx="6449922" cy="47896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411FDF-90BA-302D-F069-DA91CA2CCC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689" y="1513407"/>
            <a:ext cx="6464018" cy="1147590"/>
          </a:xfrm>
          <a:prstGeom prst="rect">
            <a:avLst/>
          </a:prstGeom>
        </p:spPr>
      </p:pic>
      <p:sp>
        <p:nvSpPr>
          <p:cNvPr id="23" name="object 128">
            <a:extLst>
              <a:ext uri="{FF2B5EF4-FFF2-40B4-BE49-F238E27FC236}">
                <a16:creationId xmlns:a16="http://schemas.microsoft.com/office/drawing/2014/main" id="{E6A591C2-030D-EDCD-A3AC-A92D8BE84C93}"/>
              </a:ext>
            </a:extLst>
          </p:cNvPr>
          <p:cNvSpPr txBox="1"/>
          <p:nvPr/>
        </p:nvSpPr>
        <p:spPr>
          <a:xfrm>
            <a:off x="447539" y="1567869"/>
            <a:ext cx="6464018" cy="1003147"/>
          </a:xfrm>
          <a:prstGeom prst="rect">
            <a:avLst/>
          </a:prstGeom>
        </p:spPr>
        <p:txBody>
          <a:bodyPr vert="horz" wrap="square" lIns="0" tIns="5067" rIns="0" bIns="0" rtlCol="0">
            <a:spAutoFit/>
          </a:bodyPr>
          <a:lstStyle/>
          <a:p>
            <a:pPr algn="ctr"/>
            <a:r>
              <a:rPr lang="gl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unha vivenda cun consumo de </a:t>
            </a:r>
            <a:r>
              <a:rPr lang="gl-ES" sz="1297" spc="-23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333 </a:t>
            </a:r>
            <a:r>
              <a:rPr lang="gl-ES" sz="1297" spc="-23" dirty="0" err="1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297" spc="-23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mensuais (4.000 </a:t>
            </a:r>
            <a:r>
              <a:rPr lang="gl-ES" sz="1297" spc="-23" dirty="0" err="1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297" spc="-23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/ano)</a:t>
            </a:r>
            <a:r>
              <a:rPr lang="gl-ES" sz="1297" spc="-2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</a:p>
          <a:p>
            <a:pPr algn="ctr"/>
            <a:r>
              <a:rPr lang="gl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</a:t>
            </a:r>
            <a:r>
              <a:rPr lang="es-ES" sz="1297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cun</a:t>
            </a:r>
            <a:r>
              <a:rPr lang="es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escenario típico de </a:t>
            </a:r>
            <a:r>
              <a:rPr lang="es-ES" sz="1297" b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 </a:t>
            </a:r>
            <a:r>
              <a:rPr lang="es-ES" sz="1297" b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baixo</a:t>
            </a:r>
            <a:r>
              <a:rPr lang="es-ES" sz="1297" b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(picos de consumo pola </a:t>
            </a:r>
            <a:r>
              <a:rPr lang="es-ES" sz="1297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noite</a:t>
            </a:r>
            <a:r>
              <a:rPr lang="es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e sen baterías, </a:t>
            </a:r>
            <a:r>
              <a:rPr lang="gl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suxírese unha instalación </a:t>
            </a:r>
            <a:r>
              <a:rPr lang="gl-ES" sz="1297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FV</a:t>
            </a:r>
            <a:r>
              <a:rPr lang="gl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gl-ES" sz="1297" spc="-23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  de 2 </a:t>
            </a:r>
            <a:r>
              <a:rPr lang="gl-ES" sz="1297" spc="100" noProof="0" dirty="0">
                <a:solidFill>
                  <a:srgbClr val="00B0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kWp, </a:t>
            </a:r>
          </a:p>
          <a:p>
            <a:pPr algn="ctr"/>
            <a:r>
              <a:rPr lang="gl-ES" sz="1297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cal vería aportando unha </a:t>
            </a:r>
            <a:r>
              <a:rPr lang="gl-ES" sz="1297" b="1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redución </a:t>
            </a:r>
            <a:r>
              <a:rPr lang="gl-ES" sz="1297" b="1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</a:t>
            </a:r>
            <a:r>
              <a:rPr lang="gl-ES" sz="1297" b="1" spc="-3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97" b="1" spc="-1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factura do</a:t>
            </a:r>
            <a:r>
              <a:rPr lang="gl-ES" sz="1297" b="1" spc="-3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97" b="1" spc="-3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30% - </a:t>
            </a:r>
            <a:r>
              <a:rPr lang="gl-ES" sz="1297" b="1" spc="10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50%</a:t>
            </a:r>
            <a:r>
              <a:rPr lang="gl-ES" sz="1297" b="1" spc="10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/>
            <a:r>
              <a:rPr lang="gl-ES" sz="1297" b="1" spc="10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 enerxía demandada.</a:t>
            </a:r>
            <a:endParaRPr lang="gl-ES" sz="1297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0" name="Gráfico 29" descr="Árbol de hojas podridas con relleno sólido">
            <a:extLst>
              <a:ext uri="{FF2B5EF4-FFF2-40B4-BE49-F238E27FC236}">
                <a16:creationId xmlns:a16="http://schemas.microsoft.com/office/drawing/2014/main" id="{1790EEEF-E6BE-CF77-65D7-C86E0033D5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95498" y="4821402"/>
            <a:ext cx="609536" cy="609536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E382468-F75B-91DB-03DA-084063CEEBA7}"/>
              </a:ext>
            </a:extLst>
          </p:cNvPr>
          <p:cNvSpPr txBox="1"/>
          <p:nvPr/>
        </p:nvSpPr>
        <p:spPr>
          <a:xfrm>
            <a:off x="11309686" y="5197962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x34</a:t>
            </a: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07A4BE03-49E5-2DB7-D58F-617E382164B7}"/>
              </a:ext>
            </a:extLst>
          </p:cNvPr>
          <p:cNvSpPr txBox="1">
            <a:spLocks/>
          </p:cNvSpPr>
          <p:nvPr/>
        </p:nvSpPr>
        <p:spPr>
          <a:xfrm>
            <a:off x="456689" y="761120"/>
            <a:ext cx="10678159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EXEMPLO AUTOCONSUMO </a:t>
            </a:r>
            <a:r>
              <a:rPr lang="gl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FOTOVOLTAICO: </a:t>
            </a: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 e AMORTIZACIÓN</a:t>
            </a:r>
          </a:p>
        </p:txBody>
      </p:sp>
    </p:spTree>
    <p:extLst>
      <p:ext uri="{BB962C8B-B14F-4D97-AF65-F5344CB8AC3E}">
        <p14:creationId xmlns:p14="http://schemas.microsoft.com/office/powerpoint/2010/main" val="425716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4967-BFA3-DE1D-E7BD-FD2CF46F9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ECA26FF-FA3F-3797-34F2-44BBC1FFCD78}"/>
              </a:ext>
            </a:extLst>
          </p:cNvPr>
          <p:cNvSpPr/>
          <p:nvPr/>
        </p:nvSpPr>
        <p:spPr>
          <a:xfrm>
            <a:off x="686894" y="4130956"/>
            <a:ext cx="3658283" cy="1374426"/>
          </a:xfrm>
          <a:prstGeom prst="rect">
            <a:avLst/>
          </a:prstGeom>
          <a:solidFill>
            <a:srgbClr val="667667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F4D7BE5C-5EC4-F6FD-FE5A-9F2B7B80E791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CE4C52-CAAC-EA62-80F4-B47A67A309BA}"/>
              </a:ext>
            </a:extLst>
          </p:cNvPr>
          <p:cNvSpPr txBox="1"/>
          <p:nvPr/>
        </p:nvSpPr>
        <p:spPr>
          <a:xfrm>
            <a:off x="97654" y="5743853"/>
            <a:ext cx="120203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DBD136-6C1D-BE49-2669-8C4C7800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4D7E46-6F40-275C-90E4-22C07A0E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6CF35B5-C666-6306-7721-0D8C9495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5112DF-0152-22CF-C256-CEAAB0998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68" y="1447075"/>
            <a:ext cx="3658284" cy="2555712"/>
          </a:xfrm>
          <a:ln>
            <a:solidFill>
              <a:srgbClr val="667667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gl-ES" sz="12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Exemplo de factura doméstica actual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gl-ES" sz="1200" noProof="0" dirty="0">
                <a:latin typeface="Poppins" panose="00000500000000000000" pitchFamily="2" charset="0"/>
                <a:cs typeface="Poppins" panose="00000500000000000000" pitchFamily="2" charset="0"/>
              </a:rPr>
              <a:t>Potencia contratada: 4,4 kW</a:t>
            </a:r>
            <a:endParaRPr lang="gl-ES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gl-ES" sz="1200" noProof="0" dirty="0">
                <a:latin typeface="Poppins" panose="00000500000000000000" pitchFamily="2" charset="0"/>
                <a:cs typeface="Poppins" panose="00000500000000000000" pitchFamily="2" charset="0"/>
              </a:rPr>
              <a:t>Consumo: 333kWh (≈4000 </a:t>
            </a:r>
            <a:r>
              <a:rPr lang="gl-ES" sz="12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kWh</a:t>
            </a:r>
            <a:r>
              <a:rPr lang="gl-ES" sz="12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gl-ES" sz="1200" noProof="0" dirty="0">
                <a:latin typeface="Poppins" panose="00000500000000000000" pitchFamily="2" charset="0"/>
                <a:cs typeface="Poppins" panose="00000500000000000000" pitchFamily="2" charset="0"/>
              </a:rPr>
              <a:t>ano)</a:t>
            </a:r>
          </a:p>
          <a:p>
            <a:pPr marL="0" indent="0">
              <a:spcBef>
                <a:spcPts val="600"/>
              </a:spcBef>
              <a:buNone/>
            </a:pPr>
            <a:endParaRPr lang="gl-ES" sz="12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gl-ES" sz="12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Enerxía consumida:	 	 42,17 €</a:t>
            </a:r>
          </a:p>
          <a:p>
            <a:pPr marL="0" indent="0">
              <a:buNone/>
            </a:pPr>
            <a:r>
              <a:rPr lang="gl-ES" sz="1200" noProof="0" dirty="0">
                <a:latin typeface="Poppins" panose="00000500000000000000" pitchFamily="2" charset="0"/>
                <a:cs typeface="Poppins" panose="00000500000000000000" pitchFamily="2" charset="0"/>
              </a:rPr>
              <a:t>Peaxes: 			 13,5 €</a:t>
            </a:r>
          </a:p>
          <a:p>
            <a:pPr marL="0" indent="0">
              <a:buNone/>
            </a:pPr>
            <a:r>
              <a:rPr lang="gl-ES" sz="1200" noProof="0" dirty="0">
                <a:latin typeface="Poppins" panose="00000500000000000000" pitchFamily="2" charset="0"/>
                <a:cs typeface="Poppins" panose="00000500000000000000" pitchFamily="2" charset="0"/>
              </a:rPr>
              <a:t>Impostos: 		 	 13,8 €</a:t>
            </a:r>
          </a:p>
          <a:p>
            <a:pPr marL="0" indent="0">
              <a:buNone/>
            </a:pPr>
            <a:r>
              <a:rPr lang="gl-ES" sz="1200" dirty="0">
                <a:latin typeface="Poppins" panose="00000500000000000000" pitchFamily="2" charset="0"/>
                <a:cs typeface="Poppins" panose="00000500000000000000" pitchFamily="2" charset="0"/>
              </a:rPr>
              <a:t>Cargos: 			 8,51 €</a:t>
            </a:r>
          </a:p>
          <a:p>
            <a:pPr marL="0" indent="0">
              <a:buNone/>
            </a:pPr>
            <a:r>
              <a:rPr lang="gl-ES" sz="1200" b="1" dirty="0">
                <a:latin typeface="Poppins" panose="00000500000000000000" pitchFamily="2" charset="0"/>
                <a:cs typeface="Poppins" panose="00000500000000000000" pitchFamily="2" charset="0"/>
              </a:rPr>
              <a:t>Total: 			 77,97 €</a:t>
            </a:r>
            <a:endParaRPr lang="gl-ES" sz="12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E856E6EE-9764-1588-04FE-123E3170A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646456"/>
              </p:ext>
            </p:extLst>
          </p:nvPr>
        </p:nvGraphicFramePr>
        <p:xfrm>
          <a:off x="4800446" y="2679051"/>
          <a:ext cx="6689267" cy="22997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3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948">
                <a:tc>
                  <a:txBody>
                    <a:bodyPr/>
                    <a:lstStyle/>
                    <a:p>
                      <a:endParaRPr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0C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 err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Autoconsumo</a:t>
                      </a:r>
                      <a:r>
                        <a:rPr lang="gl-ES"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mínimo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(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0%)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endParaRPr sz="1100" baseline="30000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0C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 err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Autoconsumo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gl-ES"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óptimo 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0%)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endParaRPr sz="1100" baseline="30000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0C5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32">
                <a:tc>
                  <a:txBody>
                    <a:bodyPr/>
                    <a:lstStyle/>
                    <a:p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Aforro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anual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(€)</a:t>
                      </a: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111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259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6E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322809"/>
                  </a:ext>
                </a:extLst>
              </a:tr>
              <a:tr h="285932">
                <a:tc>
                  <a:txBody>
                    <a:bodyPr/>
                    <a:lstStyle/>
                    <a:p>
                      <a:r>
                        <a:rPr lang="es-ES" sz="1400" b="1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Aforro anual excedentes </a:t>
                      </a:r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(€)</a:t>
                      </a:r>
                      <a:endParaRPr lang="es-ES" sz="1400" b="1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110</a:t>
                      </a: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47</a:t>
                      </a:r>
                    </a:p>
                  </a:txBody>
                  <a:tcPr>
                    <a:solidFill>
                      <a:srgbClr val="F6E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34924"/>
                  </a:ext>
                </a:extLst>
              </a:tr>
              <a:tr h="285932">
                <a:tc>
                  <a:txBody>
                    <a:bodyPr/>
                    <a:lstStyle/>
                    <a:p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Aforro anual (€)</a:t>
                      </a:r>
                      <a:endParaRPr sz="1400" b="1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BD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221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BD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306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BD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666843"/>
                  </a:ext>
                </a:extLst>
              </a:tr>
              <a:tr h="285932">
                <a:tc>
                  <a:txBody>
                    <a:bodyPr/>
                    <a:lstStyle/>
                    <a:p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Aforro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mensual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(€)</a:t>
                      </a: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15,5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25,5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6E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60797"/>
                  </a:ext>
                </a:extLst>
              </a:tr>
              <a:tr h="285932">
                <a:tc>
                  <a:txBody>
                    <a:bodyPr/>
                    <a:lstStyle/>
                    <a:p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Retorno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d</a:t>
                      </a:r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inversión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(I) (a</a:t>
                      </a:r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</a:t>
                      </a:r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os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)</a:t>
                      </a:r>
                    </a:p>
                  </a:txBody>
                  <a:tcPr>
                    <a:solidFill>
                      <a:srgbClr val="EBD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9,0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BD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6,5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EBD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11335"/>
                  </a:ext>
                </a:extLst>
              </a:tr>
              <a:tr h="285932">
                <a:tc>
                  <a:txBody>
                    <a:bodyPr/>
                    <a:lstStyle/>
                    <a:p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Retorno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d</a:t>
                      </a:r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inversión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(II) (a</a:t>
                      </a:r>
                      <a:r>
                        <a:rPr lang="es-ES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</a:t>
                      </a:r>
                      <a:r>
                        <a:rPr sz="1400" b="1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os</a:t>
                      </a:r>
                      <a:r>
                        <a:rPr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)</a:t>
                      </a: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3,6</a:t>
                      </a:r>
                      <a:endParaRPr sz="14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6E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2,6</a:t>
                      </a:r>
                    </a:p>
                  </a:txBody>
                  <a:tcPr>
                    <a:solidFill>
                      <a:srgbClr val="F6E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40122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0695F57-91E6-9203-F91E-D766A482C56F}"/>
              </a:ext>
            </a:extLst>
          </p:cNvPr>
          <p:cNvSpPr txBox="1"/>
          <p:nvPr/>
        </p:nvSpPr>
        <p:spPr>
          <a:xfrm>
            <a:off x="6368596" y="1376619"/>
            <a:ext cx="42149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6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Potencia prevista instalación: 2 kWp</a:t>
            </a:r>
          </a:p>
          <a:p>
            <a:endParaRPr lang="gl-ES" sz="1200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gl-ES" sz="1400" noProof="0" dirty="0">
                <a:latin typeface="Poppins" panose="00000500000000000000" pitchFamily="2" charset="0"/>
                <a:cs typeface="Poppins" panose="00000500000000000000" pitchFamily="2" charset="0"/>
              </a:rPr>
              <a:t>(I) Custo da instalación: 2.000 €</a:t>
            </a:r>
          </a:p>
          <a:p>
            <a:pPr marL="171450" indent="-171450">
              <a:buFontTx/>
              <a:buChar char="-"/>
            </a:pP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gl-ES" sz="1400" noProof="0" dirty="0">
                <a:latin typeface="Poppins" panose="00000500000000000000" pitchFamily="2" charset="0"/>
                <a:cs typeface="Poppins" panose="00000500000000000000" pitchFamily="2" charset="0"/>
              </a:rPr>
              <a:t>(II) Custo con subvención 60%: 800 €</a:t>
            </a:r>
          </a:p>
          <a:p>
            <a:endParaRPr lang="gl-ES" sz="1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 descr="Factura comercial ¿Te explicamos qué es? - Logisber">
            <a:extLst>
              <a:ext uri="{FF2B5EF4-FFF2-40B4-BE49-F238E27FC236}">
                <a16:creationId xmlns:a16="http://schemas.microsoft.com/office/drawing/2014/main" id="{43F7C377-32DF-80D4-4D41-2E314A05F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777" l="8281" r="92188">
                        <a14:foregroundMark x1="22448" y1="64807" x2="22448" y2="64807"/>
                        <a14:foregroundMark x1="22969" y1="49182" x2="22969" y2="49182"/>
                        <a14:foregroundMark x1="18281" y1="45461" x2="18281" y2="45461"/>
                        <a14:foregroundMark x1="19844" y1="54390" x2="19844" y2="54390"/>
                        <a14:foregroundMark x1="30781" y1="50670" x2="30781" y2="50670"/>
                        <a14:foregroundMark x1="29740" y1="55134" x2="29740" y2="55134"/>
                        <a14:foregroundMark x1="18281" y1="84896" x2="18281" y2="84896"/>
                        <a14:foregroundMark x1="69271" y1="46949" x2="69271" y2="46949"/>
                        <a14:foregroundMark x1="16719" y1="41741" x2="16719" y2="41741"/>
                        <a14:foregroundMark x1="18802" y1="76711" x2="18802" y2="76711"/>
                        <a14:foregroundMark x1="17240" y1="90848" x2="15156" y2="90104"/>
                        <a14:foregroundMark x1="28698" y1="73735" x2="8385" y2="44717"/>
                        <a14:foregroundMark x1="15677" y1="98289" x2="21510" y2="49330"/>
                        <a14:foregroundMark x1="21510" y1="49330" x2="26510" y2="84003"/>
                        <a14:foregroundMark x1="26510" y1="84003" x2="27656" y2="78199"/>
                        <a14:foregroundMark x1="34427" y1="77455" x2="20365" y2="46205"/>
                        <a14:foregroundMark x1="20365" y1="46205" x2="16198" y2="85045"/>
                        <a14:foregroundMark x1="16198" y1="85045" x2="21615" y2="46949"/>
                        <a14:foregroundMark x1="21615" y1="46949" x2="25052" y2="48438"/>
                        <a14:foregroundMark x1="86458" y1="90104" x2="92188" y2="99777"/>
                        <a14:foregroundMark x1="31823" y1="71503" x2="16302" y2="35714"/>
                        <a14:foregroundMark x1="16302" y1="35714" x2="21927" y2="44717"/>
                        <a14:foregroundMark x1="29219" y1="71503" x2="20000" y2="35863"/>
                        <a14:foregroundMark x1="20000" y1="35863" x2="21927" y2="34375"/>
                        <a14:foregroundMark x1="16719" y1="87872" x2="15156" y2="99777"/>
                        <a14:foregroundMark x1="29219" y1="64063" x2="11510" y2="58854"/>
                        <a14:foregroundMark x1="32344" y1="75967" x2="33906" y2="64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55" y="4110543"/>
            <a:ext cx="1974114" cy="13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44942D3-446E-7162-A89E-E226C801B5AA}"/>
              </a:ext>
            </a:extLst>
          </p:cNvPr>
          <p:cNvSpPr txBox="1">
            <a:spLocks/>
          </p:cNvSpPr>
          <p:nvPr/>
        </p:nvSpPr>
        <p:spPr>
          <a:xfrm>
            <a:off x="382834" y="266942"/>
            <a:ext cx="1173518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noProof="0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 ENERXÉTICA DE AUTOCONSUMO FOTOVOLTAICO</a:t>
            </a:r>
            <a:endParaRPr lang="gl-ES" sz="2800" b="1" noProof="0" dirty="0">
              <a:solidFill>
                <a:schemeClr val="accent4">
                  <a:lumMod val="75000"/>
                </a:scheme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62AA44BC-3450-4CC1-8C84-9932545B4612}"/>
              </a:ext>
            </a:extLst>
          </p:cNvPr>
          <p:cNvSpPr txBox="1">
            <a:spLocks/>
          </p:cNvSpPr>
          <p:nvPr/>
        </p:nvSpPr>
        <p:spPr>
          <a:xfrm>
            <a:off x="447369" y="932273"/>
            <a:ext cx="8706155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EXEMPLO AUTOCONSUMO, AFORRO e AMORTIZACIÓN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F2796A-816A-7E8B-3641-2010CE334B55}"/>
              </a:ext>
            </a:extLst>
          </p:cNvPr>
          <p:cNvSpPr txBox="1"/>
          <p:nvPr/>
        </p:nvSpPr>
        <p:spPr>
          <a:xfrm>
            <a:off x="4938564" y="5066208"/>
            <a:ext cx="6725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6">
              <a:spcBef>
                <a:spcPts val="1087"/>
              </a:spcBef>
            </a:pPr>
            <a:r>
              <a:rPr lang="es-ES" sz="12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 mínimo : consumo </a:t>
            </a:r>
            <a:r>
              <a:rPr lang="es-ES" sz="1200" i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baixo</a:t>
            </a:r>
            <a:r>
              <a:rPr lang="es-ES" sz="12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polo día e picos de consumo </a:t>
            </a:r>
            <a:r>
              <a:rPr lang="es-ES" sz="1200" i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pola</a:t>
            </a:r>
            <a:r>
              <a:rPr lang="es-ES" sz="12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200" i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noite</a:t>
            </a:r>
            <a:r>
              <a:rPr lang="es-ES" sz="12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7AA0F7-35C0-B223-12F7-29AE2613B3A2}"/>
              </a:ext>
            </a:extLst>
          </p:cNvPr>
          <p:cNvSpPr txBox="1"/>
          <p:nvPr/>
        </p:nvSpPr>
        <p:spPr>
          <a:xfrm>
            <a:off x="4938564" y="5292261"/>
            <a:ext cx="6485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6">
              <a:spcBef>
                <a:spcPts val="1087"/>
              </a:spcBef>
            </a:pPr>
            <a:r>
              <a:rPr lang="es-ES" sz="12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 óptimo : consumo en horas pico de </a:t>
            </a:r>
            <a:r>
              <a:rPr lang="es-ES" sz="1200" i="1" spc="-7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xeración</a:t>
            </a:r>
            <a:r>
              <a:rPr lang="es-ES" sz="1200" i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6594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ACC1A-B281-4452-F1B3-E1BC64D3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8BFE5B7D-60E2-0725-D965-A73A3F18E023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8FFF9D-44F1-974A-B45A-3D18683521D1}"/>
              </a:ext>
            </a:extLst>
          </p:cNvPr>
          <p:cNvSpPr txBox="1"/>
          <p:nvPr/>
        </p:nvSpPr>
        <p:spPr>
          <a:xfrm>
            <a:off x="85817" y="5820411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BFE7138-4808-8230-1A6C-15F7CCB7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23E80A-093A-B70A-5C4A-E7FD0E849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BB371176-21E3-B052-4CDB-10D7B82D8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86" name="object 22">
            <a:extLst>
              <a:ext uri="{FF2B5EF4-FFF2-40B4-BE49-F238E27FC236}">
                <a16:creationId xmlns:a16="http://schemas.microsoft.com/office/drawing/2014/main" id="{647362BB-1373-3DC2-93FF-A7C2AB5A7181}"/>
              </a:ext>
            </a:extLst>
          </p:cNvPr>
          <p:cNvSpPr txBox="1">
            <a:spLocks/>
          </p:cNvSpPr>
          <p:nvPr/>
        </p:nvSpPr>
        <p:spPr>
          <a:xfrm>
            <a:off x="447370" y="932273"/>
            <a:ext cx="10135012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EXEMPLO DE FACTURA ELÉCTRICA REAL CON AUTOCONSUMO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12600C-0B63-35B3-78BE-F1BB6693A7F4}"/>
              </a:ext>
            </a:extLst>
          </p:cNvPr>
          <p:cNvSpPr txBox="1">
            <a:spLocks/>
          </p:cNvSpPr>
          <p:nvPr/>
        </p:nvSpPr>
        <p:spPr>
          <a:xfrm>
            <a:off x="382834" y="266942"/>
            <a:ext cx="1173518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noProof="0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 ENERXÉTICA DE AUTOCONSUMO FOTOVOLTAICO</a:t>
            </a:r>
            <a:endParaRPr lang="gl-ES" sz="2800" b="1" noProof="0" dirty="0">
              <a:solidFill>
                <a:schemeClr val="accent4">
                  <a:lumMod val="75000"/>
                </a:scheme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057FE10-9945-7885-1637-9B2F9C641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34" y="1409699"/>
            <a:ext cx="6296937" cy="407129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C58826-8826-6C27-8E5D-1DFBC9B15CF3}"/>
              </a:ext>
            </a:extLst>
          </p:cNvPr>
          <p:cNvSpPr/>
          <p:nvPr/>
        </p:nvSpPr>
        <p:spPr>
          <a:xfrm>
            <a:off x="1489753" y="2463163"/>
            <a:ext cx="5177594" cy="48686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B517FEF-0264-8E9A-DE08-088CA7821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337" y="1493584"/>
            <a:ext cx="5155801" cy="19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ACC1A-B281-4452-F1B3-E1BC64D3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8BFE5B7D-60E2-0725-D965-A73A3F18E023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8FFF9D-44F1-974A-B45A-3D18683521D1}"/>
              </a:ext>
            </a:extLst>
          </p:cNvPr>
          <p:cNvSpPr txBox="1"/>
          <p:nvPr/>
        </p:nvSpPr>
        <p:spPr>
          <a:xfrm>
            <a:off x="85817" y="5820411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BFE7138-4808-8230-1A6C-15F7CCB7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23E80A-093A-B70A-5C4A-E7FD0E849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BB371176-21E3-B052-4CDB-10D7B82D8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86" name="object 22">
            <a:extLst>
              <a:ext uri="{FF2B5EF4-FFF2-40B4-BE49-F238E27FC236}">
                <a16:creationId xmlns:a16="http://schemas.microsoft.com/office/drawing/2014/main" id="{647362BB-1373-3DC2-93FF-A7C2AB5A7181}"/>
              </a:ext>
            </a:extLst>
          </p:cNvPr>
          <p:cNvSpPr txBox="1">
            <a:spLocks/>
          </p:cNvSpPr>
          <p:nvPr/>
        </p:nvSpPr>
        <p:spPr>
          <a:xfrm>
            <a:off x="447370" y="932273"/>
            <a:ext cx="10135012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EXEMPLO DE FACTURA ELÉCTRICA REAL CON AUTOCONSUMO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12600C-0B63-35B3-78BE-F1BB6693A7F4}"/>
              </a:ext>
            </a:extLst>
          </p:cNvPr>
          <p:cNvSpPr txBox="1">
            <a:spLocks/>
          </p:cNvSpPr>
          <p:nvPr/>
        </p:nvSpPr>
        <p:spPr>
          <a:xfrm>
            <a:off x="382834" y="266942"/>
            <a:ext cx="1173518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noProof="0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 ENERXÉTICA DE AUTOCONSUMO FOTOVOLTAICO</a:t>
            </a:r>
            <a:endParaRPr lang="gl-ES" sz="2800" b="1" noProof="0" dirty="0">
              <a:solidFill>
                <a:schemeClr val="accent4">
                  <a:lumMod val="75000"/>
                </a:scheme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210469-9F93-6083-B372-EA7403A86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26" y="1443103"/>
            <a:ext cx="7963000" cy="418736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C58826-8826-6C27-8E5D-1DFBC9B15CF3}"/>
              </a:ext>
            </a:extLst>
          </p:cNvPr>
          <p:cNvSpPr/>
          <p:nvPr/>
        </p:nvSpPr>
        <p:spPr>
          <a:xfrm>
            <a:off x="2352675" y="4219574"/>
            <a:ext cx="7886651" cy="18097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88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E3B4-A6A8-472C-BFB5-3A6ADAD53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E9118BD3-669A-24F1-8C9C-F70524D986B6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775F35-3F83-A304-D76B-A388873356D1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2764FD-3A35-D043-7165-F5504EF7B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532924-5E83-1838-94F5-A66B5970D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87A91286-7386-2502-618C-69DE9D10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grpSp>
        <p:nvGrpSpPr>
          <p:cNvPr id="29" name="object 3">
            <a:extLst>
              <a:ext uri="{FF2B5EF4-FFF2-40B4-BE49-F238E27FC236}">
                <a16:creationId xmlns:a16="http://schemas.microsoft.com/office/drawing/2014/main" id="{BFDE859D-5D6A-A6B9-3CE9-62E8CE3FBC33}"/>
              </a:ext>
            </a:extLst>
          </p:cNvPr>
          <p:cNvGrpSpPr/>
          <p:nvPr/>
        </p:nvGrpSpPr>
        <p:grpSpPr>
          <a:xfrm>
            <a:off x="3058536" y="2783653"/>
            <a:ext cx="1519236" cy="1189671"/>
            <a:chOff x="1432004" y="2576626"/>
            <a:chExt cx="3038475" cy="2379345"/>
          </a:xfrm>
        </p:grpSpPr>
        <p:pic>
          <p:nvPicPr>
            <p:cNvPr id="124" name="object 4">
              <a:extLst>
                <a:ext uri="{FF2B5EF4-FFF2-40B4-BE49-F238E27FC236}">
                  <a16:creationId xmlns:a16="http://schemas.microsoft.com/office/drawing/2014/main" id="{A095C589-418F-C179-E2CA-92608E39E5A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2004" y="4688841"/>
              <a:ext cx="3038474" cy="266699"/>
            </a:xfrm>
            <a:prstGeom prst="rect">
              <a:avLst/>
            </a:prstGeom>
          </p:spPr>
        </p:pic>
        <p:sp>
          <p:nvSpPr>
            <p:cNvPr id="125" name="object 5">
              <a:extLst>
                <a:ext uri="{FF2B5EF4-FFF2-40B4-BE49-F238E27FC236}">
                  <a16:creationId xmlns:a16="http://schemas.microsoft.com/office/drawing/2014/main" id="{DD8F3EE9-CA3D-012D-684E-A9806FCBA07B}"/>
                </a:ext>
              </a:extLst>
            </p:cNvPr>
            <p:cNvSpPr/>
            <p:nvPr/>
          </p:nvSpPr>
          <p:spPr>
            <a:xfrm>
              <a:off x="1435472" y="2576626"/>
              <a:ext cx="3032125" cy="2211070"/>
            </a:xfrm>
            <a:custGeom>
              <a:avLst/>
              <a:gdLst/>
              <a:ahLst/>
              <a:cxnLst/>
              <a:rect l="l" t="t" r="r" b="b"/>
              <a:pathLst>
                <a:path w="3032125" h="2211070">
                  <a:moveTo>
                    <a:pt x="3031576" y="2211064"/>
                  </a:moveTo>
                  <a:lnTo>
                    <a:pt x="0" y="2211064"/>
                  </a:lnTo>
                  <a:lnTo>
                    <a:pt x="0" y="0"/>
                  </a:lnTo>
                  <a:lnTo>
                    <a:pt x="3031576" y="0"/>
                  </a:lnTo>
                  <a:lnTo>
                    <a:pt x="3031576" y="2211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1" name="object 11">
            <a:extLst>
              <a:ext uri="{FF2B5EF4-FFF2-40B4-BE49-F238E27FC236}">
                <a16:creationId xmlns:a16="http://schemas.microsoft.com/office/drawing/2014/main" id="{552190D9-899E-4322-8808-622EF9455A1F}"/>
              </a:ext>
            </a:extLst>
          </p:cNvPr>
          <p:cNvGrpSpPr/>
          <p:nvPr/>
        </p:nvGrpSpPr>
        <p:grpSpPr>
          <a:xfrm>
            <a:off x="4709267" y="3408670"/>
            <a:ext cx="1522417" cy="1201389"/>
            <a:chOff x="5100690" y="4493048"/>
            <a:chExt cx="3038475" cy="2397760"/>
          </a:xfrm>
        </p:grpSpPr>
        <p:pic>
          <p:nvPicPr>
            <p:cNvPr id="132" name="object 12">
              <a:extLst>
                <a:ext uri="{FF2B5EF4-FFF2-40B4-BE49-F238E27FC236}">
                  <a16:creationId xmlns:a16="http://schemas.microsoft.com/office/drawing/2014/main" id="{57D294D1-9C88-69A8-4110-A9F78F758A7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0690" y="6623783"/>
              <a:ext cx="3038474" cy="266699"/>
            </a:xfrm>
            <a:prstGeom prst="rect">
              <a:avLst/>
            </a:prstGeom>
          </p:spPr>
        </p:pic>
        <p:sp>
          <p:nvSpPr>
            <p:cNvPr id="133" name="object 13">
              <a:extLst>
                <a:ext uri="{FF2B5EF4-FFF2-40B4-BE49-F238E27FC236}">
                  <a16:creationId xmlns:a16="http://schemas.microsoft.com/office/drawing/2014/main" id="{92579D6E-5527-F422-5B78-0C51EB813EA9}"/>
                </a:ext>
              </a:extLst>
            </p:cNvPr>
            <p:cNvSpPr/>
            <p:nvPr/>
          </p:nvSpPr>
          <p:spPr>
            <a:xfrm>
              <a:off x="5103369" y="4493048"/>
              <a:ext cx="3032125" cy="2211070"/>
            </a:xfrm>
            <a:custGeom>
              <a:avLst/>
              <a:gdLst/>
              <a:ahLst/>
              <a:cxnLst/>
              <a:rect l="l" t="t" r="r" b="b"/>
              <a:pathLst>
                <a:path w="3032125" h="2211070">
                  <a:moveTo>
                    <a:pt x="3031576" y="2211064"/>
                  </a:moveTo>
                  <a:lnTo>
                    <a:pt x="0" y="2211064"/>
                  </a:lnTo>
                  <a:lnTo>
                    <a:pt x="0" y="0"/>
                  </a:lnTo>
                  <a:lnTo>
                    <a:pt x="3031576" y="0"/>
                  </a:lnTo>
                  <a:lnTo>
                    <a:pt x="3031576" y="2211064"/>
                  </a:lnTo>
                  <a:close/>
                </a:path>
              </a:pathLst>
            </a:custGeom>
            <a:solidFill>
              <a:srgbClr val="387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4">
              <a:extLst>
                <a:ext uri="{FF2B5EF4-FFF2-40B4-BE49-F238E27FC236}">
                  <a16:creationId xmlns:a16="http://schemas.microsoft.com/office/drawing/2014/main" id="{22FC37DF-E890-62D9-9F7C-1CD5152D602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3099" y="4767008"/>
              <a:ext cx="2724150" cy="1666874"/>
            </a:xfrm>
            <a:prstGeom prst="rect">
              <a:avLst/>
            </a:prstGeom>
          </p:spPr>
        </p:pic>
      </p:grpSp>
      <p:grpSp>
        <p:nvGrpSpPr>
          <p:cNvPr id="135" name="object 15">
            <a:extLst>
              <a:ext uri="{FF2B5EF4-FFF2-40B4-BE49-F238E27FC236}">
                <a16:creationId xmlns:a16="http://schemas.microsoft.com/office/drawing/2014/main" id="{747BBD39-5D2C-0055-0B26-5743252F6954}"/>
              </a:ext>
            </a:extLst>
          </p:cNvPr>
          <p:cNvGrpSpPr/>
          <p:nvPr/>
        </p:nvGrpSpPr>
        <p:grpSpPr>
          <a:xfrm>
            <a:off x="3046258" y="3990697"/>
            <a:ext cx="1519236" cy="1189671"/>
            <a:chOff x="1628889" y="6430152"/>
            <a:chExt cx="3038475" cy="2379345"/>
          </a:xfrm>
        </p:grpSpPr>
        <p:pic>
          <p:nvPicPr>
            <p:cNvPr id="136" name="object 16">
              <a:extLst>
                <a:ext uri="{FF2B5EF4-FFF2-40B4-BE49-F238E27FC236}">
                  <a16:creationId xmlns:a16="http://schemas.microsoft.com/office/drawing/2014/main" id="{15421235-E3E0-D693-CEC1-B20B75A87D8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889" y="8542367"/>
              <a:ext cx="3038474" cy="266699"/>
            </a:xfrm>
            <a:prstGeom prst="rect">
              <a:avLst/>
            </a:prstGeom>
          </p:spPr>
        </p:pic>
        <p:sp>
          <p:nvSpPr>
            <p:cNvPr id="137" name="object 17">
              <a:extLst>
                <a:ext uri="{FF2B5EF4-FFF2-40B4-BE49-F238E27FC236}">
                  <a16:creationId xmlns:a16="http://schemas.microsoft.com/office/drawing/2014/main" id="{697C2C25-C57C-7AE6-0EEF-ECC9230EFC06}"/>
                </a:ext>
              </a:extLst>
            </p:cNvPr>
            <p:cNvSpPr/>
            <p:nvPr/>
          </p:nvSpPr>
          <p:spPr>
            <a:xfrm>
              <a:off x="1632357" y="6430152"/>
              <a:ext cx="3032125" cy="2211070"/>
            </a:xfrm>
            <a:custGeom>
              <a:avLst/>
              <a:gdLst/>
              <a:ahLst/>
              <a:cxnLst/>
              <a:rect l="l" t="t" r="r" b="b"/>
              <a:pathLst>
                <a:path w="3032125" h="2211070">
                  <a:moveTo>
                    <a:pt x="3031576" y="2211064"/>
                  </a:moveTo>
                  <a:lnTo>
                    <a:pt x="0" y="2211064"/>
                  </a:lnTo>
                  <a:lnTo>
                    <a:pt x="0" y="0"/>
                  </a:lnTo>
                  <a:lnTo>
                    <a:pt x="3031576" y="0"/>
                  </a:lnTo>
                  <a:lnTo>
                    <a:pt x="3031576" y="2211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8">
              <a:extLst>
                <a:ext uri="{FF2B5EF4-FFF2-40B4-BE49-F238E27FC236}">
                  <a16:creationId xmlns:a16="http://schemas.microsoft.com/office/drawing/2014/main" id="{6CC6F99F-1C67-8099-DB5F-5D25C0EF21F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7309" y="6757289"/>
              <a:ext cx="2209799" cy="1552574"/>
            </a:xfrm>
            <a:prstGeom prst="rect">
              <a:avLst/>
            </a:prstGeom>
          </p:spPr>
        </p:pic>
      </p:grpSp>
      <p:pic>
        <p:nvPicPr>
          <p:cNvPr id="139" name="object 19">
            <a:extLst>
              <a:ext uri="{FF2B5EF4-FFF2-40B4-BE49-F238E27FC236}">
                <a16:creationId xmlns:a16="http://schemas.microsoft.com/office/drawing/2014/main" id="{FE657379-5BA2-B04C-78F5-8940C73E415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98807" y="3073615"/>
            <a:ext cx="1309686" cy="671512"/>
          </a:xfrm>
          <a:prstGeom prst="rect">
            <a:avLst/>
          </a:prstGeom>
        </p:spPr>
      </p:pic>
      <p:pic>
        <p:nvPicPr>
          <p:cNvPr id="144" name="object 24">
            <a:extLst>
              <a:ext uri="{FF2B5EF4-FFF2-40B4-BE49-F238E27FC236}">
                <a16:creationId xmlns:a16="http://schemas.microsoft.com/office/drawing/2014/main" id="{55DB9026-245E-441C-4A94-2666AA3AAFC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13617" y="2302893"/>
            <a:ext cx="3610283" cy="715722"/>
          </a:xfrm>
          <a:prstGeom prst="rect">
            <a:avLst/>
          </a:prstGeom>
        </p:spPr>
      </p:pic>
      <p:sp>
        <p:nvSpPr>
          <p:cNvPr id="145" name="object 25">
            <a:extLst>
              <a:ext uri="{FF2B5EF4-FFF2-40B4-BE49-F238E27FC236}">
                <a16:creationId xmlns:a16="http://schemas.microsoft.com/office/drawing/2014/main" id="{D11A3503-7535-D20F-6C95-1B39BDDBF761}"/>
              </a:ext>
            </a:extLst>
          </p:cNvPr>
          <p:cNvSpPr txBox="1"/>
          <p:nvPr/>
        </p:nvSpPr>
        <p:spPr>
          <a:xfrm>
            <a:off x="7076342" y="1676584"/>
            <a:ext cx="4456651" cy="2148643"/>
          </a:xfrm>
          <a:prstGeom prst="rect">
            <a:avLst/>
          </a:prstGeom>
          <a:solidFill>
            <a:srgbClr val="90C29D"/>
          </a:solidFill>
        </p:spPr>
        <p:txBody>
          <a:bodyPr vert="horz" wrap="square" lIns="0" tIns="149901" rIns="0" bIns="0" rtlCol="0">
            <a:spAutoFit/>
          </a:bodyPr>
          <a:lstStyle/>
          <a:p>
            <a:pPr marL="339509" marR="439588" indent="19002" algn="ctr">
              <a:lnSpc>
                <a:spcPct val="125000"/>
              </a:lnSpc>
              <a:spcBef>
                <a:spcPts val="1180"/>
              </a:spcBef>
            </a:pPr>
            <a:r>
              <a:rPr lang="es-ES" sz="1663" b="1" spc="7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FINANCIACIÓN PÚBLICA</a:t>
            </a:r>
          </a:p>
          <a:p>
            <a:pPr marL="601189" indent="-285750">
              <a:spcBef>
                <a:spcPts val="1367"/>
              </a:spcBef>
              <a:buFont typeface="Arial" panose="020B0604020202020204" pitchFamily="34" charset="0"/>
              <a:buChar char="•"/>
            </a:pPr>
            <a:r>
              <a:rPr lang="gl-ES" sz="1400" b="1" spc="10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Subvencións de organismos públicos que cobren parte da inversión</a:t>
            </a:r>
          </a:p>
          <a:p>
            <a:pPr marL="601189" indent="-285750">
              <a:spcBef>
                <a:spcPts val="1367"/>
              </a:spcBef>
              <a:buFont typeface="Arial" panose="020B0604020202020204" pitchFamily="34" charset="0"/>
              <a:buChar char="•"/>
            </a:pPr>
            <a:r>
              <a:rPr lang="gl-ES" sz="1400" b="1" spc="10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Específicas en moitos casos para CE</a:t>
            </a:r>
          </a:p>
          <a:p>
            <a:pPr marL="315439">
              <a:spcBef>
                <a:spcPts val="1367"/>
              </a:spcBef>
            </a:pPr>
            <a:endParaRPr lang="gl-ES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46" name="object 26">
            <a:extLst>
              <a:ext uri="{FF2B5EF4-FFF2-40B4-BE49-F238E27FC236}">
                <a16:creationId xmlns:a16="http://schemas.microsoft.com/office/drawing/2014/main" id="{DC358812-B9B4-E41D-02F8-CE4E1805345B}"/>
              </a:ext>
            </a:extLst>
          </p:cNvPr>
          <p:cNvGrpSpPr/>
          <p:nvPr/>
        </p:nvGrpSpPr>
        <p:grpSpPr>
          <a:xfrm>
            <a:off x="7017940" y="3541668"/>
            <a:ext cx="4617102" cy="1700996"/>
            <a:chOff x="11617022" y="5743227"/>
            <a:chExt cx="5991224" cy="2558009"/>
          </a:xfrm>
        </p:grpSpPr>
        <p:pic>
          <p:nvPicPr>
            <p:cNvPr id="147" name="object 27">
              <a:extLst>
                <a:ext uri="{FF2B5EF4-FFF2-40B4-BE49-F238E27FC236}">
                  <a16:creationId xmlns:a16="http://schemas.microsoft.com/office/drawing/2014/main" id="{111A64B1-1FCF-1BBC-518D-51E68779ABF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17022" y="7120137"/>
              <a:ext cx="5991224" cy="1181099"/>
            </a:xfrm>
            <a:prstGeom prst="rect">
              <a:avLst/>
            </a:prstGeom>
          </p:spPr>
        </p:pic>
        <p:sp>
          <p:nvSpPr>
            <p:cNvPr id="148" name="object 28">
              <a:extLst>
                <a:ext uri="{FF2B5EF4-FFF2-40B4-BE49-F238E27FC236}">
                  <a16:creationId xmlns:a16="http://schemas.microsoft.com/office/drawing/2014/main" id="{26057E02-BD6B-CDC9-5369-16B743B6EDA5}"/>
                </a:ext>
              </a:extLst>
            </p:cNvPr>
            <p:cNvSpPr/>
            <p:nvPr/>
          </p:nvSpPr>
          <p:spPr>
            <a:xfrm>
              <a:off x="11681448" y="5743227"/>
              <a:ext cx="5794375" cy="2188210"/>
            </a:xfrm>
            <a:custGeom>
              <a:avLst/>
              <a:gdLst/>
              <a:ahLst/>
              <a:cxnLst/>
              <a:rect l="l" t="t" r="r" b="b"/>
              <a:pathLst>
                <a:path w="5794375" h="2188209">
                  <a:moveTo>
                    <a:pt x="5793874" y="2187657"/>
                  </a:moveTo>
                  <a:lnTo>
                    <a:pt x="0" y="2187657"/>
                  </a:lnTo>
                  <a:lnTo>
                    <a:pt x="0" y="0"/>
                  </a:lnTo>
                  <a:lnTo>
                    <a:pt x="5793874" y="0"/>
                  </a:lnTo>
                  <a:lnTo>
                    <a:pt x="5793874" y="218765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52" name="object 32">
            <a:extLst>
              <a:ext uri="{FF2B5EF4-FFF2-40B4-BE49-F238E27FC236}">
                <a16:creationId xmlns:a16="http://schemas.microsoft.com/office/drawing/2014/main" id="{89365BCB-0943-B373-034B-AA7CC5FDF353}"/>
              </a:ext>
            </a:extLst>
          </p:cNvPr>
          <p:cNvSpPr txBox="1"/>
          <p:nvPr/>
        </p:nvSpPr>
        <p:spPr>
          <a:xfrm>
            <a:off x="7075663" y="3513422"/>
            <a:ext cx="4588307" cy="1378592"/>
          </a:xfrm>
          <a:prstGeom prst="rect">
            <a:avLst/>
          </a:prstGeom>
        </p:spPr>
        <p:txBody>
          <a:bodyPr vert="horz" wrap="square" lIns="0" tIns="87829" rIns="0" bIns="0" rtlCol="0">
            <a:spAutoFit/>
          </a:bodyPr>
          <a:lstStyle/>
          <a:p>
            <a:pPr marR="125416" algn="ctr">
              <a:spcBef>
                <a:spcPts val="692"/>
              </a:spcBef>
            </a:pPr>
            <a:r>
              <a:rPr sz="1596" b="1" spc="10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FINANCIACIÓN</a:t>
            </a:r>
            <a:r>
              <a:rPr sz="1596" b="1" spc="-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596" b="1" spc="152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PRIVADA</a:t>
            </a:r>
            <a:endParaRPr sz="1596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01189" indent="-285750">
              <a:spcBef>
                <a:spcPts val="1367"/>
              </a:spcBef>
              <a:buFont typeface="Arial" panose="020B0604020202020204" pitchFamily="34" charset="0"/>
              <a:buChar char="•"/>
            </a:pPr>
            <a:r>
              <a:rPr sz="1330" b="1" spc="10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Promotor</a:t>
            </a:r>
            <a:endParaRPr sz="133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01189" marR="227184" indent="-285750">
              <a:lnSpc>
                <a:spcPts val="2494"/>
              </a:lnSpc>
              <a:spcBef>
                <a:spcPts val="233"/>
              </a:spcBef>
              <a:buFont typeface="Arial" panose="020B0604020202020204" pitchFamily="34" charset="0"/>
              <a:buChar char="•"/>
            </a:pPr>
            <a:r>
              <a:rPr sz="1330" b="1" spc="93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Aportaci</a:t>
            </a:r>
            <a:r>
              <a:rPr lang="es-ES" sz="1330" b="1" spc="93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ón</a:t>
            </a:r>
            <a:r>
              <a:rPr sz="1330" b="1" spc="9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r>
              <a:rPr sz="1330" b="1" spc="6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1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sz="1330" b="1" spc="5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os</a:t>
            </a:r>
            <a:r>
              <a:rPr sz="1330" b="1" spc="6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53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socios</a:t>
            </a:r>
            <a:r>
              <a:rPr sz="1330" b="1" spc="6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330" b="1" spc="10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á </a:t>
            </a:r>
            <a:r>
              <a:rPr sz="1330" b="1" spc="96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</a:t>
            </a:r>
            <a:r>
              <a:rPr lang="es-ES" sz="1330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sz="1330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s-ES" sz="1330" b="1" spc="96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01189" marR="227184" indent="-285750">
              <a:lnSpc>
                <a:spcPts val="2494"/>
              </a:lnSpc>
              <a:spcBef>
                <a:spcPts val="233"/>
              </a:spcBef>
              <a:buFont typeface="Arial" panose="020B0604020202020204" pitchFamily="34" charset="0"/>
              <a:buChar char="•"/>
            </a:pPr>
            <a:r>
              <a:rPr sz="1330" b="1" spc="73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Financiación</a:t>
            </a:r>
            <a:r>
              <a:rPr sz="1330" b="1" spc="7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9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externa</a:t>
            </a:r>
            <a:endParaRPr sz="133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9" name="Título 1">
            <a:extLst>
              <a:ext uri="{FF2B5EF4-FFF2-40B4-BE49-F238E27FC236}">
                <a16:creationId xmlns:a16="http://schemas.microsoft.com/office/drawing/2014/main" id="{692DCD24-CB76-BB9E-B584-E4D464144178}"/>
              </a:ext>
            </a:extLst>
          </p:cNvPr>
          <p:cNvSpPr txBox="1">
            <a:spLocks/>
          </p:cNvSpPr>
          <p:nvPr/>
        </p:nvSpPr>
        <p:spPr>
          <a:xfrm>
            <a:off x="382834" y="266942"/>
            <a:ext cx="108737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COMUNIDADES </a:t>
            </a:r>
            <a:r>
              <a:rPr lang="es-ES" sz="2800" b="1" dirty="0" err="1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ENERXÉTICAS</a:t>
            </a:r>
            <a:endParaRPr lang="es-ES" sz="2800" b="1" dirty="0">
              <a:solidFill>
                <a:schemeClr val="accent4">
                  <a:lumMod val="75000"/>
                </a:scheme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60" name="object 22">
            <a:extLst>
              <a:ext uri="{FF2B5EF4-FFF2-40B4-BE49-F238E27FC236}">
                <a16:creationId xmlns:a16="http://schemas.microsoft.com/office/drawing/2014/main" id="{58F5FA9A-2E69-F69F-C94D-837576C51187}"/>
              </a:ext>
            </a:extLst>
          </p:cNvPr>
          <p:cNvSpPr txBox="1">
            <a:spLocks/>
          </p:cNvSpPr>
          <p:nvPr/>
        </p:nvSpPr>
        <p:spPr>
          <a:xfrm>
            <a:off x="447370" y="932273"/>
            <a:ext cx="5567437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AXUDAS</a:t>
            </a:r>
            <a:r>
              <a:rPr lang="es-ES" sz="2400" b="1" kern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FINANCIACIÓN</a:t>
            </a:r>
          </a:p>
        </p:txBody>
      </p:sp>
      <p:pic>
        <p:nvPicPr>
          <p:cNvPr id="2" name="Marcador de contenido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805C5D8-DFF3-E384-528B-8F9D470440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0" y="2612050"/>
            <a:ext cx="2424417" cy="2424417"/>
          </a:xfrm>
          <a:prstGeom prst="rect">
            <a:avLst/>
          </a:prstGeom>
        </p:spPr>
      </p:pic>
      <p:pic>
        <p:nvPicPr>
          <p:cNvPr id="1026" name="Picture 2" descr="logo-Inega – Colegio PADRES ESCOLAPIOS Monforte de Lemos">
            <a:extLst>
              <a:ext uri="{FF2B5EF4-FFF2-40B4-BE49-F238E27FC236}">
                <a16:creationId xmlns:a16="http://schemas.microsoft.com/office/drawing/2014/main" id="{12D72D53-2B2D-2417-AFF3-ED2ED707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9" y="1642419"/>
            <a:ext cx="2763884" cy="7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39B61E4-40DF-BA20-4417-AEEBE55450B2}"/>
              </a:ext>
            </a:extLst>
          </p:cNvPr>
          <p:cNvSpPr/>
          <p:nvPr/>
        </p:nvSpPr>
        <p:spPr>
          <a:xfrm>
            <a:off x="688369" y="1430007"/>
            <a:ext cx="5845995" cy="120113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7FF5D31-7E57-BD8B-16AD-8AA5E533F93D}"/>
              </a:ext>
            </a:extLst>
          </p:cNvPr>
          <p:cNvSpPr/>
          <p:nvPr/>
        </p:nvSpPr>
        <p:spPr>
          <a:xfrm>
            <a:off x="688368" y="2722739"/>
            <a:ext cx="5845995" cy="26336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07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7150-E338-2937-A0AF-C9AE78CE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8223F8-0401-13BD-D8E2-7AEBF70FA43E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C095F883-D4F1-ECCB-4FC4-B884BD8F1893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A284639-0964-AC44-4686-56790197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8F66B9-A31D-21BE-3478-DDA38D251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BE8DC57-565C-5311-88DD-6869D52DE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C825DF9F-BE27-BDFB-6E57-0B0C6EAFA1F7}"/>
              </a:ext>
            </a:extLst>
          </p:cNvPr>
          <p:cNvGrpSpPr/>
          <p:nvPr/>
        </p:nvGrpSpPr>
        <p:grpSpPr>
          <a:xfrm>
            <a:off x="1101947" y="2142447"/>
            <a:ext cx="10049841" cy="3419846"/>
            <a:chOff x="1028699" y="3426576"/>
            <a:chExt cx="15113244" cy="5142864"/>
          </a:xfrm>
        </p:grpSpPr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C2E59854-4BF0-73A5-A4F6-40B10755FFE5}"/>
                </a:ext>
              </a:extLst>
            </p:cNvPr>
            <p:cNvSpPr/>
            <p:nvPr/>
          </p:nvSpPr>
          <p:spPr>
            <a:xfrm>
              <a:off x="1028699" y="4116752"/>
              <a:ext cx="3590925" cy="628650"/>
            </a:xfrm>
            <a:custGeom>
              <a:avLst/>
              <a:gdLst/>
              <a:ahLst/>
              <a:cxnLst/>
              <a:rect l="l" t="t" r="r" b="b"/>
              <a:pathLst>
                <a:path w="3590925" h="628650">
                  <a:moveTo>
                    <a:pt x="3590924" y="628649"/>
                  </a:moveTo>
                  <a:lnTo>
                    <a:pt x="0" y="628649"/>
                  </a:lnTo>
                  <a:lnTo>
                    <a:pt x="0" y="0"/>
                  </a:lnTo>
                  <a:lnTo>
                    <a:pt x="3590924" y="0"/>
                  </a:lnTo>
                  <a:lnTo>
                    <a:pt x="3590924" y="628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7CA7B190-723E-10F4-F5DB-F56AFF9A6C17}"/>
                </a:ext>
              </a:extLst>
            </p:cNvPr>
            <p:cNvSpPr/>
            <p:nvPr/>
          </p:nvSpPr>
          <p:spPr>
            <a:xfrm>
              <a:off x="1243544" y="4280517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8369D0D1-BA52-FDC1-D0FB-C819464CD29A}"/>
                </a:ext>
              </a:extLst>
            </p:cNvPr>
            <p:cNvSpPr/>
            <p:nvPr/>
          </p:nvSpPr>
          <p:spPr>
            <a:xfrm>
              <a:off x="1601565" y="4280517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EBFB0A41-EEF7-D4AC-4B5F-1DCE6FFE1191}"/>
                </a:ext>
              </a:extLst>
            </p:cNvPr>
            <p:cNvSpPr/>
            <p:nvPr/>
          </p:nvSpPr>
          <p:spPr>
            <a:xfrm>
              <a:off x="1263772" y="4267938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317564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BBAADEDA-71B2-EB8C-3DC6-3052DFA2C89B}"/>
                </a:ext>
              </a:extLst>
            </p:cNvPr>
            <p:cNvSpPr/>
            <p:nvPr/>
          </p:nvSpPr>
          <p:spPr>
            <a:xfrm>
              <a:off x="1263763" y="4633950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309987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4FBE4EAE-186E-08E8-CA9C-1ADA7E56DA21}"/>
                </a:ext>
              </a:extLst>
            </p:cNvPr>
            <p:cNvSpPr/>
            <p:nvPr/>
          </p:nvSpPr>
          <p:spPr>
            <a:xfrm>
              <a:off x="1028699" y="4890726"/>
              <a:ext cx="3590925" cy="628650"/>
            </a:xfrm>
            <a:custGeom>
              <a:avLst/>
              <a:gdLst/>
              <a:ahLst/>
              <a:cxnLst/>
              <a:rect l="l" t="t" r="r" b="b"/>
              <a:pathLst>
                <a:path w="3590925" h="628650">
                  <a:moveTo>
                    <a:pt x="3590924" y="628649"/>
                  </a:moveTo>
                  <a:lnTo>
                    <a:pt x="0" y="628649"/>
                  </a:lnTo>
                  <a:lnTo>
                    <a:pt x="0" y="0"/>
                  </a:lnTo>
                  <a:lnTo>
                    <a:pt x="3590924" y="0"/>
                  </a:lnTo>
                  <a:lnTo>
                    <a:pt x="3590924" y="628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2776FB7C-B6C2-1A3D-DE10-B76BB1F28C44}"/>
                </a:ext>
              </a:extLst>
            </p:cNvPr>
            <p:cNvSpPr/>
            <p:nvPr/>
          </p:nvSpPr>
          <p:spPr>
            <a:xfrm>
              <a:off x="1243544" y="5054491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EAF69DBE-C8C7-9CD4-EA3A-75EAD88EE742}"/>
                </a:ext>
              </a:extLst>
            </p:cNvPr>
            <p:cNvSpPr/>
            <p:nvPr/>
          </p:nvSpPr>
          <p:spPr>
            <a:xfrm>
              <a:off x="1601565" y="5054491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D0CE84B7-F011-1628-A4D4-F857FED19F8D}"/>
                </a:ext>
              </a:extLst>
            </p:cNvPr>
            <p:cNvSpPr/>
            <p:nvPr/>
          </p:nvSpPr>
          <p:spPr>
            <a:xfrm>
              <a:off x="1263772" y="5041912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317564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B1BE6A24-9C83-BCC7-CCBE-9F4C7AFAB5FD}"/>
                </a:ext>
              </a:extLst>
            </p:cNvPr>
            <p:cNvSpPr/>
            <p:nvPr/>
          </p:nvSpPr>
          <p:spPr>
            <a:xfrm>
              <a:off x="1263763" y="5407924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309987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DCD695B2-71E4-3031-2C61-B0BA7656875E}"/>
                </a:ext>
              </a:extLst>
            </p:cNvPr>
            <p:cNvSpPr/>
            <p:nvPr/>
          </p:nvSpPr>
          <p:spPr>
            <a:xfrm>
              <a:off x="1028699" y="5663637"/>
              <a:ext cx="3590925" cy="628650"/>
            </a:xfrm>
            <a:custGeom>
              <a:avLst/>
              <a:gdLst/>
              <a:ahLst/>
              <a:cxnLst/>
              <a:rect l="l" t="t" r="r" b="b"/>
              <a:pathLst>
                <a:path w="3590925" h="628650">
                  <a:moveTo>
                    <a:pt x="3590924" y="628649"/>
                  </a:moveTo>
                  <a:lnTo>
                    <a:pt x="0" y="628649"/>
                  </a:lnTo>
                  <a:lnTo>
                    <a:pt x="0" y="0"/>
                  </a:lnTo>
                  <a:lnTo>
                    <a:pt x="3590924" y="0"/>
                  </a:lnTo>
                  <a:lnTo>
                    <a:pt x="3590924" y="628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CF4012D5-CB85-BFF7-FD65-8DCA10A18695}"/>
                </a:ext>
              </a:extLst>
            </p:cNvPr>
            <p:cNvSpPr/>
            <p:nvPr/>
          </p:nvSpPr>
          <p:spPr>
            <a:xfrm>
              <a:off x="1243544" y="5787295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E1429F4F-8A8E-D330-C0D4-291AFAE52AFD}"/>
                </a:ext>
              </a:extLst>
            </p:cNvPr>
            <p:cNvSpPr/>
            <p:nvPr/>
          </p:nvSpPr>
          <p:spPr>
            <a:xfrm>
              <a:off x="1601565" y="5787295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1D6C8B38-FFF4-A2B6-E38D-12FFC2C5BF2D}"/>
                </a:ext>
              </a:extLst>
            </p:cNvPr>
            <p:cNvSpPr/>
            <p:nvPr/>
          </p:nvSpPr>
          <p:spPr>
            <a:xfrm>
              <a:off x="1263772" y="5774715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317564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1FE6F4CE-EA2B-8C6C-B2D2-B967389C8000}"/>
                </a:ext>
              </a:extLst>
            </p:cNvPr>
            <p:cNvSpPr/>
            <p:nvPr/>
          </p:nvSpPr>
          <p:spPr>
            <a:xfrm>
              <a:off x="1263763" y="6140727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309987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1EE33209-703C-C6C6-BCEB-4D727B9195E6}"/>
                </a:ext>
              </a:extLst>
            </p:cNvPr>
            <p:cNvSpPr/>
            <p:nvPr/>
          </p:nvSpPr>
          <p:spPr>
            <a:xfrm>
              <a:off x="1028699" y="6436369"/>
              <a:ext cx="3590925" cy="628650"/>
            </a:xfrm>
            <a:custGeom>
              <a:avLst/>
              <a:gdLst/>
              <a:ahLst/>
              <a:cxnLst/>
              <a:rect l="l" t="t" r="r" b="b"/>
              <a:pathLst>
                <a:path w="3590925" h="628650">
                  <a:moveTo>
                    <a:pt x="3590924" y="628649"/>
                  </a:moveTo>
                  <a:lnTo>
                    <a:pt x="0" y="628649"/>
                  </a:lnTo>
                  <a:lnTo>
                    <a:pt x="0" y="0"/>
                  </a:lnTo>
                  <a:lnTo>
                    <a:pt x="3590924" y="0"/>
                  </a:lnTo>
                  <a:lnTo>
                    <a:pt x="3590924" y="628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036185C5-1CFC-1AD3-3C8B-1C2B92B807B9}"/>
                </a:ext>
              </a:extLst>
            </p:cNvPr>
            <p:cNvSpPr/>
            <p:nvPr/>
          </p:nvSpPr>
          <p:spPr>
            <a:xfrm>
              <a:off x="1243544" y="6600134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7826D36E-5D1C-80AF-FB28-55F8BCF38A3D}"/>
                </a:ext>
              </a:extLst>
            </p:cNvPr>
            <p:cNvSpPr/>
            <p:nvPr/>
          </p:nvSpPr>
          <p:spPr>
            <a:xfrm>
              <a:off x="1601565" y="6600134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5D5F75FC-4F1F-CAD5-060D-10BDB554B493}"/>
                </a:ext>
              </a:extLst>
            </p:cNvPr>
            <p:cNvSpPr/>
            <p:nvPr/>
          </p:nvSpPr>
          <p:spPr>
            <a:xfrm>
              <a:off x="1263772" y="6587555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317564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1A7286E2-A2D2-D541-DEA8-22995CCD79CC}"/>
                </a:ext>
              </a:extLst>
            </p:cNvPr>
            <p:cNvSpPr/>
            <p:nvPr/>
          </p:nvSpPr>
          <p:spPr>
            <a:xfrm>
              <a:off x="1263763" y="6953567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309987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8C00C4C4-A6A7-99A1-B5F4-5FA90332AE7F}"/>
                </a:ext>
              </a:extLst>
            </p:cNvPr>
            <p:cNvSpPr/>
            <p:nvPr/>
          </p:nvSpPr>
          <p:spPr>
            <a:xfrm>
              <a:off x="1028699" y="7209280"/>
              <a:ext cx="3590925" cy="676275"/>
            </a:xfrm>
            <a:custGeom>
              <a:avLst/>
              <a:gdLst/>
              <a:ahLst/>
              <a:cxnLst/>
              <a:rect l="l" t="t" r="r" b="b"/>
              <a:pathLst>
                <a:path w="3590925" h="676275">
                  <a:moveTo>
                    <a:pt x="3590924" y="676274"/>
                  </a:moveTo>
                  <a:lnTo>
                    <a:pt x="0" y="676274"/>
                  </a:lnTo>
                  <a:lnTo>
                    <a:pt x="0" y="0"/>
                  </a:lnTo>
                  <a:lnTo>
                    <a:pt x="3590924" y="0"/>
                  </a:lnTo>
                  <a:lnTo>
                    <a:pt x="3590924" y="6762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03A385FB-478E-A89F-A586-11DB1F2B4D63}"/>
                </a:ext>
              </a:extLst>
            </p:cNvPr>
            <p:cNvSpPr/>
            <p:nvPr/>
          </p:nvSpPr>
          <p:spPr>
            <a:xfrm>
              <a:off x="1254092" y="7388771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37F677B8-ADCA-178C-1DF1-B546B510B641}"/>
                </a:ext>
              </a:extLst>
            </p:cNvPr>
            <p:cNvSpPr/>
            <p:nvPr/>
          </p:nvSpPr>
          <p:spPr>
            <a:xfrm>
              <a:off x="1612114" y="7388771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h="340995">
                  <a:moveTo>
                    <a:pt x="0" y="340709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2809F384-FC98-6785-564C-51C28E5066D6}"/>
                </a:ext>
              </a:extLst>
            </p:cNvPr>
            <p:cNvSpPr/>
            <p:nvPr/>
          </p:nvSpPr>
          <p:spPr>
            <a:xfrm>
              <a:off x="1274321" y="7376192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317564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75392C98-AA6B-EC61-A5BB-335748C09F37}"/>
                </a:ext>
              </a:extLst>
            </p:cNvPr>
            <p:cNvSpPr/>
            <p:nvPr/>
          </p:nvSpPr>
          <p:spPr>
            <a:xfrm>
              <a:off x="1274312" y="7742204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309987" y="0"/>
                  </a:moveTo>
                  <a:lnTo>
                    <a:pt x="0" y="0"/>
                  </a:lnTo>
                </a:path>
              </a:pathLst>
            </a:custGeom>
            <a:ln w="40456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3FEF4BF7-B5E1-894D-4044-F6D4215C681C}"/>
                </a:ext>
              </a:extLst>
            </p:cNvPr>
            <p:cNvSpPr/>
            <p:nvPr/>
          </p:nvSpPr>
          <p:spPr>
            <a:xfrm>
              <a:off x="9683993" y="3426576"/>
              <a:ext cx="6457950" cy="771525"/>
            </a:xfrm>
            <a:custGeom>
              <a:avLst/>
              <a:gdLst/>
              <a:ahLst/>
              <a:cxnLst/>
              <a:rect l="l" t="t" r="r" b="b"/>
              <a:pathLst>
                <a:path w="6457950" h="771525">
                  <a:moveTo>
                    <a:pt x="6457949" y="771524"/>
                  </a:moveTo>
                  <a:lnTo>
                    <a:pt x="0" y="771524"/>
                  </a:lnTo>
                  <a:lnTo>
                    <a:pt x="0" y="0"/>
                  </a:lnTo>
                  <a:lnTo>
                    <a:pt x="6457949" y="0"/>
                  </a:lnTo>
                  <a:lnTo>
                    <a:pt x="6457949" y="771524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A8996C3F-6538-AAB0-F54C-52D7F72CE5F9}"/>
                </a:ext>
              </a:extLst>
            </p:cNvPr>
            <p:cNvSpPr/>
            <p:nvPr/>
          </p:nvSpPr>
          <p:spPr>
            <a:xfrm>
              <a:off x="9918816" y="3623382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779450DA-B3DB-7F18-0B51-1475D2B8881E}"/>
                </a:ext>
              </a:extLst>
            </p:cNvPr>
            <p:cNvSpPr/>
            <p:nvPr/>
          </p:nvSpPr>
          <p:spPr>
            <a:xfrm>
              <a:off x="10310132" y="3623382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1" name="object 36">
              <a:extLst>
                <a:ext uri="{FF2B5EF4-FFF2-40B4-BE49-F238E27FC236}">
                  <a16:creationId xmlns:a16="http://schemas.microsoft.com/office/drawing/2014/main" id="{E9E23868-BD82-DC91-331D-58B662099D26}"/>
                </a:ext>
              </a:extLst>
            </p:cNvPr>
            <p:cNvSpPr/>
            <p:nvPr/>
          </p:nvSpPr>
          <p:spPr>
            <a:xfrm>
              <a:off x="9940927" y="3609633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347096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2" name="object 37">
              <a:extLst>
                <a:ext uri="{FF2B5EF4-FFF2-40B4-BE49-F238E27FC236}">
                  <a16:creationId xmlns:a16="http://schemas.microsoft.com/office/drawing/2014/main" id="{E8F9859A-014F-4E33-9DE9-5320F48871E0}"/>
                </a:ext>
              </a:extLst>
            </p:cNvPr>
            <p:cNvSpPr/>
            <p:nvPr/>
          </p:nvSpPr>
          <p:spPr>
            <a:xfrm>
              <a:off x="9940917" y="4009683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814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id="{5FD1F131-5A03-39AC-4D8B-D5C9FB55C8CC}"/>
                </a:ext>
              </a:extLst>
            </p:cNvPr>
            <p:cNvSpPr/>
            <p:nvPr/>
          </p:nvSpPr>
          <p:spPr>
            <a:xfrm>
              <a:off x="9683993" y="4349202"/>
              <a:ext cx="6457950" cy="685800"/>
            </a:xfrm>
            <a:custGeom>
              <a:avLst/>
              <a:gdLst/>
              <a:ahLst/>
              <a:cxnLst/>
              <a:rect l="l" t="t" r="r" b="b"/>
              <a:pathLst>
                <a:path w="6457950" h="685800">
                  <a:moveTo>
                    <a:pt x="6457949" y="685799"/>
                  </a:moveTo>
                  <a:lnTo>
                    <a:pt x="0" y="685799"/>
                  </a:lnTo>
                  <a:lnTo>
                    <a:pt x="0" y="0"/>
                  </a:lnTo>
                  <a:lnTo>
                    <a:pt x="6457949" y="0"/>
                  </a:lnTo>
                  <a:lnTo>
                    <a:pt x="6457949" y="685799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5B74B0FE-49A5-7101-299F-54229C04AAB0}"/>
                </a:ext>
              </a:extLst>
            </p:cNvPr>
            <p:cNvSpPr/>
            <p:nvPr/>
          </p:nvSpPr>
          <p:spPr>
            <a:xfrm>
              <a:off x="9918816" y="4528197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5" name="object 40">
              <a:extLst>
                <a:ext uri="{FF2B5EF4-FFF2-40B4-BE49-F238E27FC236}">
                  <a16:creationId xmlns:a16="http://schemas.microsoft.com/office/drawing/2014/main" id="{94473758-F293-4DB0-A2D4-A6DFB5572CFB}"/>
                </a:ext>
              </a:extLst>
            </p:cNvPr>
            <p:cNvSpPr/>
            <p:nvPr/>
          </p:nvSpPr>
          <p:spPr>
            <a:xfrm>
              <a:off x="10310132" y="4528197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6" name="object 41">
              <a:extLst>
                <a:ext uri="{FF2B5EF4-FFF2-40B4-BE49-F238E27FC236}">
                  <a16:creationId xmlns:a16="http://schemas.microsoft.com/office/drawing/2014/main" id="{9C2E9BB1-C1EF-0CD2-81CE-6243DB3DEF15}"/>
                </a:ext>
              </a:extLst>
            </p:cNvPr>
            <p:cNvSpPr/>
            <p:nvPr/>
          </p:nvSpPr>
          <p:spPr>
            <a:xfrm>
              <a:off x="9940927" y="4514447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347096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7" name="object 42">
              <a:extLst>
                <a:ext uri="{FF2B5EF4-FFF2-40B4-BE49-F238E27FC236}">
                  <a16:creationId xmlns:a16="http://schemas.microsoft.com/office/drawing/2014/main" id="{670197F0-EC98-E61A-04F4-7D9B60BA52A1}"/>
                </a:ext>
              </a:extLst>
            </p:cNvPr>
            <p:cNvSpPr/>
            <p:nvPr/>
          </p:nvSpPr>
          <p:spPr>
            <a:xfrm>
              <a:off x="9940917" y="4914496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814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8" name="object 43">
              <a:extLst>
                <a:ext uri="{FF2B5EF4-FFF2-40B4-BE49-F238E27FC236}">
                  <a16:creationId xmlns:a16="http://schemas.microsoft.com/office/drawing/2014/main" id="{D5393519-DB43-9E37-A9F1-E3AE9264086C}"/>
                </a:ext>
              </a:extLst>
            </p:cNvPr>
            <p:cNvSpPr/>
            <p:nvPr/>
          </p:nvSpPr>
          <p:spPr>
            <a:xfrm>
              <a:off x="9683993" y="5193795"/>
              <a:ext cx="6457950" cy="771525"/>
            </a:xfrm>
            <a:custGeom>
              <a:avLst/>
              <a:gdLst/>
              <a:ahLst/>
              <a:cxnLst/>
              <a:rect l="l" t="t" r="r" b="b"/>
              <a:pathLst>
                <a:path w="6457950" h="771525">
                  <a:moveTo>
                    <a:pt x="6457949" y="771524"/>
                  </a:moveTo>
                  <a:lnTo>
                    <a:pt x="0" y="771524"/>
                  </a:lnTo>
                  <a:lnTo>
                    <a:pt x="0" y="0"/>
                  </a:lnTo>
                  <a:lnTo>
                    <a:pt x="6457949" y="0"/>
                  </a:lnTo>
                  <a:lnTo>
                    <a:pt x="6457949" y="771524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9" name="object 44">
              <a:extLst>
                <a:ext uri="{FF2B5EF4-FFF2-40B4-BE49-F238E27FC236}">
                  <a16:creationId xmlns:a16="http://schemas.microsoft.com/office/drawing/2014/main" id="{DE4F8400-DB36-A70B-0BDA-B31183BD46B6}"/>
                </a:ext>
              </a:extLst>
            </p:cNvPr>
            <p:cNvSpPr/>
            <p:nvPr/>
          </p:nvSpPr>
          <p:spPr>
            <a:xfrm>
              <a:off x="9918816" y="5390601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0" name="object 45">
              <a:extLst>
                <a:ext uri="{FF2B5EF4-FFF2-40B4-BE49-F238E27FC236}">
                  <a16:creationId xmlns:a16="http://schemas.microsoft.com/office/drawing/2014/main" id="{D09F59D0-7DE1-A5D3-0A94-3D5112A2D03D}"/>
                </a:ext>
              </a:extLst>
            </p:cNvPr>
            <p:cNvSpPr/>
            <p:nvPr/>
          </p:nvSpPr>
          <p:spPr>
            <a:xfrm>
              <a:off x="10310132" y="5390601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1" name="object 46">
              <a:extLst>
                <a:ext uri="{FF2B5EF4-FFF2-40B4-BE49-F238E27FC236}">
                  <a16:creationId xmlns:a16="http://schemas.microsoft.com/office/drawing/2014/main" id="{87F99B79-7B22-FCFF-40A7-EEC7325B6623}"/>
                </a:ext>
              </a:extLst>
            </p:cNvPr>
            <p:cNvSpPr/>
            <p:nvPr/>
          </p:nvSpPr>
          <p:spPr>
            <a:xfrm>
              <a:off x="9940927" y="5376852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347096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2" name="object 47">
              <a:extLst>
                <a:ext uri="{FF2B5EF4-FFF2-40B4-BE49-F238E27FC236}">
                  <a16:creationId xmlns:a16="http://schemas.microsoft.com/office/drawing/2014/main" id="{DBD67BCD-BD85-98C5-B6DE-7F21F4050ED7}"/>
                </a:ext>
              </a:extLst>
            </p:cNvPr>
            <p:cNvSpPr/>
            <p:nvPr/>
          </p:nvSpPr>
          <p:spPr>
            <a:xfrm>
              <a:off x="9940917" y="5776901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814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3" name="object 48">
              <a:extLst>
                <a:ext uri="{FF2B5EF4-FFF2-40B4-BE49-F238E27FC236}">
                  <a16:creationId xmlns:a16="http://schemas.microsoft.com/office/drawing/2014/main" id="{B01F1EC8-0F0D-15E8-6A7B-A45AE11D1908}"/>
                </a:ext>
              </a:extLst>
            </p:cNvPr>
            <p:cNvSpPr/>
            <p:nvPr/>
          </p:nvSpPr>
          <p:spPr>
            <a:xfrm>
              <a:off x="9683993" y="6116420"/>
              <a:ext cx="6457950" cy="685800"/>
            </a:xfrm>
            <a:custGeom>
              <a:avLst/>
              <a:gdLst/>
              <a:ahLst/>
              <a:cxnLst/>
              <a:rect l="l" t="t" r="r" b="b"/>
              <a:pathLst>
                <a:path w="6457950" h="685800">
                  <a:moveTo>
                    <a:pt x="6457949" y="685799"/>
                  </a:moveTo>
                  <a:lnTo>
                    <a:pt x="0" y="685799"/>
                  </a:lnTo>
                  <a:lnTo>
                    <a:pt x="0" y="0"/>
                  </a:lnTo>
                  <a:lnTo>
                    <a:pt x="6457949" y="0"/>
                  </a:lnTo>
                  <a:lnTo>
                    <a:pt x="6457949" y="685799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4" name="object 49">
              <a:extLst>
                <a:ext uri="{FF2B5EF4-FFF2-40B4-BE49-F238E27FC236}">
                  <a16:creationId xmlns:a16="http://schemas.microsoft.com/office/drawing/2014/main" id="{842917CD-4295-C8AB-D1FE-C09A3F771715}"/>
                </a:ext>
              </a:extLst>
            </p:cNvPr>
            <p:cNvSpPr/>
            <p:nvPr/>
          </p:nvSpPr>
          <p:spPr>
            <a:xfrm>
              <a:off x="9918816" y="6295415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5" name="object 50">
              <a:extLst>
                <a:ext uri="{FF2B5EF4-FFF2-40B4-BE49-F238E27FC236}">
                  <a16:creationId xmlns:a16="http://schemas.microsoft.com/office/drawing/2014/main" id="{A57BDF8F-9B1C-DB0D-FD57-DD311A661544}"/>
                </a:ext>
              </a:extLst>
            </p:cNvPr>
            <p:cNvSpPr/>
            <p:nvPr/>
          </p:nvSpPr>
          <p:spPr>
            <a:xfrm>
              <a:off x="10310132" y="6295415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6" name="object 51">
              <a:extLst>
                <a:ext uri="{FF2B5EF4-FFF2-40B4-BE49-F238E27FC236}">
                  <a16:creationId xmlns:a16="http://schemas.microsoft.com/office/drawing/2014/main" id="{93A79F05-D215-6E05-0F13-0DAFFC730EF4}"/>
                </a:ext>
              </a:extLst>
            </p:cNvPr>
            <p:cNvSpPr/>
            <p:nvPr/>
          </p:nvSpPr>
          <p:spPr>
            <a:xfrm>
              <a:off x="9940927" y="6281666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347096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7" name="object 52">
              <a:extLst>
                <a:ext uri="{FF2B5EF4-FFF2-40B4-BE49-F238E27FC236}">
                  <a16:creationId xmlns:a16="http://schemas.microsoft.com/office/drawing/2014/main" id="{8187B968-42F3-C3A9-DB99-5C7A44CA5EE1}"/>
                </a:ext>
              </a:extLst>
            </p:cNvPr>
            <p:cNvSpPr/>
            <p:nvPr/>
          </p:nvSpPr>
          <p:spPr>
            <a:xfrm>
              <a:off x="9940917" y="6681715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814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8" name="object 53">
              <a:extLst>
                <a:ext uri="{FF2B5EF4-FFF2-40B4-BE49-F238E27FC236}">
                  <a16:creationId xmlns:a16="http://schemas.microsoft.com/office/drawing/2014/main" id="{23EC7C3B-D690-355C-8500-BAB69309B713}"/>
                </a:ext>
              </a:extLst>
            </p:cNvPr>
            <p:cNvSpPr/>
            <p:nvPr/>
          </p:nvSpPr>
          <p:spPr>
            <a:xfrm>
              <a:off x="9683993" y="6961014"/>
              <a:ext cx="6457950" cy="771525"/>
            </a:xfrm>
            <a:custGeom>
              <a:avLst/>
              <a:gdLst/>
              <a:ahLst/>
              <a:cxnLst/>
              <a:rect l="l" t="t" r="r" b="b"/>
              <a:pathLst>
                <a:path w="6457950" h="771525">
                  <a:moveTo>
                    <a:pt x="6457949" y="771524"/>
                  </a:moveTo>
                  <a:lnTo>
                    <a:pt x="0" y="771524"/>
                  </a:lnTo>
                  <a:lnTo>
                    <a:pt x="0" y="0"/>
                  </a:lnTo>
                  <a:lnTo>
                    <a:pt x="6457949" y="0"/>
                  </a:lnTo>
                  <a:lnTo>
                    <a:pt x="6457949" y="771524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9" name="object 54">
              <a:extLst>
                <a:ext uri="{FF2B5EF4-FFF2-40B4-BE49-F238E27FC236}">
                  <a16:creationId xmlns:a16="http://schemas.microsoft.com/office/drawing/2014/main" id="{73700AC4-B34F-9DB1-B79D-32C5EFA2B5B7}"/>
                </a:ext>
              </a:extLst>
            </p:cNvPr>
            <p:cNvSpPr/>
            <p:nvPr/>
          </p:nvSpPr>
          <p:spPr>
            <a:xfrm>
              <a:off x="9918816" y="7157820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0" name="object 55">
              <a:extLst>
                <a:ext uri="{FF2B5EF4-FFF2-40B4-BE49-F238E27FC236}">
                  <a16:creationId xmlns:a16="http://schemas.microsoft.com/office/drawing/2014/main" id="{3C457040-7B08-FB93-58BE-55B4024C3852}"/>
                </a:ext>
              </a:extLst>
            </p:cNvPr>
            <p:cNvSpPr/>
            <p:nvPr/>
          </p:nvSpPr>
          <p:spPr>
            <a:xfrm>
              <a:off x="10310132" y="7157820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1" name="object 56">
              <a:extLst>
                <a:ext uri="{FF2B5EF4-FFF2-40B4-BE49-F238E27FC236}">
                  <a16:creationId xmlns:a16="http://schemas.microsoft.com/office/drawing/2014/main" id="{58EA0C17-D862-0660-6705-63BCDFCA2B0D}"/>
                </a:ext>
              </a:extLst>
            </p:cNvPr>
            <p:cNvSpPr/>
            <p:nvPr/>
          </p:nvSpPr>
          <p:spPr>
            <a:xfrm>
              <a:off x="9940927" y="7144071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347096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2" name="object 57">
              <a:extLst>
                <a:ext uri="{FF2B5EF4-FFF2-40B4-BE49-F238E27FC236}">
                  <a16:creationId xmlns:a16="http://schemas.microsoft.com/office/drawing/2014/main" id="{D3BE967B-A6FC-00DE-31BB-5FAB7DD7CBAF}"/>
                </a:ext>
              </a:extLst>
            </p:cNvPr>
            <p:cNvSpPr/>
            <p:nvPr/>
          </p:nvSpPr>
          <p:spPr>
            <a:xfrm>
              <a:off x="9940917" y="7544120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814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3" name="object 58">
              <a:extLst>
                <a:ext uri="{FF2B5EF4-FFF2-40B4-BE49-F238E27FC236}">
                  <a16:creationId xmlns:a16="http://schemas.microsoft.com/office/drawing/2014/main" id="{39D0E46B-A01A-BEE5-5017-3F51E7316644}"/>
                </a:ext>
              </a:extLst>
            </p:cNvPr>
            <p:cNvSpPr/>
            <p:nvPr/>
          </p:nvSpPr>
          <p:spPr>
            <a:xfrm>
              <a:off x="9683993" y="7883640"/>
              <a:ext cx="6457950" cy="685800"/>
            </a:xfrm>
            <a:custGeom>
              <a:avLst/>
              <a:gdLst/>
              <a:ahLst/>
              <a:cxnLst/>
              <a:rect l="l" t="t" r="r" b="b"/>
              <a:pathLst>
                <a:path w="6457950" h="685800">
                  <a:moveTo>
                    <a:pt x="6457949" y="685799"/>
                  </a:moveTo>
                  <a:lnTo>
                    <a:pt x="0" y="685799"/>
                  </a:lnTo>
                  <a:lnTo>
                    <a:pt x="0" y="0"/>
                  </a:lnTo>
                  <a:lnTo>
                    <a:pt x="6457949" y="0"/>
                  </a:lnTo>
                  <a:lnTo>
                    <a:pt x="6457949" y="685799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4" name="object 59">
              <a:extLst>
                <a:ext uri="{FF2B5EF4-FFF2-40B4-BE49-F238E27FC236}">
                  <a16:creationId xmlns:a16="http://schemas.microsoft.com/office/drawing/2014/main" id="{064DB605-B247-34AD-1D80-DADD0FE0FB52}"/>
                </a:ext>
              </a:extLst>
            </p:cNvPr>
            <p:cNvSpPr/>
            <p:nvPr/>
          </p:nvSpPr>
          <p:spPr>
            <a:xfrm>
              <a:off x="9918816" y="8062634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5" name="object 60">
              <a:extLst>
                <a:ext uri="{FF2B5EF4-FFF2-40B4-BE49-F238E27FC236}">
                  <a16:creationId xmlns:a16="http://schemas.microsoft.com/office/drawing/2014/main" id="{009D4B20-173D-9505-83F0-D88B6C891BAD}"/>
                </a:ext>
              </a:extLst>
            </p:cNvPr>
            <p:cNvSpPr/>
            <p:nvPr/>
          </p:nvSpPr>
          <p:spPr>
            <a:xfrm>
              <a:off x="10310132" y="8062634"/>
              <a:ext cx="0" cy="372745"/>
            </a:xfrm>
            <a:custGeom>
              <a:avLst/>
              <a:gdLst/>
              <a:ahLst/>
              <a:cxnLst/>
              <a:rect l="l" t="t" r="r" b="b"/>
              <a:pathLst>
                <a:path h="372745">
                  <a:moveTo>
                    <a:pt x="0" y="372393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6" name="object 61">
              <a:extLst>
                <a:ext uri="{FF2B5EF4-FFF2-40B4-BE49-F238E27FC236}">
                  <a16:creationId xmlns:a16="http://schemas.microsoft.com/office/drawing/2014/main" id="{47CA82BE-8F91-9F8F-A918-BF225DC98322}"/>
                </a:ext>
              </a:extLst>
            </p:cNvPr>
            <p:cNvSpPr/>
            <p:nvPr/>
          </p:nvSpPr>
          <p:spPr>
            <a:xfrm>
              <a:off x="9940927" y="8048885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347096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7" name="object 62">
              <a:extLst>
                <a:ext uri="{FF2B5EF4-FFF2-40B4-BE49-F238E27FC236}">
                  <a16:creationId xmlns:a16="http://schemas.microsoft.com/office/drawing/2014/main" id="{B73A0597-870A-5F13-E3DB-4BDB52CE7555}"/>
                </a:ext>
              </a:extLst>
            </p:cNvPr>
            <p:cNvSpPr/>
            <p:nvPr/>
          </p:nvSpPr>
          <p:spPr>
            <a:xfrm>
              <a:off x="9940917" y="8448934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814" y="0"/>
                  </a:moveTo>
                  <a:lnTo>
                    <a:pt x="0" y="0"/>
                  </a:lnTo>
                </a:path>
              </a:pathLst>
            </a:custGeom>
            <a:ln w="44219">
              <a:solidFill>
                <a:srgbClr val="529AA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68" name="object 63">
              <a:extLst>
                <a:ext uri="{FF2B5EF4-FFF2-40B4-BE49-F238E27FC236}">
                  <a16:creationId xmlns:a16="http://schemas.microsoft.com/office/drawing/2014/main" id="{7A3A76C2-299F-350E-E1C8-7E68C33FF01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29112" y="4919519"/>
              <a:ext cx="2850021" cy="2438451"/>
            </a:xfrm>
            <a:prstGeom prst="rect">
              <a:avLst/>
            </a:prstGeom>
          </p:spPr>
        </p:pic>
      </p:grpSp>
      <p:sp>
        <p:nvSpPr>
          <p:cNvPr id="70" name="object 65">
            <a:extLst>
              <a:ext uri="{FF2B5EF4-FFF2-40B4-BE49-F238E27FC236}">
                <a16:creationId xmlns:a16="http://schemas.microsoft.com/office/drawing/2014/main" id="{96B2901B-DC8E-0B6F-E2C6-CF8AED4E2DE5}"/>
              </a:ext>
            </a:extLst>
          </p:cNvPr>
          <p:cNvSpPr txBox="1"/>
          <p:nvPr/>
        </p:nvSpPr>
        <p:spPr>
          <a:xfrm>
            <a:off x="1083751" y="2613689"/>
            <a:ext cx="2387854" cy="333813"/>
          </a:xfrm>
          <a:prstGeom prst="rect">
            <a:avLst/>
          </a:prstGeom>
        </p:spPr>
        <p:txBody>
          <a:bodyPr vert="horz" wrap="square" lIns="0" tIns="122876" rIns="0" bIns="0" rtlCol="0">
            <a:spAutoFit/>
          </a:bodyPr>
          <a:lstStyle/>
          <a:p>
            <a:pPr marL="491950">
              <a:spcBef>
                <a:spcPts val="968"/>
              </a:spcBef>
            </a:pPr>
            <a:r>
              <a:rPr sz="1363" b="1" spc="9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PRESIDENT</a:t>
            </a:r>
            <a:r>
              <a:rPr lang="es-ES" sz="1363" b="1" spc="9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A/E</a:t>
            </a:r>
            <a:endParaRPr sz="1363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1" name="object 66">
            <a:extLst>
              <a:ext uri="{FF2B5EF4-FFF2-40B4-BE49-F238E27FC236}">
                <a16:creationId xmlns:a16="http://schemas.microsoft.com/office/drawing/2014/main" id="{0D4F400C-C255-391C-438B-2150D9B5F581}"/>
              </a:ext>
            </a:extLst>
          </p:cNvPr>
          <p:cNvSpPr txBox="1"/>
          <p:nvPr/>
        </p:nvSpPr>
        <p:spPr>
          <a:xfrm>
            <a:off x="1083751" y="3128358"/>
            <a:ext cx="2387854" cy="333813"/>
          </a:xfrm>
          <a:prstGeom prst="rect">
            <a:avLst/>
          </a:prstGeom>
        </p:spPr>
        <p:txBody>
          <a:bodyPr vert="horz" wrap="square" lIns="0" tIns="122876" rIns="0" bIns="0" rtlCol="0">
            <a:spAutoFit/>
          </a:bodyPr>
          <a:lstStyle/>
          <a:p>
            <a:pPr marL="491950">
              <a:spcBef>
                <a:spcPts val="968"/>
              </a:spcBef>
            </a:pPr>
            <a:r>
              <a:rPr sz="1363" b="1" spc="8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VICEPRESIDENT</a:t>
            </a:r>
            <a:r>
              <a:rPr lang="es-ES" sz="1363" b="1" spc="8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A/E</a:t>
            </a:r>
            <a:endParaRPr sz="1363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2" name="object 67">
            <a:extLst>
              <a:ext uri="{FF2B5EF4-FFF2-40B4-BE49-F238E27FC236}">
                <a16:creationId xmlns:a16="http://schemas.microsoft.com/office/drawing/2014/main" id="{150E6E50-57D9-20C9-7A85-16AF80218D1C}"/>
              </a:ext>
            </a:extLst>
          </p:cNvPr>
          <p:cNvSpPr txBox="1"/>
          <p:nvPr/>
        </p:nvSpPr>
        <p:spPr>
          <a:xfrm>
            <a:off x="1083751" y="3642319"/>
            <a:ext cx="2387854" cy="333813"/>
          </a:xfrm>
          <a:prstGeom prst="rect">
            <a:avLst/>
          </a:prstGeom>
        </p:spPr>
        <p:txBody>
          <a:bodyPr vert="horz" wrap="square" lIns="0" tIns="122876" rIns="0" bIns="0" rtlCol="0">
            <a:spAutoFit/>
          </a:bodyPr>
          <a:lstStyle/>
          <a:p>
            <a:pPr marL="491950">
              <a:spcBef>
                <a:spcPts val="968"/>
              </a:spcBef>
            </a:pPr>
            <a:r>
              <a:rPr sz="1363" b="1" spc="9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SECRETARI</a:t>
            </a:r>
            <a:r>
              <a:rPr lang="es-ES" sz="1363" b="1" spc="9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A/O</a:t>
            </a:r>
            <a:endParaRPr sz="1363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3" name="object 68">
            <a:extLst>
              <a:ext uri="{FF2B5EF4-FFF2-40B4-BE49-F238E27FC236}">
                <a16:creationId xmlns:a16="http://schemas.microsoft.com/office/drawing/2014/main" id="{8CF4C872-9276-289C-389A-24955B32EB3C}"/>
              </a:ext>
            </a:extLst>
          </p:cNvPr>
          <p:cNvSpPr txBox="1"/>
          <p:nvPr/>
        </p:nvSpPr>
        <p:spPr>
          <a:xfrm>
            <a:off x="1083751" y="4156162"/>
            <a:ext cx="2387854" cy="333813"/>
          </a:xfrm>
          <a:prstGeom prst="rect">
            <a:avLst/>
          </a:prstGeom>
        </p:spPr>
        <p:txBody>
          <a:bodyPr vert="horz" wrap="square" lIns="0" tIns="122876" rIns="0" bIns="0" rtlCol="0">
            <a:spAutoFit/>
          </a:bodyPr>
          <a:lstStyle/>
          <a:p>
            <a:pPr marL="491950">
              <a:spcBef>
                <a:spcPts val="968"/>
              </a:spcBef>
            </a:pPr>
            <a:r>
              <a:rPr sz="1363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TESO</a:t>
            </a:r>
            <a:r>
              <a:rPr lang="es-ES" sz="1363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</a:t>
            </a:r>
            <a:r>
              <a:rPr sz="1363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</a:t>
            </a:r>
            <a:r>
              <a:rPr lang="es-ES" sz="1363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sz="1363" b="1" spc="96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</a:t>
            </a:r>
            <a:r>
              <a:rPr lang="es-ES" sz="1363" b="1" spc="96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A/O</a:t>
            </a:r>
            <a:endParaRPr sz="1363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4" name="object 69">
            <a:extLst>
              <a:ext uri="{FF2B5EF4-FFF2-40B4-BE49-F238E27FC236}">
                <a16:creationId xmlns:a16="http://schemas.microsoft.com/office/drawing/2014/main" id="{1C0EBCCF-A9B3-4895-05E0-B57032513B54}"/>
              </a:ext>
            </a:extLst>
          </p:cNvPr>
          <p:cNvSpPr txBox="1"/>
          <p:nvPr/>
        </p:nvSpPr>
        <p:spPr>
          <a:xfrm>
            <a:off x="1083751" y="4670124"/>
            <a:ext cx="2387854" cy="341062"/>
          </a:xfrm>
          <a:prstGeom prst="rect">
            <a:avLst/>
          </a:prstGeom>
        </p:spPr>
        <p:txBody>
          <a:bodyPr vert="horz" wrap="square" lIns="0" tIns="130055" rIns="0" bIns="0" rtlCol="0">
            <a:spAutoFit/>
          </a:bodyPr>
          <a:lstStyle/>
          <a:p>
            <a:pPr marL="513064">
              <a:spcBef>
                <a:spcPts val="1024"/>
              </a:spcBef>
            </a:pPr>
            <a:r>
              <a:rPr sz="1363" b="1" spc="11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</a:t>
            </a:r>
            <a:r>
              <a:rPr lang="es-ES" sz="1363" b="1" spc="11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GAIS</a:t>
            </a:r>
            <a:endParaRPr sz="1363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5" name="object 70">
            <a:extLst>
              <a:ext uri="{FF2B5EF4-FFF2-40B4-BE49-F238E27FC236}">
                <a16:creationId xmlns:a16="http://schemas.microsoft.com/office/drawing/2014/main" id="{DCE14190-97C2-C6D5-903C-03C850B16D27}"/>
              </a:ext>
            </a:extLst>
          </p:cNvPr>
          <p:cNvSpPr txBox="1"/>
          <p:nvPr/>
        </p:nvSpPr>
        <p:spPr>
          <a:xfrm>
            <a:off x="6644366" y="1799976"/>
            <a:ext cx="5280304" cy="215331"/>
          </a:xfrm>
          <a:prstGeom prst="rect">
            <a:avLst/>
          </a:prstGeom>
        </p:spPr>
        <p:txBody>
          <a:bodyPr vert="horz" wrap="square" lIns="0" tIns="10556" rIns="0" bIns="0" rtlCol="0">
            <a:spAutoFit/>
          </a:bodyPr>
          <a:lstStyle/>
          <a:p>
            <a:pPr marL="8446">
              <a:spcBef>
                <a:spcPts val="83"/>
              </a:spcBef>
            </a:pPr>
            <a:r>
              <a:rPr sz="1330" b="1" spc="-2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</a:t>
            </a:r>
            <a:r>
              <a:rPr sz="1330" b="1" spc="-1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06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</a:t>
            </a:r>
            <a:r>
              <a:rPr lang="es-ES" sz="1330" b="1" spc="106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</a:t>
            </a:r>
            <a:r>
              <a:rPr sz="1330" b="1" spc="106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ISTRO</a:t>
            </a:r>
            <a:r>
              <a:rPr sz="1330" b="1" spc="-1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3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lang="es-ES" sz="1330" b="1" spc="13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</a:t>
            </a:r>
            <a:r>
              <a:rPr sz="1330" b="1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CE,</a:t>
            </a:r>
            <a:r>
              <a:rPr sz="1330" b="1" spc="-1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2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DOCUMENTACIÓN</a:t>
            </a:r>
            <a:r>
              <a:rPr sz="1330" b="1" spc="-1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13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NECESARIA</a:t>
            </a:r>
            <a:endParaRPr sz="133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6" name="object 71">
            <a:extLst>
              <a:ext uri="{FF2B5EF4-FFF2-40B4-BE49-F238E27FC236}">
                <a16:creationId xmlns:a16="http://schemas.microsoft.com/office/drawing/2014/main" id="{042CC762-4FB1-A9C5-DAFB-D08CBFD9121E}"/>
              </a:ext>
            </a:extLst>
          </p:cNvPr>
          <p:cNvSpPr txBox="1"/>
          <p:nvPr/>
        </p:nvSpPr>
        <p:spPr>
          <a:xfrm>
            <a:off x="6839254" y="2154743"/>
            <a:ext cx="4294337" cy="350430"/>
          </a:xfrm>
          <a:prstGeom prst="rect">
            <a:avLst/>
          </a:prstGeom>
        </p:spPr>
        <p:txBody>
          <a:bodyPr vert="horz" wrap="square" lIns="0" tIns="119076" rIns="0" bIns="0" rtlCol="0">
            <a:spAutoFit/>
          </a:bodyPr>
          <a:lstStyle/>
          <a:p>
            <a:pPr marL="541356">
              <a:spcBef>
                <a:spcPts val="938"/>
              </a:spcBef>
            </a:pPr>
            <a:r>
              <a:rPr sz="1496" b="1" spc="33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Solicitud</a:t>
            </a:r>
            <a:r>
              <a:rPr lang="es-ES" sz="1496" b="1" spc="3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sz="1496" b="1" spc="-2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sz="1496" b="1" spc="-2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Inscripción</a:t>
            </a:r>
            <a:endParaRPr sz="1496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7" name="object 72">
            <a:extLst>
              <a:ext uri="{FF2B5EF4-FFF2-40B4-BE49-F238E27FC236}">
                <a16:creationId xmlns:a16="http://schemas.microsoft.com/office/drawing/2014/main" id="{BB8D4273-B286-A656-32E8-887907454D67}"/>
              </a:ext>
            </a:extLst>
          </p:cNvPr>
          <p:cNvSpPr txBox="1"/>
          <p:nvPr/>
        </p:nvSpPr>
        <p:spPr>
          <a:xfrm>
            <a:off x="1083751" y="1838113"/>
            <a:ext cx="3377199" cy="215331"/>
          </a:xfrm>
          <a:prstGeom prst="rect">
            <a:avLst/>
          </a:prstGeom>
        </p:spPr>
        <p:txBody>
          <a:bodyPr vert="horz" wrap="square" lIns="0" tIns="10556" rIns="0" bIns="0" rtlCol="0">
            <a:spAutoFit/>
          </a:bodyPr>
          <a:lstStyle/>
          <a:p>
            <a:pPr marL="8446">
              <a:spcBef>
                <a:spcPts val="83"/>
              </a:spcBef>
            </a:pPr>
            <a:r>
              <a:rPr sz="1330" b="1" spc="-7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</a:t>
            </a:r>
            <a:r>
              <a:rPr sz="1330" b="1" spc="-269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9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DEFINICIÓN</a:t>
            </a:r>
            <a:r>
              <a:rPr sz="1330" b="1" spc="-13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3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sz="1330" b="1" spc="116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1330" b="1" spc="-13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330" b="1" spc="53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</a:t>
            </a:r>
            <a:r>
              <a:rPr sz="1330" b="1" spc="53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UNTA</a:t>
            </a:r>
            <a:r>
              <a:rPr sz="1330" b="1" spc="-13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330" b="1" spc="100" dirty="0">
                <a:solidFill>
                  <a:srgbClr val="312A2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DIRECTIVA</a:t>
            </a:r>
            <a:endParaRPr sz="133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8" name="object 73">
            <a:extLst>
              <a:ext uri="{FF2B5EF4-FFF2-40B4-BE49-F238E27FC236}">
                <a16:creationId xmlns:a16="http://schemas.microsoft.com/office/drawing/2014/main" id="{4491CAA9-EB19-3110-8A34-12EF0898BB78}"/>
              </a:ext>
            </a:extLst>
          </p:cNvPr>
          <p:cNvSpPr txBox="1"/>
          <p:nvPr/>
        </p:nvSpPr>
        <p:spPr>
          <a:xfrm>
            <a:off x="6839254" y="2768260"/>
            <a:ext cx="4294337" cy="350430"/>
          </a:xfrm>
          <a:prstGeom prst="rect">
            <a:avLst/>
          </a:prstGeom>
        </p:spPr>
        <p:txBody>
          <a:bodyPr vert="horz" wrap="square" lIns="0" tIns="119076" rIns="0" bIns="0" rtlCol="0">
            <a:spAutoFit/>
          </a:bodyPr>
          <a:lstStyle/>
          <a:p>
            <a:pPr marL="533756">
              <a:spcBef>
                <a:spcPts val="938"/>
              </a:spcBef>
            </a:pPr>
            <a:r>
              <a:rPr sz="1496" b="1" spc="5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Acta</a:t>
            </a:r>
            <a:r>
              <a:rPr sz="1496" b="1" spc="-1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fundacional</a:t>
            </a:r>
            <a:endParaRPr sz="1496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0" name="object 75">
            <a:extLst>
              <a:ext uri="{FF2B5EF4-FFF2-40B4-BE49-F238E27FC236}">
                <a16:creationId xmlns:a16="http://schemas.microsoft.com/office/drawing/2014/main" id="{0F9A752B-BB7B-08A8-6250-37B5D81F6242}"/>
              </a:ext>
            </a:extLst>
          </p:cNvPr>
          <p:cNvSpPr txBox="1"/>
          <p:nvPr/>
        </p:nvSpPr>
        <p:spPr>
          <a:xfrm>
            <a:off x="6839254" y="3329889"/>
            <a:ext cx="4294337" cy="350430"/>
          </a:xfrm>
          <a:prstGeom prst="rect">
            <a:avLst/>
          </a:prstGeom>
        </p:spPr>
        <p:txBody>
          <a:bodyPr vert="horz" wrap="square" lIns="0" tIns="119076" rIns="0" bIns="0" rtlCol="0">
            <a:spAutoFit/>
          </a:bodyPr>
          <a:lstStyle/>
          <a:p>
            <a:pPr marL="533756">
              <a:spcBef>
                <a:spcPts val="938"/>
              </a:spcBef>
            </a:pPr>
            <a:r>
              <a:rPr sz="1496" b="1" spc="4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Estatutos</a:t>
            </a:r>
            <a:endParaRPr sz="1496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1" name="object 76">
            <a:extLst>
              <a:ext uri="{FF2B5EF4-FFF2-40B4-BE49-F238E27FC236}">
                <a16:creationId xmlns:a16="http://schemas.microsoft.com/office/drawing/2014/main" id="{9F694CD9-467B-2F02-1C87-8A0845A654BB}"/>
              </a:ext>
            </a:extLst>
          </p:cNvPr>
          <p:cNvSpPr txBox="1"/>
          <p:nvPr/>
        </p:nvSpPr>
        <p:spPr>
          <a:xfrm>
            <a:off x="6839254" y="3943406"/>
            <a:ext cx="4294337" cy="350430"/>
          </a:xfrm>
          <a:prstGeom prst="rect">
            <a:avLst/>
          </a:prstGeom>
        </p:spPr>
        <p:txBody>
          <a:bodyPr vert="horz" wrap="square" lIns="0" tIns="119076" rIns="0" bIns="0" rtlCol="0">
            <a:spAutoFit/>
          </a:bodyPr>
          <a:lstStyle/>
          <a:p>
            <a:pPr marL="533756">
              <a:spcBef>
                <a:spcPts val="938"/>
              </a:spcBef>
            </a:pPr>
            <a:r>
              <a:rPr sz="1496" b="1" spc="5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Copias</a:t>
            </a:r>
            <a:r>
              <a:rPr sz="1496" b="1" spc="-2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spc="12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DNI</a:t>
            </a:r>
            <a:r>
              <a:rPr sz="1496" b="1" spc="-2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</a:t>
            </a:r>
            <a:r>
              <a:rPr sz="1496" b="1" spc="-2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spc="2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CIF</a:t>
            </a:r>
            <a:endParaRPr sz="1496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2" name="object 77">
            <a:extLst>
              <a:ext uri="{FF2B5EF4-FFF2-40B4-BE49-F238E27FC236}">
                <a16:creationId xmlns:a16="http://schemas.microsoft.com/office/drawing/2014/main" id="{4C3BA7F6-176E-4C1D-D87F-547D5651CE2F}"/>
              </a:ext>
            </a:extLst>
          </p:cNvPr>
          <p:cNvSpPr txBox="1"/>
          <p:nvPr/>
        </p:nvSpPr>
        <p:spPr>
          <a:xfrm>
            <a:off x="6786173" y="4525911"/>
            <a:ext cx="4294337" cy="350430"/>
          </a:xfrm>
          <a:prstGeom prst="rect">
            <a:avLst/>
          </a:prstGeom>
        </p:spPr>
        <p:txBody>
          <a:bodyPr vert="horz" wrap="square" lIns="0" tIns="119076" rIns="0" bIns="0" rtlCol="0">
            <a:spAutoFit/>
          </a:bodyPr>
          <a:lstStyle/>
          <a:p>
            <a:pPr marR="44761" algn="ctr">
              <a:spcBef>
                <a:spcPts val="938"/>
              </a:spcBef>
            </a:pPr>
            <a:r>
              <a:rPr sz="1496" b="1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Certificado</a:t>
            </a:r>
            <a:r>
              <a:rPr sz="1496" b="1" spc="4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perten</a:t>
            </a:r>
            <a:r>
              <a:rPr lang="es-ES" sz="1496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</a:t>
            </a:r>
            <a:r>
              <a:rPr sz="1496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1496" b="1" spc="4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96" b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Asociación</a:t>
            </a:r>
            <a:endParaRPr sz="1496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3" name="object 78">
            <a:extLst>
              <a:ext uri="{FF2B5EF4-FFF2-40B4-BE49-F238E27FC236}">
                <a16:creationId xmlns:a16="http://schemas.microsoft.com/office/drawing/2014/main" id="{C12591CF-C6CB-9ED9-42F3-AED7BF43AEDC}"/>
              </a:ext>
            </a:extLst>
          </p:cNvPr>
          <p:cNvSpPr txBox="1"/>
          <p:nvPr/>
        </p:nvSpPr>
        <p:spPr>
          <a:xfrm>
            <a:off x="6839254" y="5118552"/>
            <a:ext cx="4294337" cy="350430"/>
          </a:xfrm>
          <a:prstGeom prst="rect">
            <a:avLst/>
          </a:prstGeom>
        </p:spPr>
        <p:txBody>
          <a:bodyPr vert="horz" wrap="square" lIns="0" tIns="119076" rIns="0" bIns="0" rtlCol="0">
            <a:spAutoFit/>
          </a:bodyPr>
          <a:lstStyle/>
          <a:p>
            <a:pPr marL="542925">
              <a:spcBef>
                <a:spcPts val="938"/>
              </a:spcBef>
            </a:pPr>
            <a:r>
              <a:rPr lang="es-ES" sz="1496" b="1" spc="6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Modelo</a:t>
            </a:r>
            <a:r>
              <a:rPr lang="es-ES" sz="1496" b="1" spc="-3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496" b="1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PR308A.</a:t>
            </a:r>
            <a:r>
              <a:rPr lang="es-ES" sz="1496" b="1" spc="-3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496" b="1" spc="6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Pago</a:t>
            </a:r>
            <a:r>
              <a:rPr lang="es-ES" sz="1496" b="1" spc="-5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496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es-ES" sz="1496" b="1" spc="-5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496" b="1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taxa</a:t>
            </a:r>
            <a:r>
              <a:rPr lang="es-ES" sz="1496" b="1" spc="-53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endParaRPr lang="es-ES" sz="1496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5" name="object 22">
            <a:extLst>
              <a:ext uri="{FF2B5EF4-FFF2-40B4-BE49-F238E27FC236}">
                <a16:creationId xmlns:a16="http://schemas.microsoft.com/office/drawing/2014/main" id="{2B93857D-0805-64CA-9386-A8AC842E00E0}"/>
              </a:ext>
            </a:extLst>
          </p:cNvPr>
          <p:cNvSpPr txBox="1">
            <a:spLocks/>
          </p:cNvSpPr>
          <p:nvPr/>
        </p:nvSpPr>
        <p:spPr>
          <a:xfrm>
            <a:off x="447370" y="932273"/>
            <a:ext cx="8047727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INSCRICIÓN ASOCIACIÓN</a:t>
            </a:r>
          </a:p>
        </p:txBody>
      </p:sp>
    </p:spTree>
    <p:extLst>
      <p:ext uri="{BB962C8B-B14F-4D97-AF65-F5344CB8AC3E}">
        <p14:creationId xmlns:p14="http://schemas.microsoft.com/office/powerpoint/2010/main" val="340838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572F-810C-4070-A24F-4B5BA9F5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758B9BE9-46A4-4C0A-601A-94A6A403F707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E4C576-573D-5FF6-336C-885E243BE86A}"/>
              </a:ext>
            </a:extLst>
          </p:cNvPr>
          <p:cNvSpPr txBox="1"/>
          <p:nvPr/>
        </p:nvSpPr>
        <p:spPr>
          <a:xfrm>
            <a:off x="97654" y="5743853"/>
            <a:ext cx="120203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D9CE86-D74C-060C-C22C-FAA115B461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7E31E6-A0A5-741D-592F-B5EE8F249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B201A3E-B739-9E8C-93AA-04163013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2" name="object 22">
            <a:extLst>
              <a:ext uri="{FF2B5EF4-FFF2-40B4-BE49-F238E27FC236}">
                <a16:creationId xmlns:a16="http://schemas.microsoft.com/office/drawing/2014/main" id="{77AED03B-3782-95B3-5C3C-304BDC9E8288}"/>
              </a:ext>
            </a:extLst>
          </p:cNvPr>
          <p:cNvSpPr txBox="1">
            <a:spLocks/>
          </p:cNvSpPr>
          <p:nvPr/>
        </p:nvSpPr>
        <p:spPr>
          <a:xfrm>
            <a:off x="447370" y="380564"/>
            <a:ext cx="5567437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SEGUINTES PASOS</a:t>
            </a:r>
            <a:endParaRPr lang="gl-ES" sz="2400" b="1" kern="0" noProof="0" dirty="0">
              <a:solidFill>
                <a:srgbClr val="E0C53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014ABC58-9A1E-AA55-AE6B-7DF834B2B77D}"/>
              </a:ext>
            </a:extLst>
          </p:cNvPr>
          <p:cNvSpPr txBox="1"/>
          <p:nvPr/>
        </p:nvSpPr>
        <p:spPr>
          <a:xfrm>
            <a:off x="991332" y="1110765"/>
            <a:ext cx="1004694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noProof="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Identificación do grupo motor e dos obxectivos da CE</a:t>
            </a:r>
          </a:p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Análise social do entorno, identificación de empresas locais interesadas en colaborar, colectivos vulnerables e </a:t>
            </a:r>
            <a:r>
              <a:rPr lang="gl-ES" sz="2000" noProof="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determinación do papel do goberno local</a:t>
            </a:r>
          </a:p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Definición da personalidade xurídica que adoptará a CE</a:t>
            </a:r>
          </a:p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Constitución legal da Comunidade Enerxética, elaboración de estatutos, protocolos de actuación en caso de conflito e estratexia de comunicación</a:t>
            </a:r>
          </a:p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Análise dos recursos renovables municipais e definición dun proxecto inicial</a:t>
            </a:r>
          </a:p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Definición do modelo económico, modelo de participación  e o financiamento do proxecto inicial</a:t>
            </a:r>
          </a:p>
          <a:p>
            <a:pPr marL="360000" indent="-360363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gl-ES" sz="2000" dirty="0">
                <a:solidFill>
                  <a:srgbClr val="6676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Execución do proxecto inicial</a:t>
            </a:r>
          </a:p>
        </p:txBody>
      </p:sp>
    </p:spTree>
    <p:extLst>
      <p:ext uri="{BB962C8B-B14F-4D97-AF65-F5344CB8AC3E}">
        <p14:creationId xmlns:p14="http://schemas.microsoft.com/office/powerpoint/2010/main" val="216335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D8748-0600-5600-07D8-6A87A976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9B8BB3-A429-795B-A9C6-659037437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2" y="362601"/>
            <a:ext cx="1733003" cy="4947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8AAE306-9E20-0B80-0B4A-3889FFEAD0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535709" y="1033601"/>
            <a:ext cx="5100034" cy="33678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B6DD871-6175-CE92-7060-863A79A26CA5}"/>
              </a:ext>
            </a:extLst>
          </p:cNvPr>
          <p:cNvSpPr txBox="1"/>
          <p:nvPr/>
        </p:nvSpPr>
        <p:spPr>
          <a:xfrm>
            <a:off x="0" y="273224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gl-ES" sz="6000" b="1" noProof="0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MOITAS GRAZAS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42FA5D-291A-23BF-F8BD-62E4BB433034}"/>
              </a:ext>
            </a:extLst>
          </p:cNvPr>
          <p:cNvSpPr txBox="1"/>
          <p:nvPr/>
        </p:nvSpPr>
        <p:spPr>
          <a:xfrm>
            <a:off x="2743200" y="5016910"/>
            <a:ext cx="6932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gl-ES" sz="1800" b="1" i="0" u="none" strike="noStrike" kern="1200" cap="none" spc="0" normalizeH="0" baseline="0" noProof="0" dirty="0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OFICINA DE TRANSFORMACION COMUNITARIA OTC DEPO</a:t>
            </a:r>
            <a:endParaRPr lang="gl-ES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5F07E5-23CA-1CFF-5AC6-A74A9B2374A5}"/>
              </a:ext>
            </a:extLst>
          </p:cNvPr>
          <p:cNvSpPr txBox="1"/>
          <p:nvPr/>
        </p:nvSpPr>
        <p:spPr>
          <a:xfrm>
            <a:off x="2743200" y="4435318"/>
            <a:ext cx="6871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gl-ES" sz="2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+Renovables </a:t>
            </a:r>
            <a:endParaRPr lang="gl-ES" sz="2800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0 Imagen" descr="A close up of a logo&#10;&#10;Description automatically generated">
            <a:extLst>
              <a:ext uri="{FF2B5EF4-FFF2-40B4-BE49-F238E27FC236}">
                <a16:creationId xmlns:a16="http://schemas.microsoft.com/office/drawing/2014/main" id="{952D32C4-382A-DCA8-0A32-967918CD8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7922"/>
          <a:stretch/>
        </p:blipFill>
        <p:spPr bwMode="auto">
          <a:xfrm>
            <a:off x="9763906" y="249535"/>
            <a:ext cx="1892442" cy="784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BB06AE24-5616-8654-DFF5-8853BB078D4A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03BF8E-A8EA-0330-B27A-17ACC33B4759}"/>
              </a:ext>
            </a:extLst>
          </p:cNvPr>
          <p:cNvSpPr txBox="1"/>
          <p:nvPr/>
        </p:nvSpPr>
        <p:spPr>
          <a:xfrm>
            <a:off x="97654" y="5743853"/>
            <a:ext cx="120203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716B17-D959-FB21-2966-F2254670F5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EBE003-6904-2F22-E551-E8365E66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7C2FA136-4ABB-6C55-B0C2-ABDAB89E6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8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D1D00-CD7B-12CA-4DCA-6F8795CE0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901D64A-963F-9D7B-11F8-9E2D77A6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11" y="664061"/>
            <a:ext cx="9627408" cy="512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8279154D-D43D-AD64-54FF-15F071091A99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84B52B-DC47-57AC-0630-DE97F91ECDD4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97323B-7397-7D1F-C0D4-83F4A17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66617A-30A0-C65D-8A0E-728C404A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3344182D-563B-3AC6-C95F-F4857DB2A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pic>
        <p:nvPicPr>
          <p:cNvPr id="21" name="object 9">
            <a:extLst>
              <a:ext uri="{FF2B5EF4-FFF2-40B4-BE49-F238E27FC236}">
                <a16:creationId xmlns:a16="http://schemas.microsoft.com/office/drawing/2014/main" id="{350C25C7-D656-D5C9-A7A1-BAADF7EEAF8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80043" y="3182216"/>
            <a:ext cx="2628539" cy="804396"/>
          </a:xfrm>
          <a:prstGeom prst="rect">
            <a:avLst/>
          </a:prstGeom>
        </p:spPr>
      </p:pic>
      <p:pic>
        <p:nvPicPr>
          <p:cNvPr id="22" name="object 10">
            <a:extLst>
              <a:ext uri="{FF2B5EF4-FFF2-40B4-BE49-F238E27FC236}">
                <a16:creationId xmlns:a16="http://schemas.microsoft.com/office/drawing/2014/main" id="{C45BE78F-112D-C15B-ABF2-609B581EF0F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75615" y="1906362"/>
            <a:ext cx="2710879" cy="804396"/>
          </a:xfrm>
          <a:prstGeom prst="rect">
            <a:avLst/>
          </a:prstGeom>
        </p:spPr>
      </p:pic>
      <p:sp>
        <p:nvSpPr>
          <p:cNvPr id="23" name="object 11">
            <a:extLst>
              <a:ext uri="{FF2B5EF4-FFF2-40B4-BE49-F238E27FC236}">
                <a16:creationId xmlns:a16="http://schemas.microsoft.com/office/drawing/2014/main" id="{79FF2A00-BECD-D08A-4FF3-9D439B949218}"/>
              </a:ext>
            </a:extLst>
          </p:cNvPr>
          <p:cNvSpPr txBox="1"/>
          <p:nvPr/>
        </p:nvSpPr>
        <p:spPr>
          <a:xfrm>
            <a:off x="5979350" y="3083005"/>
            <a:ext cx="2629806" cy="725670"/>
          </a:xfrm>
          <a:prstGeom prst="rect">
            <a:avLst/>
          </a:prstGeom>
          <a:solidFill>
            <a:srgbClr val="387886"/>
          </a:solidFill>
        </p:spPr>
        <p:txBody>
          <a:bodyPr vert="horz" wrap="square" lIns="0" tIns="74317" rIns="0" bIns="0" rtlCol="0">
            <a:spAutoFit/>
          </a:bodyPr>
          <a:lstStyle/>
          <a:p>
            <a:pPr marL="657060">
              <a:spcBef>
                <a:spcPts val="585"/>
              </a:spcBef>
            </a:pPr>
            <a:r>
              <a:rPr lang="gl-ES" sz="2128" b="1" spc="-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567.813</a:t>
            </a:r>
            <a:endParaRPr lang="gl-ES" sz="2128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57060">
              <a:spcBef>
                <a:spcPts val="585"/>
              </a:spcBef>
            </a:pPr>
            <a:r>
              <a:rPr lang="gl-ES" sz="1600" spc="-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habitantes</a:t>
            </a:r>
            <a:endParaRPr lang="gl-ES" sz="1762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2240921F-C53A-0F6E-BD81-93D81DEC7E09}"/>
              </a:ext>
            </a:extLst>
          </p:cNvPr>
          <p:cNvSpPr txBox="1"/>
          <p:nvPr/>
        </p:nvSpPr>
        <p:spPr>
          <a:xfrm>
            <a:off x="9210347" y="1807151"/>
            <a:ext cx="2647541" cy="661762"/>
          </a:xfrm>
          <a:prstGeom prst="rect">
            <a:avLst/>
          </a:prstGeom>
          <a:solidFill>
            <a:srgbClr val="387886"/>
          </a:solidFill>
        </p:spPr>
        <p:txBody>
          <a:bodyPr vert="horz" wrap="square" lIns="0" tIns="49826" rIns="0" bIns="0" rtlCol="0">
            <a:spAutoFit/>
          </a:bodyPr>
          <a:lstStyle/>
          <a:p>
            <a:pPr marL="54051" algn="ctr">
              <a:spcBef>
                <a:spcPts val="392"/>
              </a:spcBef>
            </a:pPr>
            <a:r>
              <a:rPr lang="gl-ES" sz="2128" b="1" spc="20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61</a:t>
            </a:r>
            <a:endParaRPr lang="gl-ES" sz="2128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56295">
              <a:spcBef>
                <a:spcPts val="136"/>
              </a:spcBef>
            </a:pPr>
            <a:r>
              <a:rPr lang="gl-ES" sz="1600" spc="-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municipios</a:t>
            </a:r>
            <a:endParaRPr lang="gl-ES" sz="1762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5" name="object 13">
            <a:extLst>
              <a:ext uri="{FF2B5EF4-FFF2-40B4-BE49-F238E27FC236}">
                <a16:creationId xmlns:a16="http://schemas.microsoft.com/office/drawing/2014/main" id="{4C538D71-8D8E-1DB2-36A2-7A54AD84786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57656" y="1936583"/>
            <a:ext cx="2710879" cy="804396"/>
          </a:xfrm>
          <a:prstGeom prst="rect">
            <a:avLst/>
          </a:prstGeom>
        </p:spPr>
      </p:pic>
      <p:sp>
        <p:nvSpPr>
          <p:cNvPr id="26" name="object 14">
            <a:extLst>
              <a:ext uri="{FF2B5EF4-FFF2-40B4-BE49-F238E27FC236}">
                <a16:creationId xmlns:a16="http://schemas.microsoft.com/office/drawing/2014/main" id="{4E8AA7B7-102B-3183-194C-99B395487C1E}"/>
              </a:ext>
            </a:extLst>
          </p:cNvPr>
          <p:cNvSpPr txBox="1"/>
          <p:nvPr/>
        </p:nvSpPr>
        <p:spPr>
          <a:xfrm>
            <a:off x="5960723" y="1837372"/>
            <a:ext cx="2706235" cy="686492"/>
          </a:xfrm>
          <a:prstGeom prst="rect">
            <a:avLst/>
          </a:prstGeom>
          <a:solidFill>
            <a:srgbClr val="387886"/>
          </a:solidFill>
        </p:spPr>
        <p:txBody>
          <a:bodyPr vert="horz" wrap="square" lIns="0" tIns="74317" rIns="0" bIns="0" rtlCol="0">
            <a:spAutoFit/>
          </a:bodyPr>
          <a:lstStyle/>
          <a:p>
            <a:pPr marL="695486">
              <a:spcBef>
                <a:spcPts val="585"/>
              </a:spcBef>
            </a:pPr>
            <a:r>
              <a:rPr lang="gl-ES" sz="2128" b="1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4.495</a:t>
            </a:r>
            <a:r>
              <a:rPr lang="gl-ES" sz="2128" b="1" spc="-4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2128" b="1" spc="73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km</a:t>
            </a:r>
            <a:r>
              <a:rPr lang="gl-ES" sz="2045" b="1" spc="110" baseline="44715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lang="gl-ES" sz="2045" baseline="44715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38638">
              <a:spcBef>
                <a:spcPts val="139"/>
              </a:spcBef>
            </a:pPr>
            <a:r>
              <a:rPr lang="gl-ES" sz="1600" spc="-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superficie</a:t>
            </a:r>
            <a:endParaRPr lang="gl-ES" sz="1762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FBDC8DCF-5980-3AFF-36C9-0F7D8F33703A}"/>
              </a:ext>
            </a:extLst>
          </p:cNvPr>
          <p:cNvSpPr txBox="1"/>
          <p:nvPr/>
        </p:nvSpPr>
        <p:spPr>
          <a:xfrm>
            <a:off x="9182747" y="3083005"/>
            <a:ext cx="2647541" cy="644514"/>
          </a:xfrm>
          <a:prstGeom prst="rect">
            <a:avLst/>
          </a:prstGeom>
          <a:solidFill>
            <a:srgbClr val="387886"/>
          </a:solidFill>
        </p:spPr>
        <p:txBody>
          <a:bodyPr vert="horz" wrap="square" lIns="0" tIns="49826" rIns="0" bIns="0" rtlCol="0">
            <a:spAutoFit/>
          </a:bodyPr>
          <a:lstStyle/>
          <a:p>
            <a:pPr marL="54051" algn="ctr">
              <a:spcBef>
                <a:spcPts val="392"/>
              </a:spcBef>
            </a:pPr>
            <a:r>
              <a:rPr lang="gl-ES" sz="2128" b="1" spc="20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59</a:t>
            </a:r>
            <a:endParaRPr lang="gl-ES" sz="2128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Bef>
                <a:spcPts val="386"/>
              </a:spcBef>
            </a:pPr>
            <a:r>
              <a:rPr lang="gl-ES" sz="1400" spc="-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municipios</a:t>
            </a:r>
            <a:r>
              <a:rPr lang="gl-ES" sz="1400" spc="-53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30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reto</a:t>
            </a:r>
            <a:r>
              <a:rPr lang="gl-ES" sz="1400" spc="-50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demográfico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9" name="object 17">
            <a:extLst>
              <a:ext uri="{FF2B5EF4-FFF2-40B4-BE49-F238E27FC236}">
                <a16:creationId xmlns:a16="http://schemas.microsoft.com/office/drawing/2014/main" id="{302F5CEF-6DFB-518A-8C88-0ACCD4768C02}"/>
              </a:ext>
            </a:extLst>
          </p:cNvPr>
          <p:cNvGrpSpPr/>
          <p:nvPr/>
        </p:nvGrpSpPr>
        <p:grpSpPr>
          <a:xfrm>
            <a:off x="382834" y="1123756"/>
            <a:ext cx="4655366" cy="2337184"/>
            <a:chOff x="639015" y="3920202"/>
            <a:chExt cx="7000875" cy="3514725"/>
          </a:xfrm>
        </p:grpSpPr>
        <p:pic>
          <p:nvPicPr>
            <p:cNvPr id="30" name="object 18">
              <a:extLst>
                <a:ext uri="{FF2B5EF4-FFF2-40B4-BE49-F238E27FC236}">
                  <a16:creationId xmlns:a16="http://schemas.microsoft.com/office/drawing/2014/main" id="{36D3955A-1C66-FAD4-2560-B8D8E0AD53A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9015" y="6053299"/>
              <a:ext cx="7000874" cy="1381124"/>
            </a:xfrm>
            <a:prstGeom prst="rect">
              <a:avLst/>
            </a:prstGeom>
          </p:spPr>
        </p:pic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C6617A8A-FBBB-4687-1C02-EC6745A5BCCE}"/>
                </a:ext>
              </a:extLst>
            </p:cNvPr>
            <p:cNvSpPr/>
            <p:nvPr/>
          </p:nvSpPr>
          <p:spPr>
            <a:xfrm>
              <a:off x="639015" y="3920202"/>
              <a:ext cx="6997065" cy="3131820"/>
            </a:xfrm>
            <a:custGeom>
              <a:avLst/>
              <a:gdLst/>
              <a:ahLst/>
              <a:cxnLst/>
              <a:rect l="l" t="t" r="r" b="b"/>
              <a:pathLst>
                <a:path w="6997065" h="3131820">
                  <a:moveTo>
                    <a:pt x="6963911" y="3131441"/>
                  </a:moveTo>
                  <a:lnTo>
                    <a:pt x="38099" y="3131441"/>
                  </a:lnTo>
                  <a:lnTo>
                    <a:pt x="30632" y="3130702"/>
                  </a:lnTo>
                  <a:lnTo>
                    <a:pt x="738" y="3100808"/>
                  </a:lnTo>
                  <a:lnTo>
                    <a:pt x="0" y="3093341"/>
                  </a:lnTo>
                  <a:lnTo>
                    <a:pt x="0" y="38099"/>
                  </a:lnTo>
                  <a:lnTo>
                    <a:pt x="23519" y="2900"/>
                  </a:lnTo>
                  <a:lnTo>
                    <a:pt x="38098" y="0"/>
                  </a:lnTo>
                  <a:lnTo>
                    <a:pt x="6963913" y="0"/>
                  </a:lnTo>
                  <a:lnTo>
                    <a:pt x="6996814" y="19216"/>
                  </a:lnTo>
                  <a:lnTo>
                    <a:pt x="6996814" y="3112224"/>
                  </a:lnTo>
                  <a:lnTo>
                    <a:pt x="6963911" y="3131441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 lang="gl-ES" noProof="0" dirty="0"/>
            </a:p>
          </p:txBody>
        </p:sp>
      </p:grpSp>
      <p:sp>
        <p:nvSpPr>
          <p:cNvPr id="32" name="object 20">
            <a:extLst>
              <a:ext uri="{FF2B5EF4-FFF2-40B4-BE49-F238E27FC236}">
                <a16:creationId xmlns:a16="http://schemas.microsoft.com/office/drawing/2014/main" id="{E730A520-950A-587E-41BD-801DBBE99495}"/>
              </a:ext>
            </a:extLst>
          </p:cNvPr>
          <p:cNvSpPr txBox="1"/>
          <p:nvPr/>
        </p:nvSpPr>
        <p:spPr>
          <a:xfrm>
            <a:off x="662242" y="1358461"/>
            <a:ext cx="4074765" cy="1721071"/>
          </a:xfrm>
          <a:prstGeom prst="rect">
            <a:avLst/>
          </a:prstGeom>
        </p:spPr>
        <p:txBody>
          <a:bodyPr vert="horz" wrap="square" lIns="0" tIns="8023" rIns="0" bIns="0" rtlCol="0">
            <a:spAutoFit/>
          </a:bodyPr>
          <a:lstStyle/>
          <a:p>
            <a:pPr marL="152864" marR="236052" algn="ctr">
              <a:lnSpc>
                <a:spcPct val="125000"/>
              </a:lnSpc>
              <a:spcBef>
                <a:spcPts val="801"/>
              </a:spcBef>
            </a:pPr>
            <a:r>
              <a:rPr lang="gl-ES" sz="150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Impulsa a creación de </a:t>
            </a:r>
            <a:r>
              <a:rPr lang="gl-ES" sz="1500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comunidades enerxéticas</a:t>
            </a:r>
            <a:r>
              <a:rPr lang="gl-ES" sz="150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promociona o </a:t>
            </a:r>
            <a:r>
              <a:rPr lang="gl-ES" sz="150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autoabastecemento</a:t>
            </a:r>
            <a:r>
              <a:rPr lang="gl-ES" sz="150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enerxía con instalacións próximas aos puntos de consumo, impulsa unha nova cultura enerxética</a:t>
            </a:r>
            <a:endParaRPr lang="gl-ES" sz="15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29FAF0-6CEB-8700-F851-6FDFD052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34" y="266942"/>
            <a:ext cx="10873789" cy="857250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OFICINA DE TRANSFORMACION COMUNITARIA OTC DEPO </a:t>
            </a:r>
            <a:br>
              <a:rPr lang="es-ES" sz="20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s-ES" sz="2000" b="1" dirty="0">
                <a:solidFill>
                  <a:srgbClr val="E0C537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 Renovables </a:t>
            </a:r>
          </a:p>
        </p:txBody>
      </p:sp>
      <p:grpSp>
        <p:nvGrpSpPr>
          <p:cNvPr id="4" name="object 17">
            <a:extLst>
              <a:ext uri="{FF2B5EF4-FFF2-40B4-BE49-F238E27FC236}">
                <a16:creationId xmlns:a16="http://schemas.microsoft.com/office/drawing/2014/main" id="{1995D591-35CF-5BB0-94FD-2784E2313554}"/>
              </a:ext>
            </a:extLst>
          </p:cNvPr>
          <p:cNvGrpSpPr/>
          <p:nvPr/>
        </p:nvGrpSpPr>
        <p:grpSpPr>
          <a:xfrm>
            <a:off x="821217" y="3615248"/>
            <a:ext cx="3811712" cy="2181310"/>
            <a:chOff x="1301647" y="3950172"/>
            <a:chExt cx="5732163" cy="3280317"/>
          </a:xfrm>
        </p:grpSpPr>
        <p:pic>
          <p:nvPicPr>
            <p:cNvPr id="5" name="object 18">
              <a:extLst>
                <a:ext uri="{FF2B5EF4-FFF2-40B4-BE49-F238E27FC236}">
                  <a16:creationId xmlns:a16="http://schemas.microsoft.com/office/drawing/2014/main" id="{77969C83-3C8F-F5CD-D901-373355A374A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4028" y="6268879"/>
              <a:ext cx="5407037" cy="961610"/>
            </a:xfrm>
            <a:prstGeom prst="rect">
              <a:avLst/>
            </a:prstGeom>
          </p:spPr>
        </p:pic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2FB11855-2DC2-A218-E5A4-9CF1CCDAC645}"/>
                </a:ext>
              </a:extLst>
            </p:cNvPr>
            <p:cNvSpPr/>
            <p:nvPr/>
          </p:nvSpPr>
          <p:spPr>
            <a:xfrm>
              <a:off x="1301647" y="3950172"/>
              <a:ext cx="5732163" cy="2882575"/>
            </a:xfrm>
            <a:custGeom>
              <a:avLst/>
              <a:gdLst/>
              <a:ahLst/>
              <a:cxnLst/>
              <a:rect l="l" t="t" r="r" b="b"/>
              <a:pathLst>
                <a:path w="6997065" h="3131820">
                  <a:moveTo>
                    <a:pt x="6963911" y="3131441"/>
                  </a:moveTo>
                  <a:lnTo>
                    <a:pt x="38099" y="3131441"/>
                  </a:lnTo>
                  <a:lnTo>
                    <a:pt x="30632" y="3130702"/>
                  </a:lnTo>
                  <a:lnTo>
                    <a:pt x="738" y="3100808"/>
                  </a:lnTo>
                  <a:lnTo>
                    <a:pt x="0" y="3093341"/>
                  </a:lnTo>
                  <a:lnTo>
                    <a:pt x="0" y="38099"/>
                  </a:lnTo>
                  <a:lnTo>
                    <a:pt x="23519" y="2900"/>
                  </a:lnTo>
                  <a:lnTo>
                    <a:pt x="38098" y="0"/>
                  </a:lnTo>
                  <a:lnTo>
                    <a:pt x="6963913" y="0"/>
                  </a:lnTo>
                  <a:lnTo>
                    <a:pt x="6996814" y="19216"/>
                  </a:lnTo>
                  <a:lnTo>
                    <a:pt x="6996814" y="3112224"/>
                  </a:lnTo>
                  <a:lnTo>
                    <a:pt x="6963911" y="3131441"/>
                  </a:lnTo>
                  <a:close/>
                </a:path>
              </a:pathLst>
            </a:custGeom>
            <a:solidFill>
              <a:srgbClr val="DBF4F4"/>
            </a:solidFill>
          </p:spPr>
          <p:txBody>
            <a:bodyPr wrap="square" lIns="0" tIns="0" rIns="0" bIns="0" rtlCol="0"/>
            <a:lstStyle/>
            <a:p>
              <a:endParaRPr lang="gl-ES" noProof="0" dirty="0"/>
            </a:p>
          </p:txBody>
        </p:sp>
      </p:grpSp>
      <p:sp>
        <p:nvSpPr>
          <p:cNvPr id="7" name="object 20">
            <a:extLst>
              <a:ext uri="{FF2B5EF4-FFF2-40B4-BE49-F238E27FC236}">
                <a16:creationId xmlns:a16="http://schemas.microsoft.com/office/drawing/2014/main" id="{16B59F4F-B455-7155-D26A-EFEEA444D2DB}"/>
              </a:ext>
            </a:extLst>
          </p:cNvPr>
          <p:cNvSpPr txBox="1"/>
          <p:nvPr/>
        </p:nvSpPr>
        <p:spPr>
          <a:xfrm>
            <a:off x="669619" y="3716332"/>
            <a:ext cx="4074765" cy="1721071"/>
          </a:xfrm>
          <a:prstGeom prst="rect">
            <a:avLst/>
          </a:prstGeom>
        </p:spPr>
        <p:txBody>
          <a:bodyPr vert="horz" wrap="square" lIns="0" tIns="8023" rIns="0" bIns="0" rtlCol="0">
            <a:spAutoFit/>
          </a:bodyPr>
          <a:lstStyle/>
          <a:p>
            <a:pPr marL="152864" marR="236052" algn="ctr">
              <a:lnSpc>
                <a:spcPct val="125000"/>
              </a:lnSpc>
              <a:spcBef>
                <a:spcPts val="801"/>
              </a:spcBef>
            </a:pPr>
            <a:r>
              <a:rPr lang="gl-ES" sz="150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Unha </a:t>
            </a:r>
            <a:r>
              <a:rPr lang="gl-ES" sz="1500" b="1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 Enerxética (CE) </a:t>
            </a:r>
            <a:r>
              <a:rPr lang="gl-ES" sz="150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é un grupo de persoas, pemes e/ou administracións públicas que se organizan para producir e consumir enerxía de maneira colectiva e sostible a nivel local</a:t>
            </a:r>
            <a:endParaRPr lang="gl-ES" sz="15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20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3395F-C340-7A76-2335-CADA4CE71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1D537F-3655-F4C7-4892-0537E00B76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545983" y="1062539"/>
            <a:ext cx="5100034" cy="33678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AE0670-4701-4EDB-DEC6-083B1E4E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52" y="362601"/>
            <a:ext cx="1733003" cy="4947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21C86A-E2BF-C77A-0839-11B524FB099E}"/>
              </a:ext>
            </a:extLst>
          </p:cNvPr>
          <p:cNvSpPr txBox="1"/>
          <p:nvPr/>
        </p:nvSpPr>
        <p:spPr>
          <a:xfrm>
            <a:off x="2267475" y="3850314"/>
            <a:ext cx="76570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gl-ES" sz="1800" b="1" i="0" u="none" strike="noStrike" kern="1200" cap="none" spc="0" normalizeH="0" baseline="0" noProof="0" dirty="0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Séguenos:</a:t>
            </a:r>
          </a:p>
          <a:p>
            <a:pPr algn="ctr"/>
            <a:r>
              <a:rPr lang="gl-ES" b="1" dirty="0" err="1">
                <a:solidFill>
                  <a:srgbClr val="4A594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Instagram</a:t>
            </a:r>
            <a:r>
              <a:rPr lang="gl-ES" b="1" dirty="0">
                <a:solidFill>
                  <a:srgbClr val="4A594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: @deputacionpontevedra</a:t>
            </a:r>
          </a:p>
          <a:p>
            <a:pPr algn="ctr"/>
            <a:r>
              <a:rPr kumimoji="0" lang="gl-ES" sz="1800" b="1" i="0" u="none" strike="noStrike" kern="1200" cap="none" spc="0" normalizeH="0" baseline="0" noProof="0" dirty="0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www.depo.gal/es/-/oficina-de-transformacion-comunitaria</a:t>
            </a:r>
          </a:p>
          <a:p>
            <a:pPr algn="ctr"/>
            <a:endParaRPr kumimoji="0" lang="gl-ES" sz="1800" b="1" i="0" u="none" strike="noStrike" kern="1200" cap="none" spc="0" normalizeH="0" baseline="0" noProof="0" dirty="0">
              <a:ln>
                <a:noFill/>
              </a:ln>
              <a:solidFill>
                <a:srgbClr val="4A594B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/>
            <a:endParaRPr lang="gl-ES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842493-CE5B-CB9A-DBFF-ACAA80D9CD76}"/>
              </a:ext>
            </a:extLst>
          </p:cNvPr>
          <p:cNvSpPr txBox="1"/>
          <p:nvPr/>
        </p:nvSpPr>
        <p:spPr>
          <a:xfrm>
            <a:off x="2762146" y="814771"/>
            <a:ext cx="66677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gl-ES" sz="1800" b="1" i="0" u="none" strike="noStrike" kern="1200" cap="none" spc="0" normalizeH="0" baseline="0" noProof="0" dirty="0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Contáctanos:</a:t>
            </a:r>
          </a:p>
          <a:p>
            <a:pPr algn="ctr"/>
            <a:r>
              <a:rPr lang="gl-ES" b="1" dirty="0">
                <a:solidFill>
                  <a:srgbClr val="4A594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otc@depo.es</a:t>
            </a:r>
          </a:p>
          <a:p>
            <a:pPr algn="ctr"/>
            <a:r>
              <a:rPr lang="gl-ES" b="1" dirty="0">
                <a:solidFill>
                  <a:srgbClr val="4A594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886 210 840 / 618 147 871 / 604 018 617</a:t>
            </a:r>
            <a:endParaRPr kumimoji="0" lang="gl-ES" sz="1800" b="1" i="0" u="none" strike="noStrike" kern="1200" cap="none" spc="0" normalizeH="0" baseline="0" noProof="0" dirty="0">
              <a:ln>
                <a:noFill/>
              </a:ln>
              <a:solidFill>
                <a:srgbClr val="4A594B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/>
            <a:r>
              <a:rPr kumimoji="0" lang="gl-ES" sz="1800" b="1" i="0" u="none" strike="noStrike" kern="1200" cap="none" spc="0" normalizeH="0" baseline="0" noProof="0" dirty="0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Viveiro de empresa. Polígono de Barro, Parcela A4.5</a:t>
            </a:r>
          </a:p>
          <a:p>
            <a:pPr algn="ctr"/>
            <a:endParaRPr kumimoji="0" lang="gl-ES" sz="1800" b="1" i="0" u="none" strike="noStrike" kern="1200" cap="none" spc="0" normalizeH="0" baseline="0" noProof="0" dirty="0">
              <a:ln>
                <a:noFill/>
              </a:ln>
              <a:solidFill>
                <a:srgbClr val="4A594B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/>
            <a:r>
              <a:rPr lang="gl-ES" b="1" dirty="0">
                <a:solidFill>
                  <a:srgbClr val="4A594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Únete aos e</a:t>
            </a:r>
            <a:r>
              <a:rPr kumimoji="0" lang="gl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ncontros</a:t>
            </a:r>
            <a:r>
              <a:rPr kumimoji="0" lang="gl-ES" sz="1800" b="1" i="0" u="none" strike="noStrike" kern="1200" cap="none" spc="0" normalizeH="0" baseline="0" noProof="0" dirty="0">
                <a:ln>
                  <a:noFill/>
                </a:ln>
                <a:solidFill>
                  <a:srgbClr val="4A594B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virtuais:</a:t>
            </a:r>
          </a:p>
          <a:p>
            <a:pPr algn="ctr"/>
            <a:r>
              <a:rPr lang="gl-ES" b="1" dirty="0">
                <a:solidFill>
                  <a:srgbClr val="4A594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Segundo Mércores de cada mes de 12.00 a 13.00</a:t>
            </a:r>
          </a:p>
          <a:p>
            <a:pPr algn="ctr"/>
            <a:endParaRPr lang="gl-ES" b="1" dirty="0">
              <a:solidFill>
                <a:srgbClr val="4A594B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>
              <a:buNone/>
            </a:pPr>
            <a:r>
              <a:rPr lang="es-ES" sz="1800" dirty="0">
                <a:solidFill>
                  <a:srgbClr val="61616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Id. de reunión: </a:t>
            </a:r>
            <a:r>
              <a:rPr lang="es-ES" sz="18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312 180 796 160 </a:t>
            </a:r>
            <a:endParaRPr lang="es-E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r>
              <a:rPr lang="es-ES" sz="1800" dirty="0">
                <a:solidFill>
                  <a:srgbClr val="61616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Código de acceso: </a:t>
            </a:r>
            <a:r>
              <a:rPr lang="es-ES" sz="18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RQ9bc6C2 </a:t>
            </a:r>
            <a:endParaRPr lang="es-E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gl-ES" b="1" dirty="0">
              <a:solidFill>
                <a:srgbClr val="4A594B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/>
            <a:endParaRPr lang="gl-ES" b="1" dirty="0">
              <a:solidFill>
                <a:srgbClr val="4A594B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/>
            <a:endParaRPr kumimoji="0" lang="gl-ES" sz="1800" b="1" i="0" u="none" strike="noStrike" kern="1200" cap="none" spc="0" normalizeH="0" baseline="0" noProof="0" dirty="0">
              <a:ln>
                <a:noFill/>
              </a:ln>
              <a:solidFill>
                <a:srgbClr val="4A594B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1D90AF-D2DF-A972-CDD2-4FBF6028F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1" y="4766933"/>
            <a:ext cx="942975" cy="942975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70A406A-CD90-DDA4-640B-1A7CB37DA65C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1919E62-E22E-D44D-2C38-BACD84621E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9C18CB-7A6C-2AF8-054A-04CDA010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CB973F80-DD75-37A7-6FA6-59AC2CFBC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pic>
        <p:nvPicPr>
          <p:cNvPr id="8" name="0 Imagen" descr="A close up of a logo&#10;&#10;Description automatically generated">
            <a:extLst>
              <a:ext uri="{FF2B5EF4-FFF2-40B4-BE49-F238E27FC236}">
                <a16:creationId xmlns:a16="http://schemas.microsoft.com/office/drawing/2014/main" id="{9EBA81F3-7F34-81B8-70A3-3DB9D8716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7922"/>
          <a:stretch/>
        </p:blipFill>
        <p:spPr bwMode="auto">
          <a:xfrm>
            <a:off x="9763906" y="249535"/>
            <a:ext cx="1892442" cy="784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E83852A-931B-C468-B57F-D95EB1B6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2745459"/>
            <a:ext cx="121840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1" i="0" u="none" strike="noStrike" cap="none" normalizeH="0" baseline="0" dirty="0">
                <a:ln>
                  <a:noFill/>
                </a:ln>
                <a:solidFill>
                  <a:srgbClr val="5B5F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8" tooltip="Meeting join link"/>
              </a:rPr>
              <a:t>https://teams.microsoft.com/meet/312180796160?p=hPZMWQ6c3gK2HbPDQc</a:t>
            </a:r>
            <a:r>
              <a:rPr kumimoji="0" lang="es-ES" altLang="es-ES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n 1">
            <a:hlinkClick r:id="rId9"/>
            <a:extLst>
              <a:ext uri="{FF2B5EF4-FFF2-40B4-BE49-F238E27FC236}">
                <a16:creationId xmlns:a16="http://schemas.microsoft.com/office/drawing/2014/main" id="{544D85FE-D090-BED5-6C90-32A8497B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938" cy="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31923B9-8537-9A38-FE53-09239B59D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5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879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9BEB8-6E8C-7640-C1FB-331F0F8A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1AF6F153-A3AA-39F4-0EB0-957E5637C7F4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66E42D11-B146-B90F-A5F5-986389CB1528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3C121D2-B5EB-5A61-D066-ABF142E2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FDD348-4B5E-D9ED-0B38-400841B5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64768F2-29F7-8D2D-FA64-BED9F20D1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BE60D731-300E-0596-6A9B-076F5166896B}"/>
              </a:ext>
            </a:extLst>
          </p:cNvPr>
          <p:cNvSpPr/>
          <p:nvPr/>
        </p:nvSpPr>
        <p:spPr>
          <a:xfrm>
            <a:off x="4382497" y="1462307"/>
            <a:ext cx="3484874" cy="2622769"/>
          </a:xfrm>
          <a:custGeom>
            <a:avLst/>
            <a:gdLst/>
            <a:ahLst/>
            <a:cxnLst/>
            <a:rect l="l" t="t" r="r" b="b"/>
            <a:pathLst>
              <a:path w="5240655" h="3822700">
                <a:moveTo>
                  <a:pt x="5218060" y="3822193"/>
                </a:moveTo>
                <a:lnTo>
                  <a:pt x="28574" y="3822193"/>
                </a:lnTo>
                <a:lnTo>
                  <a:pt x="17452" y="3819948"/>
                </a:lnTo>
                <a:lnTo>
                  <a:pt x="8369" y="3813824"/>
                </a:lnTo>
                <a:lnTo>
                  <a:pt x="2245" y="3804741"/>
                </a:lnTo>
                <a:lnTo>
                  <a:pt x="0" y="3793618"/>
                </a:lnTo>
                <a:lnTo>
                  <a:pt x="0" y="28574"/>
                </a:lnTo>
                <a:lnTo>
                  <a:pt x="2245" y="17452"/>
                </a:lnTo>
                <a:lnTo>
                  <a:pt x="8369" y="8369"/>
                </a:lnTo>
                <a:lnTo>
                  <a:pt x="17452" y="2245"/>
                </a:lnTo>
                <a:lnTo>
                  <a:pt x="28573" y="0"/>
                </a:lnTo>
                <a:lnTo>
                  <a:pt x="5218061" y="0"/>
                </a:lnTo>
                <a:lnTo>
                  <a:pt x="5229183" y="2245"/>
                </a:lnTo>
                <a:lnTo>
                  <a:pt x="5238266" y="8369"/>
                </a:lnTo>
                <a:lnTo>
                  <a:pt x="5240585" y="11809"/>
                </a:lnTo>
                <a:lnTo>
                  <a:pt x="5240585" y="3810383"/>
                </a:lnTo>
                <a:lnTo>
                  <a:pt x="5238266" y="3813824"/>
                </a:lnTo>
                <a:lnTo>
                  <a:pt x="5229183" y="3819948"/>
                </a:lnTo>
                <a:lnTo>
                  <a:pt x="5218060" y="3822193"/>
                </a:lnTo>
                <a:close/>
              </a:path>
            </a:pathLst>
          </a:custGeom>
          <a:solidFill>
            <a:srgbClr val="CCE7D0">
              <a:alpha val="50000"/>
            </a:srgbClr>
          </a:solidFill>
        </p:spPr>
        <p:txBody>
          <a:bodyPr wrap="square" lIns="0" tIns="0" rIns="0" bIns="0" rtlCol="0"/>
          <a:lstStyle/>
          <a:p>
            <a:endParaRPr lang="gl-ES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id="{42160B17-719F-02CE-643D-67629C11ED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1391" y="4345168"/>
            <a:ext cx="3489940" cy="304023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2343AD8D-A39E-1391-FE2F-8ADA1DBD3A2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199" y="4345168"/>
            <a:ext cx="3489940" cy="304023"/>
          </a:xfrm>
          <a:prstGeom prst="rect">
            <a:avLst/>
          </a:prstGeom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64A11EE4-FC09-6973-DDD9-35C5F48BB97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21608" y="4345168"/>
            <a:ext cx="3489940" cy="304023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6F08C0D-6F40-F54B-A0C7-C4A167817EE3}"/>
              </a:ext>
            </a:extLst>
          </p:cNvPr>
          <p:cNvSpPr txBox="1"/>
          <p:nvPr/>
        </p:nvSpPr>
        <p:spPr>
          <a:xfrm>
            <a:off x="4783755" y="1837756"/>
            <a:ext cx="2784774" cy="325858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8446" algn="ctr">
              <a:spcBef>
                <a:spcPts val="67"/>
              </a:spcBef>
            </a:pPr>
            <a:r>
              <a:rPr lang="gl-ES" sz="2062" b="1" spc="43" noProof="0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ACOMPAÑAMENTO</a:t>
            </a:r>
            <a:endParaRPr lang="gl-ES" sz="2062" noProof="0" dirty="0">
              <a:solidFill>
                <a:srgbClr val="4A594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0C2B46F9-D3A5-324D-69EB-A119AFD5689A}"/>
              </a:ext>
            </a:extLst>
          </p:cNvPr>
          <p:cNvSpPr txBox="1"/>
          <p:nvPr/>
        </p:nvSpPr>
        <p:spPr>
          <a:xfrm>
            <a:off x="411199" y="1462308"/>
            <a:ext cx="3484874" cy="2664704"/>
          </a:xfrm>
          <a:prstGeom prst="rect">
            <a:avLst/>
          </a:prstGeom>
          <a:solidFill>
            <a:srgbClr val="00B0AB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gl-ES" sz="2627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100501" algn="ctr"/>
            <a:r>
              <a:rPr lang="gl-ES" sz="2062" b="1" spc="27" noProof="0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DIFUSIÓN</a:t>
            </a:r>
          </a:p>
          <a:p>
            <a:pPr marR="100501" algn="ctr"/>
            <a:endParaRPr lang="gl-E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marR="148641" algn="ctr" defTabSz="542925">
              <a:lnSpc>
                <a:spcPct val="122300"/>
              </a:lnSpc>
            </a:pPr>
            <a:r>
              <a:rPr lang="gl-ES" sz="1530" spc="-8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Divulgación</a:t>
            </a:r>
            <a:r>
              <a:rPr lang="gl-ES" sz="1530" spc="-2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4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530" spc="-2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4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información </a:t>
            </a:r>
            <a:r>
              <a:rPr lang="gl-ES" sz="1530" spc="-11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sobre</a:t>
            </a:r>
            <a:r>
              <a:rPr lang="gl-ES" sz="1530" spc="-1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gl-ES" sz="1530" spc="-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12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constitución</a:t>
            </a:r>
            <a:r>
              <a:rPr lang="gl-ES" sz="1530" spc="-1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</a:t>
            </a:r>
            <a:r>
              <a:rPr lang="gl-ES" sz="1530" spc="-1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10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funcionamento </a:t>
            </a:r>
            <a:r>
              <a:rPr lang="gl-ES" sz="1530" spc="-4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dunha</a:t>
            </a:r>
            <a:r>
              <a:rPr lang="gl-ES" sz="1530" spc="-3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9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</a:t>
            </a:r>
            <a:r>
              <a:rPr lang="gl-ES" sz="1530" spc="-2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Enerxética</a:t>
            </a:r>
          </a:p>
          <a:p>
            <a:pPr marL="180975" marR="148641" algn="ctr" defTabSz="542925">
              <a:lnSpc>
                <a:spcPct val="122300"/>
              </a:lnSpc>
            </a:pPr>
            <a:endParaRPr lang="gl-ES" sz="1000" spc="-7" noProof="0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marR="148641" algn="ctr" defTabSz="542925">
              <a:lnSpc>
                <a:spcPct val="122300"/>
              </a:lnSpc>
            </a:pPr>
            <a:endParaRPr lang="gl-ES" sz="16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marR="148641" algn="ctr" defTabSz="542925">
              <a:lnSpc>
                <a:spcPct val="122300"/>
              </a:lnSpc>
            </a:pP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0F421B5-1256-EBBE-A7FE-2E41D95B7BE6}"/>
              </a:ext>
            </a:extLst>
          </p:cNvPr>
          <p:cNvSpPr txBox="1"/>
          <p:nvPr/>
        </p:nvSpPr>
        <p:spPr>
          <a:xfrm>
            <a:off x="8297651" y="1462308"/>
            <a:ext cx="3484874" cy="2622769"/>
          </a:xfrm>
          <a:prstGeom prst="rect">
            <a:avLst/>
          </a:prstGeom>
          <a:solidFill>
            <a:srgbClr val="00B050">
              <a:alpha val="29804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gl-ES" sz="2627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5453" algn="ctr"/>
            <a:r>
              <a:rPr lang="gl-ES" sz="2062" b="1" spc="-7" noProof="0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ASESORAMIENTO</a:t>
            </a:r>
            <a:endParaRPr lang="gl-ES" sz="2062" noProof="0" dirty="0">
              <a:solidFill>
                <a:srgbClr val="4A594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0121" marR="249142" algn="ctr">
              <a:lnSpc>
                <a:spcPct val="125000"/>
              </a:lnSpc>
              <a:spcBef>
                <a:spcPts val="1247"/>
              </a:spcBef>
            </a:pPr>
            <a:r>
              <a:rPr lang="gl-ES" sz="1530" spc="-103" noProof="0" dirty="0" err="1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Consultoría</a:t>
            </a:r>
            <a:r>
              <a:rPr lang="gl-ES" sz="1530" spc="-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7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técnica,</a:t>
            </a:r>
            <a:r>
              <a:rPr lang="gl-ES" sz="1530" spc="-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8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administrativa, económica,</a:t>
            </a:r>
            <a:r>
              <a:rPr lang="gl-ES" sz="1530" spc="-2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7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social</a:t>
            </a:r>
            <a:r>
              <a:rPr lang="gl-ES" sz="1530" spc="-2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gl-ES" sz="153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xurídica </a:t>
            </a:r>
            <a:r>
              <a:rPr lang="gl-ES" sz="1530" spc="-7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vinculada</a:t>
            </a:r>
            <a:r>
              <a:rPr lang="gl-ES" sz="1530" spc="-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33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á</a:t>
            </a:r>
            <a:r>
              <a:rPr lang="gl-ES" sz="1530" spc="-4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12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constitución</a:t>
            </a:r>
            <a:r>
              <a:rPr lang="gl-ES" sz="1530" spc="-1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</a:t>
            </a:r>
            <a:r>
              <a:rPr lang="gl-ES" sz="1530" spc="-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11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posta en marcha </a:t>
            </a:r>
            <a:r>
              <a:rPr lang="gl-ES" sz="1530" spc="-4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lang="gl-ES" sz="15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gl-ES" sz="1530" spc="-6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9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Comunidade</a:t>
            </a:r>
            <a:r>
              <a:rPr lang="gl-ES" sz="1530" spc="-2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3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Enerxética</a:t>
            </a:r>
            <a:r>
              <a:rPr lang="gl-ES" sz="1530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dos seus proxectos</a:t>
            </a:r>
            <a:endParaRPr lang="gl-ES" sz="1530" spc="-7" noProof="0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3A37BC8-37B5-FC35-3389-97D133D19AF6}"/>
              </a:ext>
            </a:extLst>
          </p:cNvPr>
          <p:cNvSpPr txBox="1"/>
          <p:nvPr/>
        </p:nvSpPr>
        <p:spPr>
          <a:xfrm>
            <a:off x="4387563" y="2367244"/>
            <a:ext cx="3479808" cy="1432956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182001" marR="176933" indent="-422" algn="ctr">
              <a:lnSpc>
                <a:spcPct val="125000"/>
              </a:lnSpc>
              <a:spcBef>
                <a:spcPts val="67"/>
              </a:spcBef>
            </a:pPr>
            <a:r>
              <a:rPr lang="gl-ES" sz="1500" noProof="0" dirty="0">
                <a:solidFill>
                  <a:srgbClr val="4A594B"/>
                </a:solidFill>
                <a:latin typeface="Poppins" panose="00000500000000000000"/>
              </a:rPr>
              <a:t>No desenrolo de procesos participativos ata chegar a constituír a Comunidade Enerxética, </a:t>
            </a:r>
            <a:r>
              <a:rPr lang="gl-ES" sz="1500" dirty="0">
                <a:solidFill>
                  <a:srgbClr val="4A594B"/>
                </a:solidFill>
                <a:latin typeface="Poppins" panose="00000500000000000000"/>
              </a:rPr>
              <a:t>e incluso</a:t>
            </a:r>
            <a:r>
              <a:rPr lang="gl-ES" sz="1500" noProof="0" dirty="0">
                <a:solidFill>
                  <a:srgbClr val="4A594B"/>
                </a:solidFill>
                <a:latin typeface="Poppins" panose="00000500000000000000"/>
              </a:rPr>
              <a:t> despois, no avance dos seus proxectos</a:t>
            </a:r>
            <a:endParaRPr lang="gl-ES" sz="1500" noProof="0" dirty="0">
              <a:latin typeface="Poppins" panose="00000500000000000000"/>
              <a:cs typeface="Poppins" panose="00000500000000000000" pitchFamily="2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EEE4C7DB-0EA2-68FA-FAC2-620804A14184}"/>
              </a:ext>
            </a:extLst>
          </p:cNvPr>
          <p:cNvSpPr txBox="1">
            <a:spLocks/>
          </p:cNvSpPr>
          <p:nvPr/>
        </p:nvSpPr>
        <p:spPr>
          <a:xfrm>
            <a:off x="382834" y="266942"/>
            <a:ext cx="108737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OFICINA DE TRANSFORMACION COMUNITARIA OTC DEPO </a:t>
            </a:r>
            <a:br>
              <a:rPr lang="es-ES" sz="2000" b="1" dirty="0">
                <a:solidFill>
                  <a:srgbClr val="4A594B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s-ES" sz="2000" b="1" dirty="0">
                <a:solidFill>
                  <a:srgbClr val="E0C537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 Renovables </a:t>
            </a:r>
          </a:p>
        </p:txBody>
      </p:sp>
    </p:spTree>
    <p:extLst>
      <p:ext uri="{BB962C8B-B14F-4D97-AF65-F5344CB8AC3E}">
        <p14:creationId xmlns:p14="http://schemas.microsoft.com/office/powerpoint/2010/main" val="35546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2E9F8-23E4-029F-6AB1-759CB2DE4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41A74661-9611-D61D-0FAC-AB54C30E1C73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CF54E-4224-E2A5-BB0E-6AAC77630661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2E3009-5C3C-BF4A-9492-6852F89B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8A9716-D658-6DF7-42CB-3FDE2A8A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1DFF391C-FB6E-3EE6-4366-0CC5DDFFB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15" name="object 16">
            <a:extLst>
              <a:ext uri="{FF2B5EF4-FFF2-40B4-BE49-F238E27FC236}">
                <a16:creationId xmlns:a16="http://schemas.microsoft.com/office/drawing/2014/main" id="{8A44A45A-9C08-9F08-4BF4-40949CE45528}"/>
              </a:ext>
            </a:extLst>
          </p:cNvPr>
          <p:cNvSpPr txBox="1"/>
          <p:nvPr/>
        </p:nvSpPr>
        <p:spPr>
          <a:xfrm>
            <a:off x="304801" y="999770"/>
            <a:ext cx="5569466" cy="3573606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8446">
              <a:spcBef>
                <a:spcPts val="67"/>
              </a:spcBef>
            </a:pP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</a:t>
            </a: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 </a:t>
            </a: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nacen como </a:t>
            </a: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figuras clave para :</a:t>
            </a:r>
            <a:endParaRPr lang="gl-ES" sz="15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80920" indent="-285750" algn="just">
              <a:spcBef>
                <a:spcPts val="1397"/>
              </a:spcBef>
              <a:buFont typeface="Arial" panose="020B0604020202020204" pitchFamily="34" charset="0"/>
              <a:buChar char="•"/>
            </a:pP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Transformar o modelo enerxético </a:t>
            </a: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actual ante a necesidade de lograr un desenrolo máis sostible a longo prazo</a:t>
            </a:r>
          </a:p>
          <a:p>
            <a:pPr marL="580920" indent="-285750">
              <a:spcBef>
                <a:spcPts val="1397"/>
              </a:spcBef>
              <a:buFont typeface="Arial" panose="020B0604020202020204" pitchFamily="34" charset="0"/>
              <a:buChar char="•"/>
            </a:pP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Democratizar </a:t>
            </a: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enerxía</a:t>
            </a:r>
            <a:endParaRPr lang="gl-ES" sz="1500" kern="1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80920" indent="-285750">
              <a:spcBef>
                <a:spcPts val="1397"/>
              </a:spcBef>
              <a:buFont typeface="Arial" panose="020B0604020202020204" pitchFamily="34" charset="0"/>
              <a:buChar char="•"/>
            </a:pP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Mitigar ou reverter o </a:t>
            </a: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cambio climático</a:t>
            </a:r>
            <a:endParaRPr lang="gl-ES" sz="1500" b="1" kern="1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1397"/>
              </a:spcBef>
            </a:pPr>
            <a:r>
              <a:rPr lang="es-ES_tradnl" sz="15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gl-ES" sz="15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 comunidades enerxéticas permiten: </a:t>
            </a:r>
          </a:p>
          <a:p>
            <a:pPr marL="580920" indent="-285750">
              <a:spcBef>
                <a:spcPts val="1397"/>
              </a:spcBef>
              <a:buFont typeface="Arial" panose="020B0604020202020204" pitchFamily="34" charset="0"/>
              <a:buChar char="•"/>
            </a:pPr>
            <a:r>
              <a:rPr lang="gl-ES" sz="15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Fomentar o </a:t>
            </a:r>
            <a:r>
              <a:rPr lang="gl-ES" sz="15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 colectivo</a:t>
            </a:r>
          </a:p>
          <a:p>
            <a:pPr marL="580920" indent="-285750">
              <a:spcBef>
                <a:spcPts val="1397"/>
              </a:spcBef>
              <a:buFont typeface="Arial" panose="020B0604020202020204" pitchFamily="34" charset="0"/>
              <a:buChar char="•"/>
            </a:pPr>
            <a:r>
              <a:rPr lang="gl-ES" sz="1500" b="1" kern="100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Empoderar</a:t>
            </a: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 </a:t>
            </a:r>
            <a:r>
              <a:rPr lang="gl-ES" sz="15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cidadanía </a:t>
            </a:r>
          </a:p>
          <a:p>
            <a:pPr marL="580920" indent="-285750">
              <a:spcBef>
                <a:spcPts val="1397"/>
              </a:spcBef>
              <a:buFont typeface="Arial" panose="020B0604020202020204" pitchFamily="34" charset="0"/>
              <a:buChar char="•"/>
            </a:pPr>
            <a:r>
              <a:rPr lang="gl-ES" sz="15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Impulsar a </a:t>
            </a:r>
            <a:r>
              <a:rPr lang="gl-ES" sz="15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economía</a:t>
            </a:r>
            <a:r>
              <a:rPr lang="gl-ES" sz="15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local</a:t>
            </a:r>
          </a:p>
        </p:txBody>
      </p:sp>
      <p:grpSp>
        <p:nvGrpSpPr>
          <p:cNvPr id="16" name="object 17">
            <a:extLst>
              <a:ext uri="{FF2B5EF4-FFF2-40B4-BE49-F238E27FC236}">
                <a16:creationId xmlns:a16="http://schemas.microsoft.com/office/drawing/2014/main" id="{B081D0B6-ACC8-757E-2EBB-9DC6D2D44FE2}"/>
              </a:ext>
            </a:extLst>
          </p:cNvPr>
          <p:cNvGrpSpPr/>
          <p:nvPr/>
        </p:nvGrpSpPr>
        <p:grpSpPr>
          <a:xfrm>
            <a:off x="6014807" y="4917199"/>
            <a:ext cx="5797342" cy="933941"/>
            <a:chOff x="10149939" y="8924649"/>
            <a:chExt cx="7677784" cy="1176020"/>
          </a:xfrm>
        </p:grpSpPr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7205E98C-771F-C1C8-C78E-3CB389997F0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56585" y="8995455"/>
              <a:ext cx="5610224" cy="1104899"/>
            </a:xfrm>
            <a:prstGeom prst="rect">
              <a:avLst/>
            </a:prstGeom>
          </p:spPr>
        </p:pic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EC35F35D-68DA-1090-D650-0F24C6C8A6ED}"/>
                </a:ext>
              </a:extLst>
            </p:cNvPr>
            <p:cNvSpPr/>
            <p:nvPr/>
          </p:nvSpPr>
          <p:spPr>
            <a:xfrm>
              <a:off x="10590357" y="8924649"/>
              <a:ext cx="7237095" cy="880744"/>
            </a:xfrm>
            <a:custGeom>
              <a:avLst/>
              <a:gdLst/>
              <a:ahLst/>
              <a:cxnLst/>
              <a:rect l="l" t="t" r="r" b="b"/>
              <a:pathLst>
                <a:path w="7237094" h="880745">
                  <a:moveTo>
                    <a:pt x="7198838" y="880221"/>
                  </a:moveTo>
                  <a:lnTo>
                    <a:pt x="38099" y="880221"/>
                  </a:lnTo>
                  <a:lnTo>
                    <a:pt x="30632" y="879482"/>
                  </a:lnTo>
                  <a:lnTo>
                    <a:pt x="738" y="849589"/>
                  </a:lnTo>
                  <a:lnTo>
                    <a:pt x="0" y="842121"/>
                  </a:lnTo>
                  <a:lnTo>
                    <a:pt x="0" y="38099"/>
                  </a:lnTo>
                  <a:lnTo>
                    <a:pt x="23519" y="2900"/>
                  </a:lnTo>
                  <a:lnTo>
                    <a:pt x="7198838" y="0"/>
                  </a:lnTo>
                  <a:lnTo>
                    <a:pt x="7206305" y="738"/>
                  </a:lnTo>
                  <a:lnTo>
                    <a:pt x="7236199" y="30632"/>
                  </a:lnTo>
                  <a:lnTo>
                    <a:pt x="7236938" y="38099"/>
                  </a:lnTo>
                  <a:lnTo>
                    <a:pt x="7236938" y="842121"/>
                  </a:lnTo>
                  <a:lnTo>
                    <a:pt x="7213418" y="877321"/>
                  </a:lnTo>
                  <a:lnTo>
                    <a:pt x="7198838" y="880221"/>
                  </a:lnTo>
                  <a:close/>
                </a:path>
              </a:pathLst>
            </a:custGeom>
            <a:solidFill>
              <a:srgbClr val="FDF5A8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2EB7B916-471B-F8A5-C52E-4348B7AEF511}"/>
                </a:ext>
              </a:extLst>
            </p:cNvPr>
            <p:cNvSpPr/>
            <p:nvPr/>
          </p:nvSpPr>
          <p:spPr>
            <a:xfrm>
              <a:off x="10149939" y="8939006"/>
              <a:ext cx="879475" cy="859155"/>
            </a:xfrm>
            <a:custGeom>
              <a:avLst/>
              <a:gdLst/>
              <a:ahLst/>
              <a:cxnLst/>
              <a:rect l="l" t="t" r="r" b="b"/>
              <a:pathLst>
                <a:path w="879475" h="859154">
                  <a:moveTo>
                    <a:pt x="825311" y="858760"/>
                  </a:moveTo>
                  <a:lnTo>
                    <a:pt x="53804" y="858760"/>
                  </a:lnTo>
                  <a:lnTo>
                    <a:pt x="24181" y="852878"/>
                  </a:lnTo>
                  <a:lnTo>
                    <a:pt x="5752" y="836864"/>
                  </a:lnTo>
                  <a:lnTo>
                    <a:pt x="0" y="813165"/>
                  </a:lnTo>
                  <a:lnTo>
                    <a:pt x="8410" y="784226"/>
                  </a:lnTo>
                  <a:lnTo>
                    <a:pt x="400748" y="30742"/>
                  </a:lnTo>
                  <a:lnTo>
                    <a:pt x="418874" y="7685"/>
                  </a:lnTo>
                  <a:lnTo>
                    <a:pt x="439545" y="0"/>
                  </a:lnTo>
                  <a:lnTo>
                    <a:pt x="460216" y="7685"/>
                  </a:lnTo>
                  <a:lnTo>
                    <a:pt x="478341" y="30742"/>
                  </a:lnTo>
                  <a:lnTo>
                    <a:pt x="870680" y="784251"/>
                  </a:lnTo>
                  <a:lnTo>
                    <a:pt x="879115" y="813175"/>
                  </a:lnTo>
                  <a:lnTo>
                    <a:pt x="873370" y="836867"/>
                  </a:lnTo>
                  <a:lnTo>
                    <a:pt x="854937" y="852879"/>
                  </a:lnTo>
                  <a:lnTo>
                    <a:pt x="825311" y="858760"/>
                  </a:lnTo>
                  <a:close/>
                </a:path>
              </a:pathLst>
            </a:custGeom>
            <a:solidFill>
              <a:srgbClr val="FFCC4D"/>
            </a:solidFill>
          </p:spPr>
          <p:txBody>
            <a:bodyPr wrap="square" lIns="0" tIns="0" rIns="0" bIns="0" rtlCol="0"/>
            <a:lstStyle/>
            <a:p>
              <a:endParaRPr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66192B62-6FF1-B320-FB2F-FE449A45E86E}"/>
                </a:ext>
              </a:extLst>
            </p:cNvPr>
            <p:cNvSpPr/>
            <p:nvPr/>
          </p:nvSpPr>
          <p:spPr>
            <a:xfrm>
              <a:off x="10528745" y="9134710"/>
              <a:ext cx="121920" cy="572135"/>
            </a:xfrm>
            <a:custGeom>
              <a:avLst/>
              <a:gdLst/>
              <a:ahLst/>
              <a:cxnLst/>
              <a:rect l="l" t="t" r="r" b="b"/>
              <a:pathLst>
                <a:path w="121920" h="572134">
                  <a:moveTo>
                    <a:pt x="60802" y="572101"/>
                  </a:moveTo>
                  <a:lnTo>
                    <a:pt x="37156" y="567328"/>
                  </a:lnTo>
                  <a:lnTo>
                    <a:pt x="17827" y="554320"/>
                  </a:lnTo>
                  <a:lnTo>
                    <a:pt x="4785" y="535041"/>
                  </a:lnTo>
                  <a:lnTo>
                    <a:pt x="0" y="511456"/>
                  </a:lnTo>
                  <a:lnTo>
                    <a:pt x="4785" y="487886"/>
                  </a:lnTo>
                  <a:lnTo>
                    <a:pt x="17827" y="468615"/>
                  </a:lnTo>
                  <a:lnTo>
                    <a:pt x="37156" y="455609"/>
                  </a:lnTo>
                  <a:lnTo>
                    <a:pt x="60802" y="450837"/>
                  </a:lnTo>
                  <a:lnTo>
                    <a:pt x="84434" y="455609"/>
                  </a:lnTo>
                  <a:lnTo>
                    <a:pt x="103755" y="468615"/>
                  </a:lnTo>
                  <a:lnTo>
                    <a:pt x="116795" y="487886"/>
                  </a:lnTo>
                  <a:lnTo>
                    <a:pt x="121579" y="511456"/>
                  </a:lnTo>
                  <a:lnTo>
                    <a:pt x="116791" y="535041"/>
                  </a:lnTo>
                  <a:lnTo>
                    <a:pt x="103746" y="554320"/>
                  </a:lnTo>
                  <a:lnTo>
                    <a:pt x="84423" y="567328"/>
                  </a:lnTo>
                  <a:lnTo>
                    <a:pt x="60802" y="572101"/>
                  </a:lnTo>
                  <a:close/>
                </a:path>
                <a:path w="121920" h="572134">
                  <a:moveTo>
                    <a:pt x="60777" y="404983"/>
                  </a:moveTo>
                  <a:lnTo>
                    <a:pt x="38533" y="401312"/>
                  </a:lnTo>
                  <a:lnTo>
                    <a:pt x="20746" y="390790"/>
                  </a:lnTo>
                  <a:lnTo>
                    <a:pt x="8948" y="374153"/>
                  </a:lnTo>
                  <a:lnTo>
                    <a:pt x="4675" y="352135"/>
                  </a:lnTo>
                  <a:lnTo>
                    <a:pt x="4675" y="52847"/>
                  </a:lnTo>
                  <a:lnTo>
                    <a:pt x="8948" y="30819"/>
                  </a:lnTo>
                  <a:lnTo>
                    <a:pt x="20746" y="14183"/>
                  </a:lnTo>
                  <a:lnTo>
                    <a:pt x="38533" y="3667"/>
                  </a:lnTo>
                  <a:lnTo>
                    <a:pt x="60777" y="0"/>
                  </a:lnTo>
                  <a:lnTo>
                    <a:pt x="82706" y="3776"/>
                  </a:lnTo>
                  <a:lnTo>
                    <a:pt x="100538" y="14474"/>
                  </a:lnTo>
                  <a:lnTo>
                    <a:pt x="112521" y="31147"/>
                  </a:lnTo>
                  <a:lnTo>
                    <a:pt x="116904" y="52847"/>
                  </a:lnTo>
                  <a:lnTo>
                    <a:pt x="116904" y="352135"/>
                  </a:lnTo>
                  <a:lnTo>
                    <a:pt x="112521" y="373836"/>
                  </a:lnTo>
                  <a:lnTo>
                    <a:pt x="100538" y="390508"/>
                  </a:lnTo>
                  <a:lnTo>
                    <a:pt x="82706" y="401207"/>
                  </a:lnTo>
                  <a:lnTo>
                    <a:pt x="60777" y="4049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1" name="object 22">
            <a:extLst>
              <a:ext uri="{FF2B5EF4-FFF2-40B4-BE49-F238E27FC236}">
                <a16:creationId xmlns:a16="http://schemas.microsoft.com/office/drawing/2014/main" id="{60BD9692-203B-83B0-B05A-A00B46EC704D}"/>
              </a:ext>
            </a:extLst>
          </p:cNvPr>
          <p:cNvSpPr txBox="1"/>
          <p:nvPr/>
        </p:nvSpPr>
        <p:spPr>
          <a:xfrm>
            <a:off x="6851126" y="4910972"/>
            <a:ext cx="5007341" cy="622542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8446" marR="3378">
              <a:lnSpc>
                <a:spcPct val="121100"/>
              </a:lnSpc>
              <a:spcBef>
                <a:spcPts val="67"/>
              </a:spcBef>
            </a:pPr>
            <a:r>
              <a:rPr sz="1097" spc="9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Respaldadas</a:t>
            </a:r>
            <a:r>
              <a:rPr sz="1097" spc="3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10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</a:t>
            </a:r>
            <a:r>
              <a:rPr lang="es-ES" sz="1097" spc="10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</a:t>
            </a:r>
            <a:r>
              <a:rPr sz="1097" spc="4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10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</a:t>
            </a:r>
            <a:r>
              <a:rPr lang="es-ES" sz="1097" spc="10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</a:t>
            </a:r>
            <a:r>
              <a:rPr sz="1097" spc="10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imen</a:t>
            </a:r>
            <a:r>
              <a:rPr sz="1097" spc="4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097" spc="7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</a:t>
            </a:r>
            <a:r>
              <a:rPr sz="1097" spc="73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urídico</a:t>
            </a:r>
            <a:r>
              <a:rPr sz="1097" spc="3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86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privile</a:t>
            </a:r>
            <a:r>
              <a:rPr lang="es-ES" sz="1097" spc="8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</a:t>
            </a:r>
            <a:r>
              <a:rPr sz="1097" spc="86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iado</a:t>
            </a:r>
            <a:r>
              <a:rPr sz="1097" spc="4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9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frente</a:t>
            </a:r>
            <a:r>
              <a:rPr sz="1097" spc="4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8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1097" spc="4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9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lang="es-ES" sz="1097" spc="9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</a:t>
            </a:r>
            <a:r>
              <a:rPr sz="1097" spc="96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tros</a:t>
            </a:r>
            <a:r>
              <a:rPr sz="1097" spc="3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86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operadores</a:t>
            </a:r>
            <a:r>
              <a:rPr sz="1097" spc="8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spc="8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</a:t>
            </a:r>
            <a:r>
              <a:rPr lang="es-ES_tradnl" sz="1097" spc="8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</a:t>
            </a:r>
            <a:r>
              <a:rPr sz="1097" spc="8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éticos</a:t>
            </a:r>
            <a:r>
              <a:rPr sz="1097" spc="8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r>
              <a:rPr sz="1097" spc="4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s-ES" sz="1097" spc="40" dirty="0">
              <a:solidFill>
                <a:srgbClr val="38788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>
              <a:lnSpc>
                <a:spcPct val="121100"/>
              </a:lnSpc>
              <a:spcBef>
                <a:spcPts val="67"/>
              </a:spcBef>
            </a:pPr>
            <a:r>
              <a:rPr sz="1097" b="1" spc="7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Real</a:t>
            </a:r>
            <a:r>
              <a:rPr sz="1097" b="1" spc="5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8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Decreto</a:t>
            </a:r>
            <a:r>
              <a:rPr sz="1097" b="1" spc="5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17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  <a:r>
              <a:rPr sz="1097" b="1" spc="5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6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</a:t>
            </a:r>
            <a:r>
              <a:rPr lang="es-ES" sz="1097" b="1" spc="6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sz="1097" b="1" spc="5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12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23/2020,</a:t>
            </a:r>
            <a:r>
              <a:rPr sz="1097" b="1" spc="5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9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lang="es-ES" sz="1097" b="1" spc="9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sz="1097" b="1" spc="5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152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23</a:t>
            </a:r>
            <a:r>
              <a:rPr sz="1097" b="1" spc="5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9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sz="1097" b="1" spc="5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097" b="1" spc="57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xuño</a:t>
            </a:r>
            <a:r>
              <a:rPr sz="1097" b="1" spc="5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097" b="1" spc="6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(CER)</a:t>
            </a:r>
            <a:endParaRPr sz="1097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438EE59-56F3-5B98-255E-C68256B2268C}"/>
              </a:ext>
            </a:extLst>
          </p:cNvPr>
          <p:cNvSpPr txBox="1">
            <a:spLocks/>
          </p:cNvSpPr>
          <p:nvPr/>
        </p:nvSpPr>
        <p:spPr>
          <a:xfrm>
            <a:off x="382834" y="9767"/>
            <a:ext cx="108737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accent4">
                  <a:lumMod val="75000"/>
                </a:scheme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620E2D26-F79F-CBA7-B71C-6BB18806A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834" y="367629"/>
            <a:ext cx="8929978" cy="344430"/>
          </a:xfrm>
          <a:prstGeom prst="rect">
            <a:avLst/>
          </a:prstGeom>
        </p:spPr>
        <p:txBody>
          <a:bodyPr vert="horz" wrap="square" lIns="0" tIns="8867" rIns="0" bIns="0" rtlCol="0">
            <a:spAutoFit/>
          </a:bodyPr>
          <a:lstStyle/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OBXECTIVOS COMUNIDADES ENERXÉTICAS (CE)</a:t>
            </a:r>
            <a:r>
              <a:rPr lang="es-ES" sz="2400" b="1" kern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EFICIOS</a:t>
            </a:r>
            <a:endParaRPr sz="2400" b="1" kern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1E7E5F-65D3-72D2-4CE1-54600BF85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002" y="720997"/>
            <a:ext cx="4404797" cy="408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0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13CE8-941C-C6AA-1CFD-C7FFE656C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object 2">
            <a:extLst>
              <a:ext uri="{FF2B5EF4-FFF2-40B4-BE49-F238E27FC236}">
                <a16:creationId xmlns:a16="http://schemas.microsoft.com/office/drawing/2014/main" id="{E9E474A4-74D5-D0A2-9447-D34858D049D1}"/>
              </a:ext>
            </a:extLst>
          </p:cNvPr>
          <p:cNvGrpSpPr/>
          <p:nvPr/>
        </p:nvGrpSpPr>
        <p:grpSpPr>
          <a:xfrm>
            <a:off x="516439" y="3844003"/>
            <a:ext cx="4040984" cy="380030"/>
            <a:chOff x="910063" y="5494598"/>
            <a:chExt cx="6076950" cy="571500"/>
          </a:xfrm>
        </p:grpSpPr>
        <p:sp>
          <p:nvSpPr>
            <p:cNvPr id="172" name="object 3">
              <a:extLst>
                <a:ext uri="{FF2B5EF4-FFF2-40B4-BE49-F238E27FC236}">
                  <a16:creationId xmlns:a16="http://schemas.microsoft.com/office/drawing/2014/main" id="{F9152129-F9B5-7822-96A3-504D137B0DD9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3" name="object 4">
              <a:extLst>
                <a:ext uri="{FF2B5EF4-FFF2-40B4-BE49-F238E27FC236}">
                  <a16:creationId xmlns:a16="http://schemas.microsoft.com/office/drawing/2014/main" id="{95864D9A-9DE9-523B-1DC0-A7D724EDE912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4" name="object 5">
              <a:extLst>
                <a:ext uri="{FF2B5EF4-FFF2-40B4-BE49-F238E27FC236}">
                  <a16:creationId xmlns:a16="http://schemas.microsoft.com/office/drawing/2014/main" id="{1CE4F211-5FDB-95AF-F61D-BCE602412867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5" name="object 6">
              <a:extLst>
                <a:ext uri="{FF2B5EF4-FFF2-40B4-BE49-F238E27FC236}">
                  <a16:creationId xmlns:a16="http://schemas.microsoft.com/office/drawing/2014/main" id="{836E4EA8-3CA3-8752-EF30-38A03694056E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6" name="object 7">
              <a:extLst>
                <a:ext uri="{FF2B5EF4-FFF2-40B4-BE49-F238E27FC236}">
                  <a16:creationId xmlns:a16="http://schemas.microsoft.com/office/drawing/2014/main" id="{5910A61B-C689-9231-A762-B5FC188C48B3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5" name="object 2">
            <a:extLst>
              <a:ext uri="{FF2B5EF4-FFF2-40B4-BE49-F238E27FC236}">
                <a16:creationId xmlns:a16="http://schemas.microsoft.com/office/drawing/2014/main" id="{9A0C5F13-1EDD-EFB1-5D57-BD4704915614}"/>
              </a:ext>
            </a:extLst>
          </p:cNvPr>
          <p:cNvGrpSpPr/>
          <p:nvPr/>
        </p:nvGrpSpPr>
        <p:grpSpPr>
          <a:xfrm>
            <a:off x="516439" y="3358044"/>
            <a:ext cx="4040984" cy="380030"/>
            <a:chOff x="910063" y="5494598"/>
            <a:chExt cx="6076950" cy="571500"/>
          </a:xfrm>
        </p:grpSpPr>
        <p:sp>
          <p:nvSpPr>
            <p:cNvPr id="160" name="object 3">
              <a:extLst>
                <a:ext uri="{FF2B5EF4-FFF2-40B4-BE49-F238E27FC236}">
                  <a16:creationId xmlns:a16="http://schemas.microsoft.com/office/drawing/2014/main" id="{C5320853-06E6-B0C2-EB5C-6DF6EE5979AD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1" name="object 4">
              <a:extLst>
                <a:ext uri="{FF2B5EF4-FFF2-40B4-BE49-F238E27FC236}">
                  <a16:creationId xmlns:a16="http://schemas.microsoft.com/office/drawing/2014/main" id="{3775A50E-077A-98CA-149B-321BB7686B44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2" name="object 5">
              <a:extLst>
                <a:ext uri="{FF2B5EF4-FFF2-40B4-BE49-F238E27FC236}">
                  <a16:creationId xmlns:a16="http://schemas.microsoft.com/office/drawing/2014/main" id="{CDB1E8F8-AA6A-8F9F-7488-DFE581EBE8A8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3" name="object 6">
              <a:extLst>
                <a:ext uri="{FF2B5EF4-FFF2-40B4-BE49-F238E27FC236}">
                  <a16:creationId xmlns:a16="http://schemas.microsoft.com/office/drawing/2014/main" id="{E32F069E-2E19-3A5A-6299-F9F9CECCDC40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9" name="object 7">
              <a:extLst>
                <a:ext uri="{FF2B5EF4-FFF2-40B4-BE49-F238E27FC236}">
                  <a16:creationId xmlns:a16="http://schemas.microsoft.com/office/drawing/2014/main" id="{39964CEC-7D1C-4CC4-94F4-7E66FD796B4A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9" name="object 2">
            <a:extLst>
              <a:ext uri="{FF2B5EF4-FFF2-40B4-BE49-F238E27FC236}">
                <a16:creationId xmlns:a16="http://schemas.microsoft.com/office/drawing/2014/main" id="{2E45CB6E-6840-9844-1520-766069BE7B89}"/>
              </a:ext>
            </a:extLst>
          </p:cNvPr>
          <p:cNvGrpSpPr/>
          <p:nvPr/>
        </p:nvGrpSpPr>
        <p:grpSpPr>
          <a:xfrm>
            <a:off x="516439" y="2868131"/>
            <a:ext cx="4040984" cy="380030"/>
            <a:chOff x="910063" y="5494598"/>
            <a:chExt cx="6076950" cy="571500"/>
          </a:xfrm>
        </p:grpSpPr>
        <p:sp>
          <p:nvSpPr>
            <p:cNvPr id="90" name="object 3">
              <a:extLst>
                <a:ext uri="{FF2B5EF4-FFF2-40B4-BE49-F238E27FC236}">
                  <a16:creationId xmlns:a16="http://schemas.microsoft.com/office/drawing/2014/main" id="{01A684C6-88A1-68E3-5946-FBD9AE2FF099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1" name="object 4">
              <a:extLst>
                <a:ext uri="{FF2B5EF4-FFF2-40B4-BE49-F238E27FC236}">
                  <a16:creationId xmlns:a16="http://schemas.microsoft.com/office/drawing/2014/main" id="{EEADE3AD-D25F-82F7-8297-29E122AD50C1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2" name="object 5">
              <a:extLst>
                <a:ext uri="{FF2B5EF4-FFF2-40B4-BE49-F238E27FC236}">
                  <a16:creationId xmlns:a16="http://schemas.microsoft.com/office/drawing/2014/main" id="{374B6E3B-A2F5-56FA-B746-C9E370C02720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3" name="object 6">
              <a:extLst>
                <a:ext uri="{FF2B5EF4-FFF2-40B4-BE49-F238E27FC236}">
                  <a16:creationId xmlns:a16="http://schemas.microsoft.com/office/drawing/2014/main" id="{2F083477-9129-5492-4A86-595381148CC0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4" name="object 7">
              <a:extLst>
                <a:ext uri="{FF2B5EF4-FFF2-40B4-BE49-F238E27FC236}">
                  <a16:creationId xmlns:a16="http://schemas.microsoft.com/office/drawing/2014/main" id="{77E356BE-2A32-BB16-CBA9-689BC3BD8B67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7" name="object 2">
            <a:extLst>
              <a:ext uri="{FF2B5EF4-FFF2-40B4-BE49-F238E27FC236}">
                <a16:creationId xmlns:a16="http://schemas.microsoft.com/office/drawing/2014/main" id="{C902ED6E-41EA-CE1C-4AE8-482C52127A5D}"/>
              </a:ext>
            </a:extLst>
          </p:cNvPr>
          <p:cNvGrpSpPr/>
          <p:nvPr/>
        </p:nvGrpSpPr>
        <p:grpSpPr>
          <a:xfrm>
            <a:off x="516439" y="2380110"/>
            <a:ext cx="4040984" cy="380030"/>
            <a:chOff x="910063" y="5494598"/>
            <a:chExt cx="6076950" cy="571500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A398465E-0115-FCA1-C01B-DA3E64AFE394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5" name="object 4">
              <a:extLst>
                <a:ext uri="{FF2B5EF4-FFF2-40B4-BE49-F238E27FC236}">
                  <a16:creationId xmlns:a16="http://schemas.microsoft.com/office/drawing/2014/main" id="{2DEED88F-88AB-0256-A5D2-159B7F7649F3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1" name="object 5">
              <a:extLst>
                <a:ext uri="{FF2B5EF4-FFF2-40B4-BE49-F238E27FC236}">
                  <a16:creationId xmlns:a16="http://schemas.microsoft.com/office/drawing/2014/main" id="{A62819D3-6392-5EE9-C878-B24C71D5D397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4" name="object 6">
              <a:extLst>
                <a:ext uri="{FF2B5EF4-FFF2-40B4-BE49-F238E27FC236}">
                  <a16:creationId xmlns:a16="http://schemas.microsoft.com/office/drawing/2014/main" id="{DA0DF40B-566F-C4D3-AA4F-6DB4E3B7C1A8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6" name="object 7">
              <a:extLst>
                <a:ext uri="{FF2B5EF4-FFF2-40B4-BE49-F238E27FC236}">
                  <a16:creationId xmlns:a16="http://schemas.microsoft.com/office/drawing/2014/main" id="{3B0EB52A-CA95-D4D7-B3E4-B70479ED6545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02128BE9-9670-3107-03A9-EBE30B78F7E2}"/>
              </a:ext>
            </a:extLst>
          </p:cNvPr>
          <p:cNvSpPr txBox="1">
            <a:spLocks/>
          </p:cNvSpPr>
          <p:nvPr/>
        </p:nvSpPr>
        <p:spPr>
          <a:xfrm>
            <a:off x="2536931" y="494314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7" name="object 2"/>
          <p:cNvGrpSpPr/>
          <p:nvPr/>
        </p:nvGrpSpPr>
        <p:grpSpPr>
          <a:xfrm>
            <a:off x="516440" y="1896785"/>
            <a:ext cx="4040984" cy="380030"/>
            <a:chOff x="910063" y="5494598"/>
            <a:chExt cx="6076950" cy="571500"/>
          </a:xfrm>
        </p:grpSpPr>
        <p:sp>
          <p:nvSpPr>
            <p:cNvPr id="12" name="object 3"/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3" name="object 4"/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object 5"/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5" name="object 6"/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object 7"/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76" name="object 67"/>
          <p:cNvSpPr txBox="1"/>
          <p:nvPr/>
        </p:nvSpPr>
        <p:spPr>
          <a:xfrm>
            <a:off x="996805" y="1905313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Maior investimento inicial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4" name="Marcador de texto 6">
            <a:extLst>
              <a:ext uri="{FF2B5EF4-FFF2-40B4-BE49-F238E27FC236}">
                <a16:creationId xmlns:a16="http://schemas.microsoft.com/office/drawing/2014/main" id="{56CABE1B-2C36-D83F-D376-7BA44D9962A7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6EE2BE17-D86D-1595-D082-F745B134E685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6" name="Imagen 165">
            <a:extLst>
              <a:ext uri="{FF2B5EF4-FFF2-40B4-BE49-F238E27FC236}">
                <a16:creationId xmlns:a16="http://schemas.microsoft.com/office/drawing/2014/main" id="{9578481A-750C-708D-927A-07733CD0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67" name="Imagen 166">
            <a:extLst>
              <a:ext uri="{FF2B5EF4-FFF2-40B4-BE49-F238E27FC236}">
                <a16:creationId xmlns:a16="http://schemas.microsoft.com/office/drawing/2014/main" id="{A3B122B0-EB39-F0B4-7171-5284C4A0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68" name="Imagen 167" descr="Logotipo&#10;&#10;Descripción generada automáticamente">
            <a:extLst>
              <a:ext uri="{FF2B5EF4-FFF2-40B4-BE49-F238E27FC236}">
                <a16:creationId xmlns:a16="http://schemas.microsoft.com/office/drawing/2014/main" id="{FE25F7F4-5514-CCF8-C4A1-E6214C76D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171" name="object 22">
            <a:extLst>
              <a:ext uri="{FF2B5EF4-FFF2-40B4-BE49-F238E27FC236}">
                <a16:creationId xmlns:a16="http://schemas.microsoft.com/office/drawing/2014/main" id="{55AFEB32-EC31-DECA-7D09-ACC9941A2084}"/>
              </a:ext>
            </a:extLst>
          </p:cNvPr>
          <p:cNvSpPr txBox="1">
            <a:spLocks/>
          </p:cNvSpPr>
          <p:nvPr/>
        </p:nvSpPr>
        <p:spPr>
          <a:xfrm>
            <a:off x="478868" y="692720"/>
            <a:ext cx="8137338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INDIVIDUAL FRONTE Ó COLECTIVO</a:t>
            </a:r>
            <a:endParaRPr lang="gl-ES" sz="2400" b="1" kern="0" noProof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object 22">
            <a:extLst>
              <a:ext uri="{FF2B5EF4-FFF2-40B4-BE49-F238E27FC236}">
                <a16:creationId xmlns:a16="http://schemas.microsoft.com/office/drawing/2014/main" id="{27A35C11-72AE-F9AF-EC63-DA42103B5B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7415" y="3067538"/>
            <a:ext cx="1494784" cy="1456780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67A570F2-567B-9675-2730-169FCCE9C0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656669" y="1961860"/>
            <a:ext cx="196349" cy="244402"/>
          </a:xfrm>
          <a:prstGeom prst="rect">
            <a:avLst/>
          </a:prstGeom>
        </p:spPr>
      </p:pic>
      <p:sp>
        <p:nvSpPr>
          <p:cNvPr id="178" name="object 67">
            <a:extLst>
              <a:ext uri="{FF2B5EF4-FFF2-40B4-BE49-F238E27FC236}">
                <a16:creationId xmlns:a16="http://schemas.microsoft.com/office/drawing/2014/main" id="{01D3067B-D648-1F0D-2493-1ED1C64A206F}"/>
              </a:ext>
            </a:extLst>
          </p:cNvPr>
          <p:cNvSpPr txBox="1"/>
          <p:nvPr/>
        </p:nvSpPr>
        <p:spPr>
          <a:xfrm>
            <a:off x="996804" y="2386698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Mantemento propio das instalacións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9" name="object 67">
            <a:extLst>
              <a:ext uri="{FF2B5EF4-FFF2-40B4-BE49-F238E27FC236}">
                <a16:creationId xmlns:a16="http://schemas.microsoft.com/office/drawing/2014/main" id="{DEEE2ECD-B7E3-F187-1C47-603AD020F264}"/>
              </a:ext>
            </a:extLst>
          </p:cNvPr>
          <p:cNvSpPr txBox="1"/>
          <p:nvPr/>
        </p:nvSpPr>
        <p:spPr>
          <a:xfrm>
            <a:off x="999298" y="3850402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Xestión propia das instalacións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0" name="object 67">
            <a:extLst>
              <a:ext uri="{FF2B5EF4-FFF2-40B4-BE49-F238E27FC236}">
                <a16:creationId xmlns:a16="http://schemas.microsoft.com/office/drawing/2014/main" id="{0078008D-B7EA-6120-2034-D3E0369D45E0}"/>
              </a:ext>
            </a:extLst>
          </p:cNvPr>
          <p:cNvSpPr txBox="1"/>
          <p:nvPr/>
        </p:nvSpPr>
        <p:spPr>
          <a:xfrm>
            <a:off x="996804" y="3372497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Capacidade de negociación limitada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1" name="object 67">
            <a:extLst>
              <a:ext uri="{FF2B5EF4-FFF2-40B4-BE49-F238E27FC236}">
                <a16:creationId xmlns:a16="http://schemas.microsoft.com/office/drawing/2014/main" id="{5F35854A-EFD0-AE93-A244-6E88AC0D8E09}"/>
              </a:ext>
            </a:extLst>
          </p:cNvPr>
          <p:cNvSpPr txBox="1"/>
          <p:nvPr/>
        </p:nvSpPr>
        <p:spPr>
          <a:xfrm>
            <a:off x="989412" y="2876659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Necesidade de infraestrutura propio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2" name="Imagen 181">
            <a:extLst>
              <a:ext uri="{FF2B5EF4-FFF2-40B4-BE49-F238E27FC236}">
                <a16:creationId xmlns:a16="http://schemas.microsoft.com/office/drawing/2014/main" id="{A5A92370-B13E-1EDF-BB30-18FEFE5852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656669" y="2461687"/>
            <a:ext cx="196349" cy="244402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40B6A395-7DA8-FD1D-2F8F-8A2238B0B5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638048" y="2940791"/>
            <a:ext cx="196349" cy="244402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7443E3D1-771B-F859-76D4-39495C6A7E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638116" y="3437726"/>
            <a:ext cx="196349" cy="244402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D15F554E-E923-62A1-EADC-3B4BC1664B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647444" y="3917688"/>
            <a:ext cx="196349" cy="244402"/>
          </a:xfrm>
          <a:prstGeom prst="rect">
            <a:avLst/>
          </a:prstGeom>
        </p:spPr>
      </p:pic>
      <p:grpSp>
        <p:nvGrpSpPr>
          <p:cNvPr id="186" name="object 2">
            <a:extLst>
              <a:ext uri="{FF2B5EF4-FFF2-40B4-BE49-F238E27FC236}">
                <a16:creationId xmlns:a16="http://schemas.microsoft.com/office/drawing/2014/main" id="{C39B6A5E-FE80-2A74-7E40-BF48B1FC5673}"/>
              </a:ext>
            </a:extLst>
          </p:cNvPr>
          <p:cNvGrpSpPr/>
          <p:nvPr/>
        </p:nvGrpSpPr>
        <p:grpSpPr>
          <a:xfrm>
            <a:off x="516439" y="4804865"/>
            <a:ext cx="4040984" cy="380030"/>
            <a:chOff x="910063" y="5494598"/>
            <a:chExt cx="6076950" cy="571500"/>
          </a:xfrm>
        </p:grpSpPr>
        <p:sp>
          <p:nvSpPr>
            <p:cNvPr id="187" name="object 3">
              <a:extLst>
                <a:ext uri="{FF2B5EF4-FFF2-40B4-BE49-F238E27FC236}">
                  <a16:creationId xmlns:a16="http://schemas.microsoft.com/office/drawing/2014/main" id="{686A9316-15AE-73DB-92F7-4EEA555DAD45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8" name="object 4">
              <a:extLst>
                <a:ext uri="{FF2B5EF4-FFF2-40B4-BE49-F238E27FC236}">
                  <a16:creationId xmlns:a16="http://schemas.microsoft.com/office/drawing/2014/main" id="{3D0CFA94-C124-1803-B208-3384DF817BF3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9" name="object 5">
              <a:extLst>
                <a:ext uri="{FF2B5EF4-FFF2-40B4-BE49-F238E27FC236}">
                  <a16:creationId xmlns:a16="http://schemas.microsoft.com/office/drawing/2014/main" id="{8205AF37-26F8-F74D-89A0-71DFF0612512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0" name="object 6">
              <a:extLst>
                <a:ext uri="{FF2B5EF4-FFF2-40B4-BE49-F238E27FC236}">
                  <a16:creationId xmlns:a16="http://schemas.microsoft.com/office/drawing/2014/main" id="{BFA08727-0852-0100-83BF-64C63137B6A0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1" name="object 7">
              <a:extLst>
                <a:ext uri="{FF2B5EF4-FFF2-40B4-BE49-F238E27FC236}">
                  <a16:creationId xmlns:a16="http://schemas.microsoft.com/office/drawing/2014/main" id="{13F0F0AB-6E0F-D898-CDC1-2F68487248E5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92" name="object 67">
            <a:extLst>
              <a:ext uri="{FF2B5EF4-FFF2-40B4-BE49-F238E27FC236}">
                <a16:creationId xmlns:a16="http://schemas.microsoft.com/office/drawing/2014/main" id="{5CA23A13-79A0-67CB-39EB-FE9989480807}"/>
              </a:ext>
            </a:extLst>
          </p:cNvPr>
          <p:cNvSpPr txBox="1"/>
          <p:nvPr/>
        </p:nvSpPr>
        <p:spPr>
          <a:xfrm>
            <a:off x="999298" y="4811264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Toma de decisións individual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6" name="Imagen 195">
            <a:extLst>
              <a:ext uri="{FF2B5EF4-FFF2-40B4-BE49-F238E27FC236}">
                <a16:creationId xmlns:a16="http://schemas.microsoft.com/office/drawing/2014/main" id="{2B294C0D-69DD-F251-32D1-B50F2B5EEA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622136" y="4860615"/>
            <a:ext cx="271465" cy="295108"/>
          </a:xfrm>
          <a:prstGeom prst="rect">
            <a:avLst/>
          </a:prstGeom>
        </p:spPr>
      </p:pic>
      <p:grpSp>
        <p:nvGrpSpPr>
          <p:cNvPr id="197" name="object 2">
            <a:extLst>
              <a:ext uri="{FF2B5EF4-FFF2-40B4-BE49-F238E27FC236}">
                <a16:creationId xmlns:a16="http://schemas.microsoft.com/office/drawing/2014/main" id="{BFFF6505-B542-23E4-BD64-25FEC6421D40}"/>
              </a:ext>
            </a:extLst>
          </p:cNvPr>
          <p:cNvGrpSpPr/>
          <p:nvPr/>
        </p:nvGrpSpPr>
        <p:grpSpPr>
          <a:xfrm>
            <a:off x="7521296" y="3842178"/>
            <a:ext cx="4040984" cy="380030"/>
            <a:chOff x="910063" y="5494598"/>
            <a:chExt cx="6076950" cy="571500"/>
          </a:xfrm>
        </p:grpSpPr>
        <p:sp>
          <p:nvSpPr>
            <p:cNvPr id="198" name="object 3">
              <a:extLst>
                <a:ext uri="{FF2B5EF4-FFF2-40B4-BE49-F238E27FC236}">
                  <a16:creationId xmlns:a16="http://schemas.microsoft.com/office/drawing/2014/main" id="{2C4D455A-491B-D2F6-3F6E-C7444CEC86C1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9" name="object 4">
              <a:extLst>
                <a:ext uri="{FF2B5EF4-FFF2-40B4-BE49-F238E27FC236}">
                  <a16:creationId xmlns:a16="http://schemas.microsoft.com/office/drawing/2014/main" id="{8F066123-B729-9A27-FBB6-0F26958F7DB5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0" name="object 5">
              <a:extLst>
                <a:ext uri="{FF2B5EF4-FFF2-40B4-BE49-F238E27FC236}">
                  <a16:creationId xmlns:a16="http://schemas.microsoft.com/office/drawing/2014/main" id="{08EE3797-C770-DB45-251E-2653E700AB76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1" name="object 6">
              <a:extLst>
                <a:ext uri="{FF2B5EF4-FFF2-40B4-BE49-F238E27FC236}">
                  <a16:creationId xmlns:a16="http://schemas.microsoft.com/office/drawing/2014/main" id="{A354255D-7498-3225-0A82-EF4BD08303C2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2" name="object 7">
              <a:extLst>
                <a:ext uri="{FF2B5EF4-FFF2-40B4-BE49-F238E27FC236}">
                  <a16:creationId xmlns:a16="http://schemas.microsoft.com/office/drawing/2014/main" id="{A668AB8A-37FF-0923-A4BE-64927E1FFA56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03" name="object 2">
            <a:extLst>
              <a:ext uri="{FF2B5EF4-FFF2-40B4-BE49-F238E27FC236}">
                <a16:creationId xmlns:a16="http://schemas.microsoft.com/office/drawing/2014/main" id="{FC0C8CBC-FFB5-A69B-248E-4E82308E51FA}"/>
              </a:ext>
            </a:extLst>
          </p:cNvPr>
          <p:cNvGrpSpPr/>
          <p:nvPr/>
        </p:nvGrpSpPr>
        <p:grpSpPr>
          <a:xfrm>
            <a:off x="7521296" y="3356219"/>
            <a:ext cx="4040984" cy="380030"/>
            <a:chOff x="910063" y="5494598"/>
            <a:chExt cx="6076950" cy="571500"/>
          </a:xfrm>
        </p:grpSpPr>
        <p:sp>
          <p:nvSpPr>
            <p:cNvPr id="204" name="object 3">
              <a:extLst>
                <a:ext uri="{FF2B5EF4-FFF2-40B4-BE49-F238E27FC236}">
                  <a16:creationId xmlns:a16="http://schemas.microsoft.com/office/drawing/2014/main" id="{93605C7C-625F-ADCC-950E-9518DC6FEEAD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5" name="object 4">
              <a:extLst>
                <a:ext uri="{FF2B5EF4-FFF2-40B4-BE49-F238E27FC236}">
                  <a16:creationId xmlns:a16="http://schemas.microsoft.com/office/drawing/2014/main" id="{E405E0A8-E419-018B-6C77-D2FF154853D3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6" name="object 5">
              <a:extLst>
                <a:ext uri="{FF2B5EF4-FFF2-40B4-BE49-F238E27FC236}">
                  <a16:creationId xmlns:a16="http://schemas.microsoft.com/office/drawing/2014/main" id="{5438A600-97DD-E4E8-B0B2-95ECE1A7EDB5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7" name="object 6">
              <a:extLst>
                <a:ext uri="{FF2B5EF4-FFF2-40B4-BE49-F238E27FC236}">
                  <a16:creationId xmlns:a16="http://schemas.microsoft.com/office/drawing/2014/main" id="{B320C31B-C211-CA31-6C21-068D073F24F0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8" name="object 7">
              <a:extLst>
                <a:ext uri="{FF2B5EF4-FFF2-40B4-BE49-F238E27FC236}">
                  <a16:creationId xmlns:a16="http://schemas.microsoft.com/office/drawing/2014/main" id="{D2C36AAD-3B26-312E-537C-5957D479D814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09" name="object 2">
            <a:extLst>
              <a:ext uri="{FF2B5EF4-FFF2-40B4-BE49-F238E27FC236}">
                <a16:creationId xmlns:a16="http://schemas.microsoft.com/office/drawing/2014/main" id="{AAF08105-11AA-AB75-5F7E-73ADA4A8CE4C}"/>
              </a:ext>
            </a:extLst>
          </p:cNvPr>
          <p:cNvGrpSpPr/>
          <p:nvPr/>
        </p:nvGrpSpPr>
        <p:grpSpPr>
          <a:xfrm>
            <a:off x="7521296" y="2866306"/>
            <a:ext cx="4040984" cy="380030"/>
            <a:chOff x="910063" y="5494598"/>
            <a:chExt cx="6076950" cy="571500"/>
          </a:xfrm>
        </p:grpSpPr>
        <p:sp>
          <p:nvSpPr>
            <p:cNvPr id="210" name="object 3">
              <a:extLst>
                <a:ext uri="{FF2B5EF4-FFF2-40B4-BE49-F238E27FC236}">
                  <a16:creationId xmlns:a16="http://schemas.microsoft.com/office/drawing/2014/main" id="{66932184-462F-4578-635A-03EE46219E20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1" name="object 4">
              <a:extLst>
                <a:ext uri="{FF2B5EF4-FFF2-40B4-BE49-F238E27FC236}">
                  <a16:creationId xmlns:a16="http://schemas.microsoft.com/office/drawing/2014/main" id="{35C9CE3C-A709-D17A-68E4-E84EA931C3E0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2" name="object 5">
              <a:extLst>
                <a:ext uri="{FF2B5EF4-FFF2-40B4-BE49-F238E27FC236}">
                  <a16:creationId xmlns:a16="http://schemas.microsoft.com/office/drawing/2014/main" id="{4EDC2808-052A-C628-DDC0-FEC23B536ADD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3" name="object 6">
              <a:extLst>
                <a:ext uri="{FF2B5EF4-FFF2-40B4-BE49-F238E27FC236}">
                  <a16:creationId xmlns:a16="http://schemas.microsoft.com/office/drawing/2014/main" id="{11BCA041-D869-CA6B-1EAB-19C634FDF834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4" name="object 7">
              <a:extLst>
                <a:ext uri="{FF2B5EF4-FFF2-40B4-BE49-F238E27FC236}">
                  <a16:creationId xmlns:a16="http://schemas.microsoft.com/office/drawing/2014/main" id="{E8CB54D7-FD07-5739-06EF-AAF249F6A2AB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15" name="object 2">
            <a:extLst>
              <a:ext uri="{FF2B5EF4-FFF2-40B4-BE49-F238E27FC236}">
                <a16:creationId xmlns:a16="http://schemas.microsoft.com/office/drawing/2014/main" id="{1C983DCF-42C1-7D31-273D-8D5EB4BCB31F}"/>
              </a:ext>
            </a:extLst>
          </p:cNvPr>
          <p:cNvGrpSpPr/>
          <p:nvPr/>
        </p:nvGrpSpPr>
        <p:grpSpPr>
          <a:xfrm>
            <a:off x="7521296" y="2378285"/>
            <a:ext cx="4040984" cy="380030"/>
            <a:chOff x="910063" y="5494598"/>
            <a:chExt cx="6076950" cy="571500"/>
          </a:xfrm>
        </p:grpSpPr>
        <p:sp>
          <p:nvSpPr>
            <p:cNvPr id="216" name="object 3">
              <a:extLst>
                <a:ext uri="{FF2B5EF4-FFF2-40B4-BE49-F238E27FC236}">
                  <a16:creationId xmlns:a16="http://schemas.microsoft.com/office/drawing/2014/main" id="{014501AC-B59F-5DB9-8D8B-CBE01D4DD4FC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7" name="object 4">
              <a:extLst>
                <a:ext uri="{FF2B5EF4-FFF2-40B4-BE49-F238E27FC236}">
                  <a16:creationId xmlns:a16="http://schemas.microsoft.com/office/drawing/2014/main" id="{D8CAC5B7-973E-0412-E071-8E8F13CD1FC7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8" name="object 5">
              <a:extLst>
                <a:ext uri="{FF2B5EF4-FFF2-40B4-BE49-F238E27FC236}">
                  <a16:creationId xmlns:a16="http://schemas.microsoft.com/office/drawing/2014/main" id="{55B90769-8BB3-FC4A-F566-5339838B6061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9" name="object 6">
              <a:extLst>
                <a:ext uri="{FF2B5EF4-FFF2-40B4-BE49-F238E27FC236}">
                  <a16:creationId xmlns:a16="http://schemas.microsoft.com/office/drawing/2014/main" id="{CD30D696-43A4-B185-44AA-118DF7DF9738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0" name="object 7">
              <a:extLst>
                <a:ext uri="{FF2B5EF4-FFF2-40B4-BE49-F238E27FC236}">
                  <a16:creationId xmlns:a16="http://schemas.microsoft.com/office/drawing/2014/main" id="{9810A03D-B0C5-A104-FC93-7BA525EE6D0D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21" name="object 2">
            <a:extLst>
              <a:ext uri="{FF2B5EF4-FFF2-40B4-BE49-F238E27FC236}">
                <a16:creationId xmlns:a16="http://schemas.microsoft.com/office/drawing/2014/main" id="{CBA71579-3D4D-3521-2491-13E09BE82554}"/>
              </a:ext>
            </a:extLst>
          </p:cNvPr>
          <p:cNvGrpSpPr/>
          <p:nvPr/>
        </p:nvGrpSpPr>
        <p:grpSpPr>
          <a:xfrm>
            <a:off x="7521297" y="1894960"/>
            <a:ext cx="4040984" cy="380030"/>
            <a:chOff x="910063" y="5494598"/>
            <a:chExt cx="6076950" cy="571500"/>
          </a:xfrm>
        </p:grpSpPr>
        <p:sp>
          <p:nvSpPr>
            <p:cNvPr id="222" name="object 3">
              <a:extLst>
                <a:ext uri="{FF2B5EF4-FFF2-40B4-BE49-F238E27FC236}">
                  <a16:creationId xmlns:a16="http://schemas.microsoft.com/office/drawing/2014/main" id="{49ABBB1A-3D17-3DE1-1937-6266BDE594F4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3" name="object 4">
              <a:extLst>
                <a:ext uri="{FF2B5EF4-FFF2-40B4-BE49-F238E27FC236}">
                  <a16:creationId xmlns:a16="http://schemas.microsoft.com/office/drawing/2014/main" id="{340272C5-7962-69EE-A764-E2BB3F7BB47D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4" name="object 5">
              <a:extLst>
                <a:ext uri="{FF2B5EF4-FFF2-40B4-BE49-F238E27FC236}">
                  <a16:creationId xmlns:a16="http://schemas.microsoft.com/office/drawing/2014/main" id="{C3A4B1BF-27B8-5623-6851-2FAF9A990FB4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5" name="object 6">
              <a:extLst>
                <a:ext uri="{FF2B5EF4-FFF2-40B4-BE49-F238E27FC236}">
                  <a16:creationId xmlns:a16="http://schemas.microsoft.com/office/drawing/2014/main" id="{DDD66D6D-BCA2-8C8F-005B-18067690BA00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6" name="object 7">
              <a:extLst>
                <a:ext uri="{FF2B5EF4-FFF2-40B4-BE49-F238E27FC236}">
                  <a16:creationId xmlns:a16="http://schemas.microsoft.com/office/drawing/2014/main" id="{786CA04B-D7F4-3374-D0ED-E50D17084365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27" name="object 67">
            <a:extLst>
              <a:ext uri="{FF2B5EF4-FFF2-40B4-BE49-F238E27FC236}">
                <a16:creationId xmlns:a16="http://schemas.microsoft.com/office/drawing/2014/main" id="{FE4DFC55-5C12-FAD7-1BFC-66E3FE8EE093}"/>
              </a:ext>
            </a:extLst>
          </p:cNvPr>
          <p:cNvSpPr txBox="1"/>
          <p:nvPr/>
        </p:nvSpPr>
        <p:spPr>
          <a:xfrm>
            <a:off x="8001662" y="1903488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Dilución dos custos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9" name="object 67">
            <a:extLst>
              <a:ext uri="{FF2B5EF4-FFF2-40B4-BE49-F238E27FC236}">
                <a16:creationId xmlns:a16="http://schemas.microsoft.com/office/drawing/2014/main" id="{18FDA447-81B9-E847-4B22-C3CCCC61DA79}"/>
              </a:ext>
            </a:extLst>
          </p:cNvPr>
          <p:cNvSpPr txBox="1"/>
          <p:nvPr/>
        </p:nvSpPr>
        <p:spPr>
          <a:xfrm>
            <a:off x="8001661" y="2384873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Custos de mantemento compartidos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0" name="object 67">
            <a:extLst>
              <a:ext uri="{FF2B5EF4-FFF2-40B4-BE49-F238E27FC236}">
                <a16:creationId xmlns:a16="http://schemas.microsoft.com/office/drawing/2014/main" id="{CEDDFEE2-9F13-0000-26F9-3EED14533998}"/>
              </a:ext>
            </a:extLst>
          </p:cNvPr>
          <p:cNvSpPr txBox="1"/>
          <p:nvPr/>
        </p:nvSpPr>
        <p:spPr>
          <a:xfrm>
            <a:off x="8004155" y="3848577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Xestión colectiva das instalacións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1" name="object 67">
            <a:extLst>
              <a:ext uri="{FF2B5EF4-FFF2-40B4-BE49-F238E27FC236}">
                <a16:creationId xmlns:a16="http://schemas.microsoft.com/office/drawing/2014/main" id="{3F5D9D60-E142-53E9-98F6-460F2788BAC4}"/>
              </a:ext>
            </a:extLst>
          </p:cNvPr>
          <p:cNvSpPr txBox="1"/>
          <p:nvPr/>
        </p:nvSpPr>
        <p:spPr>
          <a:xfrm>
            <a:off x="8001661" y="3370672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Maior poder de negociación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2" name="object 67">
            <a:extLst>
              <a:ext uri="{FF2B5EF4-FFF2-40B4-BE49-F238E27FC236}">
                <a16:creationId xmlns:a16="http://schemas.microsoft.com/office/drawing/2014/main" id="{E1829E9E-A125-8FB2-EF42-E0B59083F8D7}"/>
              </a:ext>
            </a:extLst>
          </p:cNvPr>
          <p:cNvSpPr txBox="1"/>
          <p:nvPr/>
        </p:nvSpPr>
        <p:spPr>
          <a:xfrm>
            <a:off x="7994269" y="2874834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Infraestrutura compartida 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37" name="object 2">
            <a:extLst>
              <a:ext uri="{FF2B5EF4-FFF2-40B4-BE49-F238E27FC236}">
                <a16:creationId xmlns:a16="http://schemas.microsoft.com/office/drawing/2014/main" id="{2A0303C4-EC50-4CCF-710F-1F8B232E6A32}"/>
              </a:ext>
            </a:extLst>
          </p:cNvPr>
          <p:cNvGrpSpPr/>
          <p:nvPr/>
        </p:nvGrpSpPr>
        <p:grpSpPr>
          <a:xfrm>
            <a:off x="7521296" y="4803040"/>
            <a:ext cx="4040984" cy="380030"/>
            <a:chOff x="910063" y="5494598"/>
            <a:chExt cx="6076950" cy="571500"/>
          </a:xfrm>
        </p:grpSpPr>
        <p:sp>
          <p:nvSpPr>
            <p:cNvPr id="238" name="object 3">
              <a:extLst>
                <a:ext uri="{FF2B5EF4-FFF2-40B4-BE49-F238E27FC236}">
                  <a16:creationId xmlns:a16="http://schemas.microsoft.com/office/drawing/2014/main" id="{9038CBE6-C101-78FE-B357-B949666994BB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9" name="object 4">
              <a:extLst>
                <a:ext uri="{FF2B5EF4-FFF2-40B4-BE49-F238E27FC236}">
                  <a16:creationId xmlns:a16="http://schemas.microsoft.com/office/drawing/2014/main" id="{6FC870CB-8328-63D8-F881-DE87086FBB0A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0" name="object 5">
              <a:extLst>
                <a:ext uri="{FF2B5EF4-FFF2-40B4-BE49-F238E27FC236}">
                  <a16:creationId xmlns:a16="http://schemas.microsoft.com/office/drawing/2014/main" id="{9E4A80F3-5D98-64B9-8EC9-470626CBB828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1" name="object 6">
              <a:extLst>
                <a:ext uri="{FF2B5EF4-FFF2-40B4-BE49-F238E27FC236}">
                  <a16:creationId xmlns:a16="http://schemas.microsoft.com/office/drawing/2014/main" id="{FFB10406-1BD1-F9B0-6B57-A06FC5F3D175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2" name="object 7">
              <a:extLst>
                <a:ext uri="{FF2B5EF4-FFF2-40B4-BE49-F238E27FC236}">
                  <a16:creationId xmlns:a16="http://schemas.microsoft.com/office/drawing/2014/main" id="{F781B55B-F7E4-7FA9-08C5-885A67EC7F81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43" name="object 67">
            <a:extLst>
              <a:ext uri="{FF2B5EF4-FFF2-40B4-BE49-F238E27FC236}">
                <a16:creationId xmlns:a16="http://schemas.microsoft.com/office/drawing/2014/main" id="{D59C9D0B-B984-F996-4300-0F6287801FE6}"/>
              </a:ext>
            </a:extLst>
          </p:cNvPr>
          <p:cNvSpPr txBox="1"/>
          <p:nvPr/>
        </p:nvSpPr>
        <p:spPr>
          <a:xfrm>
            <a:off x="8004155" y="4809439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Toma de decisións colectiva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5" name="Imagen 244">
            <a:extLst>
              <a:ext uri="{FF2B5EF4-FFF2-40B4-BE49-F238E27FC236}">
                <a16:creationId xmlns:a16="http://schemas.microsoft.com/office/drawing/2014/main" id="{90CDF73E-2A24-28CB-371A-95A992FD72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7653405" y="4885968"/>
            <a:ext cx="196349" cy="244402"/>
          </a:xfrm>
          <a:prstGeom prst="rect">
            <a:avLst/>
          </a:prstGeom>
        </p:spPr>
      </p:pic>
      <p:pic>
        <p:nvPicPr>
          <p:cNvPr id="246" name="Imagen 245">
            <a:extLst>
              <a:ext uri="{FF2B5EF4-FFF2-40B4-BE49-F238E27FC236}">
                <a16:creationId xmlns:a16="http://schemas.microsoft.com/office/drawing/2014/main" id="{2BA80F6E-6BFC-218C-CA7F-EB08B0C116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7615845" y="1940097"/>
            <a:ext cx="271465" cy="295108"/>
          </a:xfrm>
          <a:prstGeom prst="rect">
            <a:avLst/>
          </a:prstGeom>
        </p:spPr>
      </p:pic>
      <p:pic>
        <p:nvPicPr>
          <p:cNvPr id="247" name="Imagen 246">
            <a:extLst>
              <a:ext uri="{FF2B5EF4-FFF2-40B4-BE49-F238E27FC236}">
                <a16:creationId xmlns:a16="http://schemas.microsoft.com/office/drawing/2014/main" id="{D9382EBB-994E-9295-30C5-255344CD32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7615845" y="2429718"/>
            <a:ext cx="271465" cy="295108"/>
          </a:xfrm>
          <a:prstGeom prst="rect">
            <a:avLst/>
          </a:prstGeom>
        </p:spPr>
      </p:pic>
      <p:pic>
        <p:nvPicPr>
          <p:cNvPr id="248" name="Imagen 247">
            <a:extLst>
              <a:ext uri="{FF2B5EF4-FFF2-40B4-BE49-F238E27FC236}">
                <a16:creationId xmlns:a16="http://schemas.microsoft.com/office/drawing/2014/main" id="{41A4E122-72F2-6011-F2D7-E069CAD78A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7615845" y="2917603"/>
            <a:ext cx="271465" cy="295108"/>
          </a:xfrm>
          <a:prstGeom prst="rect">
            <a:avLst/>
          </a:prstGeom>
        </p:spPr>
      </p:pic>
      <p:pic>
        <p:nvPicPr>
          <p:cNvPr id="249" name="Imagen 248">
            <a:extLst>
              <a:ext uri="{FF2B5EF4-FFF2-40B4-BE49-F238E27FC236}">
                <a16:creationId xmlns:a16="http://schemas.microsoft.com/office/drawing/2014/main" id="{7D8C1D72-FE6B-02D1-97D2-736509AEC4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7615845" y="3412373"/>
            <a:ext cx="271465" cy="295108"/>
          </a:xfrm>
          <a:prstGeom prst="rect">
            <a:avLst/>
          </a:prstGeom>
        </p:spPr>
      </p:pic>
      <p:pic>
        <p:nvPicPr>
          <p:cNvPr id="250" name="Imagen 249">
            <a:extLst>
              <a:ext uri="{FF2B5EF4-FFF2-40B4-BE49-F238E27FC236}">
                <a16:creationId xmlns:a16="http://schemas.microsoft.com/office/drawing/2014/main" id="{4447CE59-3D72-27F2-C750-9D422BB5FC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7615845" y="3895725"/>
            <a:ext cx="271465" cy="295108"/>
          </a:xfrm>
          <a:prstGeom prst="rect">
            <a:avLst/>
          </a:prstGeom>
        </p:spPr>
      </p:pic>
      <p:sp>
        <p:nvSpPr>
          <p:cNvPr id="251" name="Rectángulo 250">
            <a:extLst>
              <a:ext uri="{FF2B5EF4-FFF2-40B4-BE49-F238E27FC236}">
                <a16:creationId xmlns:a16="http://schemas.microsoft.com/office/drawing/2014/main" id="{71697F7F-84EA-68D4-4A92-49804E825728}"/>
              </a:ext>
            </a:extLst>
          </p:cNvPr>
          <p:cNvSpPr/>
          <p:nvPr/>
        </p:nvSpPr>
        <p:spPr>
          <a:xfrm>
            <a:off x="1733147" y="1445767"/>
            <a:ext cx="1607567" cy="294598"/>
          </a:xfrm>
          <a:prstGeom prst="rect">
            <a:avLst/>
          </a:prstGeom>
          <a:solidFill>
            <a:srgbClr val="667667"/>
          </a:solidFill>
          <a:ln>
            <a:solidFill>
              <a:srgbClr val="6676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Poppins" panose="00000500000000000000" pitchFamily="2" charset="0"/>
                <a:cs typeface="Poppins" panose="00000500000000000000" pitchFamily="2" charset="0"/>
              </a:rPr>
              <a:t>INDIVIDUAL</a:t>
            </a:r>
          </a:p>
        </p:txBody>
      </p:sp>
      <p:sp>
        <p:nvSpPr>
          <p:cNvPr id="252" name="Rectángulo 251">
            <a:extLst>
              <a:ext uri="{FF2B5EF4-FFF2-40B4-BE49-F238E27FC236}">
                <a16:creationId xmlns:a16="http://schemas.microsoft.com/office/drawing/2014/main" id="{CB4070CE-2A41-2AC3-6D10-CA32352C1C59}"/>
              </a:ext>
            </a:extLst>
          </p:cNvPr>
          <p:cNvSpPr/>
          <p:nvPr/>
        </p:nvSpPr>
        <p:spPr>
          <a:xfrm>
            <a:off x="8737462" y="1445048"/>
            <a:ext cx="1607567" cy="294598"/>
          </a:xfrm>
          <a:prstGeom prst="rect">
            <a:avLst/>
          </a:prstGeom>
          <a:solidFill>
            <a:srgbClr val="667667"/>
          </a:solidFill>
          <a:ln>
            <a:solidFill>
              <a:srgbClr val="6676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Poppins" panose="00000500000000000000" pitchFamily="2" charset="0"/>
                <a:cs typeface="Poppins" panose="00000500000000000000" pitchFamily="2" charset="0"/>
              </a:rPr>
              <a:t>COLECTIVO</a:t>
            </a:r>
          </a:p>
        </p:txBody>
      </p:sp>
      <p:grpSp>
        <p:nvGrpSpPr>
          <p:cNvPr id="253" name="object 2">
            <a:extLst>
              <a:ext uri="{FF2B5EF4-FFF2-40B4-BE49-F238E27FC236}">
                <a16:creationId xmlns:a16="http://schemas.microsoft.com/office/drawing/2014/main" id="{6726CB24-A30B-BDE0-42D5-58ECAFE7AD33}"/>
              </a:ext>
            </a:extLst>
          </p:cNvPr>
          <p:cNvGrpSpPr/>
          <p:nvPr/>
        </p:nvGrpSpPr>
        <p:grpSpPr>
          <a:xfrm>
            <a:off x="506553" y="5296646"/>
            <a:ext cx="4040984" cy="380030"/>
            <a:chOff x="910063" y="5494598"/>
            <a:chExt cx="6076950" cy="571500"/>
          </a:xfrm>
        </p:grpSpPr>
        <p:sp>
          <p:nvSpPr>
            <p:cNvPr id="254" name="object 3">
              <a:extLst>
                <a:ext uri="{FF2B5EF4-FFF2-40B4-BE49-F238E27FC236}">
                  <a16:creationId xmlns:a16="http://schemas.microsoft.com/office/drawing/2014/main" id="{20C2DBEB-ABF6-2180-73EE-655B2283DA8F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5" name="object 4">
              <a:extLst>
                <a:ext uri="{FF2B5EF4-FFF2-40B4-BE49-F238E27FC236}">
                  <a16:creationId xmlns:a16="http://schemas.microsoft.com/office/drawing/2014/main" id="{96BA481C-DA0F-C529-1894-EEB63BA3ED9A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6" name="object 5">
              <a:extLst>
                <a:ext uri="{FF2B5EF4-FFF2-40B4-BE49-F238E27FC236}">
                  <a16:creationId xmlns:a16="http://schemas.microsoft.com/office/drawing/2014/main" id="{16A66063-8ADD-C262-EBF2-546C7F0AB72D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7" name="object 6">
              <a:extLst>
                <a:ext uri="{FF2B5EF4-FFF2-40B4-BE49-F238E27FC236}">
                  <a16:creationId xmlns:a16="http://schemas.microsoft.com/office/drawing/2014/main" id="{761049A6-C593-BD64-E058-52941418D3C8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8" name="object 7">
              <a:extLst>
                <a:ext uri="{FF2B5EF4-FFF2-40B4-BE49-F238E27FC236}">
                  <a16:creationId xmlns:a16="http://schemas.microsoft.com/office/drawing/2014/main" id="{327115DF-B16A-09DF-18FB-3E5138C88248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59" name="object 67">
            <a:extLst>
              <a:ext uri="{FF2B5EF4-FFF2-40B4-BE49-F238E27FC236}">
                <a16:creationId xmlns:a16="http://schemas.microsoft.com/office/drawing/2014/main" id="{FD775D2A-3910-5AB0-75E7-EA900F75D5D7}"/>
              </a:ext>
            </a:extLst>
          </p:cNvPr>
          <p:cNvSpPr txBox="1"/>
          <p:nvPr/>
        </p:nvSpPr>
        <p:spPr>
          <a:xfrm>
            <a:off x="989412" y="5303045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Persoa física/xurídica existente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0" name="Imagen 259">
            <a:extLst>
              <a:ext uri="{FF2B5EF4-FFF2-40B4-BE49-F238E27FC236}">
                <a16:creationId xmlns:a16="http://schemas.microsoft.com/office/drawing/2014/main" id="{463E8BB3-B2EB-841D-079E-5CDBEDBE87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612250" y="5352396"/>
            <a:ext cx="271465" cy="295108"/>
          </a:xfrm>
          <a:prstGeom prst="rect">
            <a:avLst/>
          </a:prstGeom>
        </p:spPr>
      </p:pic>
      <p:grpSp>
        <p:nvGrpSpPr>
          <p:cNvPr id="261" name="object 2">
            <a:extLst>
              <a:ext uri="{FF2B5EF4-FFF2-40B4-BE49-F238E27FC236}">
                <a16:creationId xmlns:a16="http://schemas.microsoft.com/office/drawing/2014/main" id="{3A467596-6541-B29B-3C00-5F6AFD22BC44}"/>
              </a:ext>
            </a:extLst>
          </p:cNvPr>
          <p:cNvGrpSpPr/>
          <p:nvPr/>
        </p:nvGrpSpPr>
        <p:grpSpPr>
          <a:xfrm>
            <a:off x="7511410" y="5291387"/>
            <a:ext cx="4040984" cy="380030"/>
            <a:chOff x="910063" y="5494598"/>
            <a:chExt cx="6076950" cy="571500"/>
          </a:xfrm>
        </p:grpSpPr>
        <p:sp>
          <p:nvSpPr>
            <p:cNvPr id="262" name="object 3">
              <a:extLst>
                <a:ext uri="{FF2B5EF4-FFF2-40B4-BE49-F238E27FC236}">
                  <a16:creationId xmlns:a16="http://schemas.microsoft.com/office/drawing/2014/main" id="{2BFDC599-0CAB-0EBB-9925-6E7C4B56DE81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3" name="object 4">
              <a:extLst>
                <a:ext uri="{FF2B5EF4-FFF2-40B4-BE49-F238E27FC236}">
                  <a16:creationId xmlns:a16="http://schemas.microsoft.com/office/drawing/2014/main" id="{8B0616A3-590C-10FC-D74F-4998C162A9A1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4" name="object 5">
              <a:extLst>
                <a:ext uri="{FF2B5EF4-FFF2-40B4-BE49-F238E27FC236}">
                  <a16:creationId xmlns:a16="http://schemas.microsoft.com/office/drawing/2014/main" id="{AEB7E704-2704-18D6-4EFE-0C39A4D852F5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5" name="object 6">
              <a:extLst>
                <a:ext uri="{FF2B5EF4-FFF2-40B4-BE49-F238E27FC236}">
                  <a16:creationId xmlns:a16="http://schemas.microsoft.com/office/drawing/2014/main" id="{2F45BEE0-1383-490E-5FB2-66794FA311DB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6" name="object 7">
              <a:extLst>
                <a:ext uri="{FF2B5EF4-FFF2-40B4-BE49-F238E27FC236}">
                  <a16:creationId xmlns:a16="http://schemas.microsoft.com/office/drawing/2014/main" id="{2F6679FC-4BE1-DB0E-1CBC-8E1F8BBC1197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67" name="object 67">
            <a:extLst>
              <a:ext uri="{FF2B5EF4-FFF2-40B4-BE49-F238E27FC236}">
                <a16:creationId xmlns:a16="http://schemas.microsoft.com/office/drawing/2014/main" id="{81AFED9D-D7DE-77D5-1E9E-B0606C652DE8}"/>
              </a:ext>
            </a:extLst>
          </p:cNvPr>
          <p:cNvSpPr txBox="1"/>
          <p:nvPr/>
        </p:nvSpPr>
        <p:spPr>
          <a:xfrm>
            <a:off x="7994269" y="5297786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Creación de nova entidade xurídica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8" name="Imagen 267">
            <a:extLst>
              <a:ext uri="{FF2B5EF4-FFF2-40B4-BE49-F238E27FC236}">
                <a16:creationId xmlns:a16="http://schemas.microsoft.com/office/drawing/2014/main" id="{8C9FA7CF-BEFE-FEFB-6330-5A5E00691E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7643519" y="5374315"/>
            <a:ext cx="196349" cy="244402"/>
          </a:xfrm>
          <a:prstGeom prst="rect">
            <a:avLst/>
          </a:prstGeom>
        </p:spPr>
      </p:pic>
      <p:grpSp>
        <p:nvGrpSpPr>
          <p:cNvPr id="269" name="object 2">
            <a:extLst>
              <a:ext uri="{FF2B5EF4-FFF2-40B4-BE49-F238E27FC236}">
                <a16:creationId xmlns:a16="http://schemas.microsoft.com/office/drawing/2014/main" id="{014AD562-1A68-31C4-D63F-F9AF92921E1B}"/>
              </a:ext>
            </a:extLst>
          </p:cNvPr>
          <p:cNvGrpSpPr/>
          <p:nvPr/>
        </p:nvGrpSpPr>
        <p:grpSpPr>
          <a:xfrm>
            <a:off x="516439" y="4328810"/>
            <a:ext cx="4040984" cy="380030"/>
            <a:chOff x="910063" y="5494598"/>
            <a:chExt cx="6076950" cy="571500"/>
          </a:xfrm>
        </p:grpSpPr>
        <p:sp>
          <p:nvSpPr>
            <p:cNvPr id="270" name="object 3">
              <a:extLst>
                <a:ext uri="{FF2B5EF4-FFF2-40B4-BE49-F238E27FC236}">
                  <a16:creationId xmlns:a16="http://schemas.microsoft.com/office/drawing/2014/main" id="{6E7F57B8-9253-3B62-6EC2-8C734187BD8A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1" name="object 4">
              <a:extLst>
                <a:ext uri="{FF2B5EF4-FFF2-40B4-BE49-F238E27FC236}">
                  <a16:creationId xmlns:a16="http://schemas.microsoft.com/office/drawing/2014/main" id="{9D1ABDFC-55CF-2DD3-CED9-C6D038691621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2" name="object 5">
              <a:extLst>
                <a:ext uri="{FF2B5EF4-FFF2-40B4-BE49-F238E27FC236}">
                  <a16:creationId xmlns:a16="http://schemas.microsoft.com/office/drawing/2014/main" id="{88D4C911-8114-1F59-4CA7-2816F1956F47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3" name="object 6">
              <a:extLst>
                <a:ext uri="{FF2B5EF4-FFF2-40B4-BE49-F238E27FC236}">
                  <a16:creationId xmlns:a16="http://schemas.microsoft.com/office/drawing/2014/main" id="{5801EE42-E84F-6D80-C61A-FE7091A61782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4" name="object 7">
              <a:extLst>
                <a:ext uri="{FF2B5EF4-FFF2-40B4-BE49-F238E27FC236}">
                  <a16:creationId xmlns:a16="http://schemas.microsoft.com/office/drawing/2014/main" id="{B2300B9C-787C-A053-B74D-134F946894C4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75" name="object 67">
            <a:extLst>
              <a:ext uri="{FF2B5EF4-FFF2-40B4-BE49-F238E27FC236}">
                <a16:creationId xmlns:a16="http://schemas.microsoft.com/office/drawing/2014/main" id="{DD1D5067-AF9B-4D30-A681-431A90956067}"/>
              </a:ext>
            </a:extLst>
          </p:cNvPr>
          <p:cNvSpPr txBox="1"/>
          <p:nvPr/>
        </p:nvSpPr>
        <p:spPr>
          <a:xfrm>
            <a:off x="999298" y="4335209"/>
            <a:ext cx="3568011" cy="294598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Actividades de carácter individual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76" name="Imagen 275">
            <a:extLst>
              <a:ext uri="{FF2B5EF4-FFF2-40B4-BE49-F238E27FC236}">
                <a16:creationId xmlns:a16="http://schemas.microsoft.com/office/drawing/2014/main" id="{D9C38BF4-EA2A-DDE2-7D99-FFFEB57964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45" t="12" r="-1" b="88402"/>
          <a:stretch/>
        </p:blipFill>
        <p:spPr>
          <a:xfrm>
            <a:off x="647444" y="4402495"/>
            <a:ext cx="196349" cy="244402"/>
          </a:xfrm>
          <a:prstGeom prst="rect">
            <a:avLst/>
          </a:prstGeom>
        </p:spPr>
      </p:pic>
      <p:grpSp>
        <p:nvGrpSpPr>
          <p:cNvPr id="277" name="object 2">
            <a:extLst>
              <a:ext uri="{FF2B5EF4-FFF2-40B4-BE49-F238E27FC236}">
                <a16:creationId xmlns:a16="http://schemas.microsoft.com/office/drawing/2014/main" id="{E78AEC6D-BAC8-64A5-3B01-39F2C04C9205}"/>
              </a:ext>
            </a:extLst>
          </p:cNvPr>
          <p:cNvGrpSpPr/>
          <p:nvPr/>
        </p:nvGrpSpPr>
        <p:grpSpPr>
          <a:xfrm>
            <a:off x="7528688" y="4329268"/>
            <a:ext cx="4040984" cy="380030"/>
            <a:chOff x="910063" y="5494598"/>
            <a:chExt cx="6076950" cy="571500"/>
          </a:xfrm>
        </p:grpSpPr>
        <p:sp>
          <p:nvSpPr>
            <p:cNvPr id="278" name="object 3">
              <a:extLst>
                <a:ext uri="{FF2B5EF4-FFF2-40B4-BE49-F238E27FC236}">
                  <a16:creationId xmlns:a16="http://schemas.microsoft.com/office/drawing/2014/main" id="{CF923D5F-E66B-1A21-E995-0D96C0B78FCD}"/>
                </a:ext>
              </a:extLst>
            </p:cNvPr>
            <p:cNvSpPr/>
            <p:nvPr/>
          </p:nvSpPr>
          <p:spPr>
            <a:xfrm>
              <a:off x="910063" y="5494598"/>
              <a:ext cx="6076950" cy="571500"/>
            </a:xfrm>
            <a:custGeom>
              <a:avLst/>
              <a:gdLst/>
              <a:ahLst/>
              <a:cxnLst/>
              <a:rect l="l" t="t" r="r" b="b"/>
              <a:pathLst>
                <a:path w="6076950" h="571500">
                  <a:moveTo>
                    <a:pt x="6076950" y="571500"/>
                  </a:moveTo>
                  <a:lnTo>
                    <a:pt x="0" y="571500"/>
                  </a:lnTo>
                  <a:lnTo>
                    <a:pt x="0" y="0"/>
                  </a:lnTo>
                  <a:lnTo>
                    <a:pt x="6076950" y="0"/>
                  </a:lnTo>
                  <a:lnTo>
                    <a:pt x="6076950" y="571500"/>
                  </a:lnTo>
                  <a:close/>
                </a:path>
              </a:pathLst>
            </a:custGeom>
            <a:solidFill>
              <a:srgbClr val="CDE8D1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9" name="object 4">
              <a:extLst>
                <a:ext uri="{FF2B5EF4-FFF2-40B4-BE49-F238E27FC236}">
                  <a16:creationId xmlns:a16="http://schemas.microsoft.com/office/drawing/2014/main" id="{346EA077-D482-995A-8F2B-C10C4E7A60DC}"/>
                </a:ext>
              </a:extLst>
            </p:cNvPr>
            <p:cNvSpPr/>
            <p:nvPr/>
          </p:nvSpPr>
          <p:spPr>
            <a:xfrm>
              <a:off x="1104058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0" name="object 5">
              <a:extLst>
                <a:ext uri="{FF2B5EF4-FFF2-40B4-BE49-F238E27FC236}">
                  <a16:creationId xmlns:a16="http://schemas.microsoft.com/office/drawing/2014/main" id="{8F9F4A68-446B-2B3B-C35E-10CAE5E17780}"/>
                </a:ext>
              </a:extLst>
            </p:cNvPr>
            <p:cNvSpPr/>
            <p:nvPr/>
          </p:nvSpPr>
          <p:spPr>
            <a:xfrm>
              <a:off x="1427336" y="5642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645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1" name="object 6">
              <a:extLst>
                <a:ext uri="{FF2B5EF4-FFF2-40B4-BE49-F238E27FC236}">
                  <a16:creationId xmlns:a16="http://schemas.microsoft.com/office/drawing/2014/main" id="{BDB086B7-00D9-FA67-BE29-0716290DDF58}"/>
                </a:ext>
              </a:extLst>
            </p:cNvPr>
            <p:cNvSpPr/>
            <p:nvPr/>
          </p:nvSpPr>
          <p:spPr>
            <a:xfrm>
              <a:off x="1122321" y="563111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>
                  <a:moveTo>
                    <a:pt x="286749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2" name="object 7">
              <a:extLst>
                <a:ext uri="{FF2B5EF4-FFF2-40B4-BE49-F238E27FC236}">
                  <a16:creationId xmlns:a16="http://schemas.microsoft.com/office/drawing/2014/main" id="{42BCFBD8-784F-53A3-39A2-897B0A9E802E}"/>
                </a:ext>
              </a:extLst>
            </p:cNvPr>
            <p:cNvSpPr/>
            <p:nvPr/>
          </p:nvSpPr>
          <p:spPr>
            <a:xfrm>
              <a:off x="1122312" y="5961605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279908" y="0"/>
                  </a:moveTo>
                  <a:lnTo>
                    <a:pt x="0" y="0"/>
                  </a:lnTo>
                </a:path>
              </a:pathLst>
            </a:custGeom>
            <a:ln w="36530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83" name="object 67">
            <a:extLst>
              <a:ext uri="{FF2B5EF4-FFF2-40B4-BE49-F238E27FC236}">
                <a16:creationId xmlns:a16="http://schemas.microsoft.com/office/drawing/2014/main" id="{61317230-37F4-3ADF-64CF-E235118A3AE2}"/>
              </a:ext>
            </a:extLst>
          </p:cNvPr>
          <p:cNvSpPr txBox="1"/>
          <p:nvPr/>
        </p:nvSpPr>
        <p:spPr>
          <a:xfrm>
            <a:off x="8001661" y="4234277"/>
            <a:ext cx="3568011" cy="483881"/>
          </a:xfrm>
          <a:prstGeom prst="rect">
            <a:avLst/>
          </a:prstGeom>
        </p:spPr>
        <p:txBody>
          <a:bodyPr vert="horz" wrap="square" lIns="0" tIns="104297" rIns="0" bIns="0" rtlCol="0">
            <a:spAutoFit/>
          </a:bodyPr>
          <a:lstStyle/>
          <a:p>
            <a:pPr marR="104302">
              <a:spcBef>
                <a:spcPts val="821"/>
              </a:spcBef>
            </a:pPr>
            <a:r>
              <a:rPr lang="gl-ES" sz="1230" b="1" spc="7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Posibilita actividades exclusivamente colectivas</a:t>
            </a:r>
            <a:endParaRPr lang="gl-ES" sz="123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84" name="Imagen 283">
            <a:extLst>
              <a:ext uri="{FF2B5EF4-FFF2-40B4-BE49-F238E27FC236}">
                <a16:creationId xmlns:a16="http://schemas.microsoft.com/office/drawing/2014/main" id="{F4B6E1A6-E94A-169D-8827-7310AEF75B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6" b="77759"/>
          <a:stretch/>
        </p:blipFill>
        <p:spPr>
          <a:xfrm>
            <a:off x="7623237" y="4382815"/>
            <a:ext cx="271465" cy="2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2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21E56-04CB-B784-6B23-57B41606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926298B8-AD76-8ECD-6EF0-1CB8D9D3AEF3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DA0477-0C98-49D3-228B-CE5F6557E179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F22B9B-87CF-D9F0-8687-DF842389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150FD30-1D3D-5B3F-2D8B-FD53464A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A5D570C1-D85F-73F1-4CA4-27F8269D3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2" name="object 22">
            <a:extLst>
              <a:ext uri="{FF2B5EF4-FFF2-40B4-BE49-F238E27FC236}">
                <a16:creationId xmlns:a16="http://schemas.microsoft.com/office/drawing/2014/main" id="{F14CBD8F-F38E-06C5-EDDA-1F26627F5C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945" y="636998"/>
            <a:ext cx="6495861" cy="344430"/>
          </a:xfrm>
          <a:prstGeom prst="rect">
            <a:avLst/>
          </a:prstGeom>
        </p:spPr>
        <p:txBody>
          <a:bodyPr vert="horz" wrap="square" lIns="0" tIns="8867" rIns="0" bIns="0" rtlCol="0">
            <a:spAutoFit/>
          </a:bodyPr>
          <a:lstStyle/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TIPOLOXÍA CE</a:t>
            </a:r>
            <a:endParaRPr sz="2400" b="1" kern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B57D42-9570-AA7F-8F0E-81C715630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101" y="766819"/>
            <a:ext cx="2394424" cy="23944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278CCC-55F5-E050-C845-18C65AF95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101" y="3273174"/>
            <a:ext cx="2394424" cy="2394424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B3F7322-77B4-DE11-11E8-22D9947FB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85922"/>
              </p:ext>
            </p:extLst>
          </p:nvPr>
        </p:nvGraphicFramePr>
        <p:xfrm>
          <a:off x="475945" y="1174271"/>
          <a:ext cx="8560608" cy="3860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805">
                  <a:extLst>
                    <a:ext uri="{9D8B030D-6E8A-4147-A177-3AD203B41FA5}">
                      <a16:colId xmlns:a16="http://schemas.microsoft.com/office/drawing/2014/main" val="384638495"/>
                    </a:ext>
                  </a:extLst>
                </a:gridCol>
                <a:gridCol w="3305175">
                  <a:extLst>
                    <a:ext uri="{9D8B030D-6E8A-4147-A177-3AD203B41FA5}">
                      <a16:colId xmlns:a16="http://schemas.microsoft.com/office/drawing/2014/main" val="2117683644"/>
                    </a:ext>
                  </a:extLst>
                </a:gridCol>
                <a:gridCol w="3540628">
                  <a:extLst>
                    <a:ext uri="{9D8B030D-6E8A-4147-A177-3AD203B41FA5}">
                      <a16:colId xmlns:a16="http://schemas.microsoft.com/office/drawing/2014/main" val="3124609912"/>
                    </a:ext>
                  </a:extLst>
                </a:gridCol>
              </a:tblGrid>
              <a:tr h="661073">
                <a:tc>
                  <a:txBody>
                    <a:bodyPr/>
                    <a:lstStyle/>
                    <a:p>
                      <a:pPr algn="ctr"/>
                      <a:endParaRPr lang="gl-ES" sz="1600" noProof="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COMUNIDADE DE ENERXÍAS RENOVABLES</a:t>
                      </a:r>
                    </a:p>
                  </a:txBody>
                  <a:tcPr anchor="ctr">
                    <a:solidFill>
                      <a:srgbClr val="E0C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COMUNIDADE CIDADÁ DE ENERXÍA</a:t>
                      </a:r>
                    </a:p>
                  </a:txBody>
                  <a:tcPr anchor="ctr">
                    <a:solidFill>
                      <a:srgbClr val="E0C5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072417"/>
                  </a:ext>
                </a:extLst>
              </a:tr>
              <a:tr h="9443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gl-ES" sz="1600" b="1" kern="1200" noProof="0" dirty="0">
                          <a:solidFill>
                            <a:schemeClr val="lt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ÁMBITO XEOGRÁFICO</a:t>
                      </a:r>
                    </a:p>
                  </a:txBody>
                  <a:tcPr anchor="ctr">
                    <a:solidFill>
                      <a:srgbClr val="6676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LOCAL, CERCA DOS PROXECTOS DE INSTALACIÓN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SEN LÍMETE XEOGRÁFICO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400682"/>
                  </a:ext>
                </a:extLst>
              </a:tr>
              <a:tr h="9443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gl-ES" sz="1600" b="1" kern="1200" noProof="0" dirty="0">
                          <a:solidFill>
                            <a:schemeClr val="lt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PROXECTO TECNOLOXÍAS</a:t>
                      </a:r>
                    </a:p>
                  </a:txBody>
                  <a:tcPr anchor="ctr">
                    <a:solidFill>
                      <a:srgbClr val="6676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SÓ RENOVABLES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TANTO RENOVABLES COMO FONTES CONVENCIONAIS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965692"/>
                  </a:ext>
                </a:extLst>
              </a:tr>
              <a:tr h="12277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gl-ES" sz="1600" b="1" kern="1200" noProof="0" dirty="0">
                          <a:solidFill>
                            <a:schemeClr val="lt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ACTIVIDADES</a:t>
                      </a:r>
                    </a:p>
                  </a:txBody>
                  <a:tcPr anchor="ctr">
                    <a:solidFill>
                      <a:srgbClr val="6676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XERACIÓN, COMERCIALIZACIÓN, EFICIENCIA ENERXÉTICA, MOVILIDADE SOSTIBLE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sz="1600" noProof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XERACIÓN, COMERCIALIZACIÓN, EFICIENCIA ENERXÉTICA, MOVILIDADE SOSTIBLE, DISTRIBUCIÓN DE ENERXIA</a:t>
                      </a:r>
                    </a:p>
                    <a:p>
                      <a:pPr algn="ctr"/>
                      <a:endParaRPr lang="gl-ES" sz="1600" noProof="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7968891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282FE326-5557-4348-87C3-BD56BF192F14}"/>
              </a:ext>
            </a:extLst>
          </p:cNvPr>
          <p:cNvSpPr txBox="1"/>
          <p:nvPr/>
        </p:nvSpPr>
        <p:spPr>
          <a:xfrm>
            <a:off x="1222625" y="5251665"/>
            <a:ext cx="762769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Nesta presentación centrámonos nas CER porque imos traballar con enerxías renovables e polo ámbito local no que as imos desenrolar. </a:t>
            </a:r>
            <a:endParaRPr lang="gl-ES" sz="1400" b="1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8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E3B81-5519-AF9B-E69F-8AD52598A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E8D608A5-AA36-CC11-AF6A-C40F11A0F4FA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FFDA52-D681-DFEA-7062-5E4F27D22AC2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9EBB14-E7AF-0D10-6576-250C5E7D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0F8F50-89C7-871B-9E48-9F44E655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0F40AB63-B38E-408B-6C99-645D0259A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15" name="object 16">
            <a:extLst>
              <a:ext uri="{FF2B5EF4-FFF2-40B4-BE49-F238E27FC236}">
                <a16:creationId xmlns:a16="http://schemas.microsoft.com/office/drawing/2014/main" id="{7EF3FDC8-8F9B-5595-BA36-6E61F7AC9619}"/>
              </a:ext>
            </a:extLst>
          </p:cNvPr>
          <p:cNvSpPr txBox="1"/>
          <p:nvPr/>
        </p:nvSpPr>
        <p:spPr>
          <a:xfrm>
            <a:off x="370327" y="1620916"/>
            <a:ext cx="7943849" cy="3837781"/>
          </a:xfrm>
          <a:prstGeom prst="rect">
            <a:avLst/>
          </a:prstGeom>
        </p:spPr>
        <p:txBody>
          <a:bodyPr vert="horz" wrap="square" lIns="0" tIns="8445" rIns="0" bIns="0" rtlCol="0">
            <a:spAutoFit/>
          </a:bodyPr>
          <a:lstStyle/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 sexa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persoa xurídica </a:t>
            </a: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baseada na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participación aberta e voluntaria</a:t>
            </a: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 estea formada por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particulares, pemes </a:t>
            </a: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e/ou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entidades locais, localizados nas proximidades.</a:t>
            </a: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endParaRPr lang="gl-ES" sz="1400" b="1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ningún dos socios poderá ter un control efectivo (&gt; 51%) </a:t>
            </a: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 comunidade.</a:t>
            </a:r>
          </a:p>
          <a:p>
            <a:pPr marL="8446">
              <a:spcBef>
                <a:spcPts val="67"/>
              </a:spcBef>
            </a:pP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 desenvolva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proxectos de enerxías renovables, eficiencia enerxética e/ou mobilidade sostible.</a:t>
            </a: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>
              <a:spcBef>
                <a:spcPts val="67"/>
              </a:spcBef>
            </a:pP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 os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proxectos enerxéticos sexan propiedade da dita persoa xurídica.</a:t>
            </a: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>
              <a:spcBef>
                <a:spcPts val="67"/>
              </a:spcBef>
            </a:pP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 teñan un ámbito de actuación local.</a:t>
            </a: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endParaRPr lang="gl-ES" sz="1400" b="1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94196" indent="-285750"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 pretendan proporcionar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beneficios ambientais, económicos ou sociais </a:t>
            </a:r>
            <a:r>
              <a:rPr lang="gl-ES" sz="14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aos seus socios ou ás áreas locais onde operan por diante dos </a:t>
            </a:r>
            <a:r>
              <a:rPr lang="gl-ES" sz="14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financeiros.</a:t>
            </a:r>
          </a:p>
          <a:p>
            <a:pPr marL="8446">
              <a:spcBef>
                <a:spcPts val="67"/>
              </a:spcBef>
            </a:pPr>
            <a:endParaRPr lang="gl-ES" sz="1400" kern="100" noProof="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4290DDF7-5254-30F4-31D7-CB7C86FDA4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900" y="603663"/>
            <a:ext cx="9932741" cy="344430"/>
          </a:xfrm>
          <a:prstGeom prst="rect">
            <a:avLst/>
          </a:prstGeom>
        </p:spPr>
        <p:txBody>
          <a:bodyPr vert="horz" wrap="square" lIns="0" tIns="8867" rIns="0" bIns="0" rtlCol="0">
            <a:spAutoFit/>
          </a:bodyPr>
          <a:lstStyle/>
          <a:p>
            <a:pPr marL="8446">
              <a:spcBef>
                <a:spcPts val="70"/>
              </a:spcBef>
            </a:pPr>
            <a:r>
              <a:rPr lang="es-ES" sz="2400" b="1" kern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REQUISITOS DAS COMUNIDADES DE ENERXÍA RENOVABLES (CER)</a:t>
            </a:r>
            <a:endParaRPr sz="2400" b="1" kern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0278EC2-887E-7B39-CA4C-700E3C4E4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514" y="1414990"/>
            <a:ext cx="2973359" cy="1982239"/>
          </a:xfrm>
          <a:prstGeom prst="rect">
            <a:avLst/>
          </a:prstGeom>
        </p:spPr>
      </p:pic>
      <p:pic>
        <p:nvPicPr>
          <p:cNvPr id="23" name="Picture 4" descr="Cómo las empresas están adoptando energías limpias">
            <a:extLst>
              <a:ext uri="{FF2B5EF4-FFF2-40B4-BE49-F238E27FC236}">
                <a16:creationId xmlns:a16="http://schemas.microsoft.com/office/drawing/2014/main" id="{B30BB629-8A18-7E9F-A769-C418DC55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097" y="3539807"/>
            <a:ext cx="2963776" cy="197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56E01-A2DE-8CA3-3874-B171661D0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22">
            <a:extLst>
              <a:ext uri="{FF2B5EF4-FFF2-40B4-BE49-F238E27FC236}">
                <a16:creationId xmlns:a16="http://schemas.microsoft.com/office/drawing/2014/main" id="{7A17208B-4092-22B4-21F5-C51868B24A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7585" y="2776328"/>
            <a:ext cx="2476527" cy="487704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13C54E8D-9B9D-030F-1A8F-961CBC170177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68B3779D-EC4C-5343-5B87-4EF79A265E55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2FD5789-360A-5F9D-4C99-9C2CE8E9A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15CEF5-C801-F51D-3734-9B6A6D1A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CED90E31-7FF7-044F-F887-F4DA80599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grpSp>
        <p:nvGrpSpPr>
          <p:cNvPr id="4" name="object 10">
            <a:extLst>
              <a:ext uri="{FF2B5EF4-FFF2-40B4-BE49-F238E27FC236}">
                <a16:creationId xmlns:a16="http://schemas.microsoft.com/office/drawing/2014/main" id="{5B2A3853-F15B-7EAC-22F7-FBA88FC97439}"/>
              </a:ext>
            </a:extLst>
          </p:cNvPr>
          <p:cNvGrpSpPr/>
          <p:nvPr/>
        </p:nvGrpSpPr>
        <p:grpSpPr>
          <a:xfrm>
            <a:off x="755357" y="1195924"/>
            <a:ext cx="11079025" cy="4488405"/>
            <a:chOff x="907273" y="3760848"/>
            <a:chExt cx="16660963" cy="6749801"/>
          </a:xfrm>
        </p:grpSpPr>
        <p:pic>
          <p:nvPicPr>
            <p:cNvPr id="14" name="object 16">
              <a:extLst>
                <a:ext uri="{FF2B5EF4-FFF2-40B4-BE49-F238E27FC236}">
                  <a16:creationId xmlns:a16="http://schemas.microsoft.com/office/drawing/2014/main" id="{D5AA5A73-308D-459C-1DFC-20A1CB7742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971" y="9777225"/>
              <a:ext cx="3724274" cy="733424"/>
            </a:xfrm>
            <a:prstGeom prst="rect">
              <a:avLst/>
            </a:prstGeom>
          </p:spPr>
        </p:pic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E3CE3AB3-57FB-FDA8-EF4E-F5EF4776700D}"/>
                </a:ext>
              </a:extLst>
            </p:cNvPr>
            <p:cNvSpPr/>
            <p:nvPr/>
          </p:nvSpPr>
          <p:spPr>
            <a:xfrm>
              <a:off x="12470504" y="7364777"/>
              <a:ext cx="4396740" cy="2749872"/>
            </a:xfrm>
            <a:custGeom>
              <a:avLst/>
              <a:gdLst/>
              <a:ahLst/>
              <a:cxnLst/>
              <a:rect l="l" t="t" r="r" b="b"/>
              <a:pathLst>
                <a:path w="4396740" h="2097404">
                  <a:moveTo>
                    <a:pt x="4358610" y="2097093"/>
                  </a:moveTo>
                  <a:lnTo>
                    <a:pt x="38099" y="2097093"/>
                  </a:lnTo>
                  <a:lnTo>
                    <a:pt x="23269" y="2094100"/>
                  </a:lnTo>
                  <a:lnTo>
                    <a:pt x="11159" y="2085935"/>
                  </a:lnTo>
                  <a:lnTo>
                    <a:pt x="2994" y="2073824"/>
                  </a:lnTo>
                  <a:lnTo>
                    <a:pt x="0" y="2058994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358610" y="0"/>
                  </a:lnTo>
                  <a:lnTo>
                    <a:pt x="4373439" y="2994"/>
                  </a:lnTo>
                  <a:lnTo>
                    <a:pt x="4385550" y="11159"/>
                  </a:lnTo>
                  <a:lnTo>
                    <a:pt x="4393715" y="23269"/>
                  </a:lnTo>
                  <a:lnTo>
                    <a:pt x="4396710" y="38099"/>
                  </a:lnTo>
                  <a:lnTo>
                    <a:pt x="4396710" y="2058994"/>
                  </a:lnTo>
                  <a:lnTo>
                    <a:pt x="4393715" y="2073824"/>
                  </a:lnTo>
                  <a:lnTo>
                    <a:pt x="4385550" y="2085935"/>
                  </a:lnTo>
                  <a:lnTo>
                    <a:pt x="4373439" y="2094100"/>
                  </a:lnTo>
                  <a:lnTo>
                    <a:pt x="4358610" y="209709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CA7AE43B-B7DC-8E85-DC66-007E2AE4C6AC}"/>
                </a:ext>
              </a:extLst>
            </p:cNvPr>
            <p:cNvSpPr/>
            <p:nvPr/>
          </p:nvSpPr>
          <p:spPr>
            <a:xfrm>
              <a:off x="13866911" y="9737596"/>
              <a:ext cx="1320800" cy="0"/>
            </a:xfrm>
            <a:custGeom>
              <a:avLst/>
              <a:gdLst/>
              <a:ahLst/>
              <a:cxnLst/>
              <a:rect l="l" t="t" r="r" b="b"/>
              <a:pathLst>
                <a:path w="1320800">
                  <a:moveTo>
                    <a:pt x="0" y="0"/>
                  </a:moveTo>
                  <a:lnTo>
                    <a:pt x="1320581" y="0"/>
                  </a:lnTo>
                </a:path>
              </a:pathLst>
            </a:custGeom>
            <a:ln w="47624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F90A1B00-1C62-6C4A-662B-98855AAA5D28}"/>
                </a:ext>
              </a:extLst>
            </p:cNvPr>
            <p:cNvSpPr/>
            <p:nvPr/>
          </p:nvSpPr>
          <p:spPr>
            <a:xfrm>
              <a:off x="15092242" y="9666159"/>
              <a:ext cx="95250" cy="142874"/>
            </a:xfrm>
            <a:custGeom>
              <a:avLst/>
              <a:gdLst/>
              <a:ahLst/>
              <a:cxnLst/>
              <a:rect l="l" t="t" r="r" b="b"/>
              <a:pathLst>
                <a:path w="95250" h="142875">
                  <a:moveTo>
                    <a:pt x="0" y="0"/>
                  </a:moveTo>
                  <a:lnTo>
                    <a:pt x="95249" y="71437"/>
                  </a:lnTo>
                  <a:lnTo>
                    <a:pt x="0" y="142874"/>
                  </a:lnTo>
                </a:path>
              </a:pathLst>
            </a:custGeom>
            <a:ln w="47624">
              <a:solidFill>
                <a:srgbClr val="387886"/>
              </a:solidFill>
            </a:ln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8" name="object 20">
              <a:extLst>
                <a:ext uri="{FF2B5EF4-FFF2-40B4-BE49-F238E27FC236}">
                  <a16:creationId xmlns:a16="http://schemas.microsoft.com/office/drawing/2014/main" id="{2A4107F9-8822-F271-7A61-D507355B1EF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57322" y="9273801"/>
              <a:ext cx="1819274" cy="1104899"/>
            </a:xfrm>
            <a:prstGeom prst="rect">
              <a:avLst/>
            </a:prstGeom>
          </p:spPr>
        </p:pic>
        <p:pic>
          <p:nvPicPr>
            <p:cNvPr id="19" name="object 21">
              <a:extLst>
                <a:ext uri="{FF2B5EF4-FFF2-40B4-BE49-F238E27FC236}">
                  <a16:creationId xmlns:a16="http://schemas.microsoft.com/office/drawing/2014/main" id="{1F1845F6-2B0A-7223-BA47-64867F511A5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68012" y="9376341"/>
              <a:ext cx="1800224" cy="1000124"/>
            </a:xfrm>
            <a:prstGeom prst="rect">
              <a:avLst/>
            </a:prstGeom>
          </p:spPr>
        </p:pic>
        <p:pic>
          <p:nvPicPr>
            <p:cNvPr id="20" name="object 22">
              <a:extLst>
                <a:ext uri="{FF2B5EF4-FFF2-40B4-BE49-F238E27FC236}">
                  <a16:creationId xmlns:a16="http://schemas.microsoft.com/office/drawing/2014/main" id="{B45DC723-9C42-FC87-8C4A-CD1143129C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28552" y="5539284"/>
              <a:ext cx="3724274" cy="733424"/>
            </a:xfrm>
            <a:prstGeom prst="rect">
              <a:avLst/>
            </a:prstGeom>
          </p:spPr>
        </p:pic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78F53F6C-4FAA-739D-95C1-C120A7B93FFB}"/>
                </a:ext>
              </a:extLst>
            </p:cNvPr>
            <p:cNvSpPr/>
            <p:nvPr/>
          </p:nvSpPr>
          <p:spPr>
            <a:xfrm>
              <a:off x="12399357" y="3760848"/>
              <a:ext cx="4396739" cy="2097405"/>
            </a:xfrm>
            <a:custGeom>
              <a:avLst/>
              <a:gdLst/>
              <a:ahLst/>
              <a:cxnLst/>
              <a:rect l="l" t="t" r="r" b="b"/>
              <a:pathLst>
                <a:path w="4396740" h="2097404">
                  <a:moveTo>
                    <a:pt x="4358611" y="2097093"/>
                  </a:moveTo>
                  <a:lnTo>
                    <a:pt x="38097" y="2097093"/>
                  </a:lnTo>
                  <a:lnTo>
                    <a:pt x="23269" y="2094100"/>
                  </a:lnTo>
                  <a:lnTo>
                    <a:pt x="11158" y="2085934"/>
                  </a:lnTo>
                  <a:lnTo>
                    <a:pt x="2993" y="2073824"/>
                  </a:lnTo>
                  <a:lnTo>
                    <a:pt x="0" y="2058996"/>
                  </a:lnTo>
                  <a:lnTo>
                    <a:pt x="0" y="38097"/>
                  </a:lnTo>
                  <a:lnTo>
                    <a:pt x="23269" y="2994"/>
                  </a:lnTo>
                  <a:lnTo>
                    <a:pt x="4358609" y="0"/>
                  </a:lnTo>
                  <a:lnTo>
                    <a:pt x="4373439" y="2994"/>
                  </a:lnTo>
                  <a:lnTo>
                    <a:pt x="4385550" y="11159"/>
                  </a:lnTo>
                  <a:lnTo>
                    <a:pt x="4393715" y="23269"/>
                  </a:lnTo>
                  <a:lnTo>
                    <a:pt x="4396709" y="38097"/>
                  </a:lnTo>
                  <a:lnTo>
                    <a:pt x="4396709" y="2058996"/>
                  </a:lnTo>
                  <a:lnTo>
                    <a:pt x="4393715" y="2073824"/>
                  </a:lnTo>
                  <a:lnTo>
                    <a:pt x="4385550" y="2085934"/>
                  </a:lnTo>
                  <a:lnTo>
                    <a:pt x="4373439" y="2094100"/>
                  </a:lnTo>
                  <a:lnTo>
                    <a:pt x="4358611" y="209709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4" name="object 26">
              <a:extLst>
                <a:ext uri="{FF2B5EF4-FFF2-40B4-BE49-F238E27FC236}">
                  <a16:creationId xmlns:a16="http://schemas.microsoft.com/office/drawing/2014/main" id="{E0CE598B-2FA4-F076-5DB1-5116C62E32D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86992" y="4826473"/>
              <a:ext cx="1390054" cy="1343024"/>
            </a:xfrm>
            <a:prstGeom prst="rect">
              <a:avLst/>
            </a:prstGeom>
          </p:spPr>
        </p:pic>
        <p:pic>
          <p:nvPicPr>
            <p:cNvPr id="26" name="object 28">
              <a:extLst>
                <a:ext uri="{FF2B5EF4-FFF2-40B4-BE49-F238E27FC236}">
                  <a16:creationId xmlns:a16="http://schemas.microsoft.com/office/drawing/2014/main" id="{9909A0B4-49AF-80F8-1E70-E2AE5A687F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2642" y="9056698"/>
              <a:ext cx="3724274" cy="733424"/>
            </a:xfrm>
            <a:prstGeom prst="rect">
              <a:avLst/>
            </a:prstGeom>
          </p:spPr>
        </p:pic>
        <p:sp>
          <p:nvSpPr>
            <p:cNvPr id="28" name="object 30">
              <a:extLst>
                <a:ext uri="{FF2B5EF4-FFF2-40B4-BE49-F238E27FC236}">
                  <a16:creationId xmlns:a16="http://schemas.microsoft.com/office/drawing/2014/main" id="{304D8F17-D297-8824-36AC-278E44BC9B5E}"/>
                </a:ext>
              </a:extLst>
            </p:cNvPr>
            <p:cNvSpPr/>
            <p:nvPr/>
          </p:nvSpPr>
          <p:spPr>
            <a:xfrm>
              <a:off x="1576567" y="7237645"/>
              <a:ext cx="4396740" cy="2097405"/>
            </a:xfrm>
            <a:custGeom>
              <a:avLst/>
              <a:gdLst/>
              <a:ahLst/>
              <a:cxnLst/>
              <a:rect l="l" t="t" r="r" b="b"/>
              <a:pathLst>
                <a:path w="4396740" h="2097404">
                  <a:moveTo>
                    <a:pt x="4358610" y="2097093"/>
                  </a:moveTo>
                  <a:lnTo>
                    <a:pt x="38099" y="2097093"/>
                  </a:lnTo>
                  <a:lnTo>
                    <a:pt x="23269" y="2094099"/>
                  </a:lnTo>
                  <a:lnTo>
                    <a:pt x="11159" y="2085934"/>
                  </a:lnTo>
                  <a:lnTo>
                    <a:pt x="2994" y="2073824"/>
                  </a:lnTo>
                  <a:lnTo>
                    <a:pt x="0" y="2058993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358610" y="0"/>
                  </a:lnTo>
                  <a:lnTo>
                    <a:pt x="4373440" y="2994"/>
                  </a:lnTo>
                  <a:lnTo>
                    <a:pt x="4385550" y="11159"/>
                  </a:lnTo>
                  <a:lnTo>
                    <a:pt x="4393716" y="23269"/>
                  </a:lnTo>
                  <a:lnTo>
                    <a:pt x="4396710" y="38099"/>
                  </a:lnTo>
                  <a:lnTo>
                    <a:pt x="4396710" y="2058993"/>
                  </a:lnTo>
                  <a:lnTo>
                    <a:pt x="4393716" y="2073824"/>
                  </a:lnTo>
                  <a:lnTo>
                    <a:pt x="4385550" y="2085934"/>
                  </a:lnTo>
                  <a:lnTo>
                    <a:pt x="4373440" y="2094099"/>
                  </a:lnTo>
                  <a:lnTo>
                    <a:pt x="4358610" y="209709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9" name="object 31">
              <a:extLst>
                <a:ext uri="{FF2B5EF4-FFF2-40B4-BE49-F238E27FC236}">
                  <a16:creationId xmlns:a16="http://schemas.microsoft.com/office/drawing/2014/main" id="{1C94510A-64D7-7FA0-D43F-F5C51762A54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5935" y="4950562"/>
              <a:ext cx="3724274" cy="733424"/>
            </a:xfrm>
            <a:prstGeom prst="rect">
              <a:avLst/>
            </a:prstGeom>
          </p:spPr>
        </p:pic>
        <p:sp>
          <p:nvSpPr>
            <p:cNvPr id="30" name="object 32">
              <a:extLst>
                <a:ext uri="{FF2B5EF4-FFF2-40B4-BE49-F238E27FC236}">
                  <a16:creationId xmlns:a16="http://schemas.microsoft.com/office/drawing/2014/main" id="{F5B725CF-FEF6-56EE-C6EF-F275883CC3BB}"/>
                </a:ext>
              </a:extLst>
            </p:cNvPr>
            <p:cNvSpPr/>
            <p:nvPr/>
          </p:nvSpPr>
          <p:spPr>
            <a:xfrm>
              <a:off x="1647816" y="4313459"/>
              <a:ext cx="4396740" cy="2097404"/>
            </a:xfrm>
            <a:custGeom>
              <a:avLst/>
              <a:gdLst/>
              <a:ahLst/>
              <a:cxnLst/>
              <a:rect l="l" t="t" r="r" b="b"/>
              <a:pathLst>
                <a:path w="4396740" h="2097404">
                  <a:moveTo>
                    <a:pt x="4358612" y="2097093"/>
                  </a:moveTo>
                  <a:lnTo>
                    <a:pt x="38097" y="2097093"/>
                  </a:lnTo>
                  <a:lnTo>
                    <a:pt x="23269" y="2094100"/>
                  </a:lnTo>
                  <a:lnTo>
                    <a:pt x="11159" y="2085935"/>
                  </a:lnTo>
                  <a:lnTo>
                    <a:pt x="2993" y="2073824"/>
                  </a:lnTo>
                  <a:lnTo>
                    <a:pt x="0" y="2058995"/>
                  </a:lnTo>
                  <a:lnTo>
                    <a:pt x="0" y="38099"/>
                  </a:lnTo>
                  <a:lnTo>
                    <a:pt x="23269" y="2994"/>
                  </a:lnTo>
                  <a:lnTo>
                    <a:pt x="4358610" y="0"/>
                  </a:lnTo>
                  <a:lnTo>
                    <a:pt x="4373440" y="2994"/>
                  </a:lnTo>
                  <a:lnTo>
                    <a:pt x="4385550" y="11159"/>
                  </a:lnTo>
                  <a:lnTo>
                    <a:pt x="4393716" y="23269"/>
                  </a:lnTo>
                  <a:lnTo>
                    <a:pt x="4396710" y="38099"/>
                  </a:lnTo>
                  <a:lnTo>
                    <a:pt x="4396710" y="2058995"/>
                  </a:lnTo>
                  <a:lnTo>
                    <a:pt x="4393716" y="2073824"/>
                  </a:lnTo>
                  <a:lnTo>
                    <a:pt x="4385550" y="2085935"/>
                  </a:lnTo>
                  <a:lnTo>
                    <a:pt x="4373440" y="2094100"/>
                  </a:lnTo>
                  <a:lnTo>
                    <a:pt x="4358612" y="209709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1" name="object 33">
              <a:extLst>
                <a:ext uri="{FF2B5EF4-FFF2-40B4-BE49-F238E27FC236}">
                  <a16:creationId xmlns:a16="http://schemas.microsoft.com/office/drawing/2014/main" id="{4C85649A-F687-D3D9-535E-B51C9E6071F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7273" y="4161208"/>
              <a:ext cx="2000249" cy="1028700"/>
            </a:xfrm>
            <a:prstGeom prst="rect">
              <a:avLst/>
            </a:prstGeom>
          </p:spPr>
        </p:pic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5F1FE909-C48F-AB93-22E7-453C5E2D313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60301" y="4559058"/>
              <a:ext cx="832757" cy="1960450"/>
            </a:xfrm>
            <a:prstGeom prst="rect">
              <a:avLst/>
            </a:prstGeom>
          </p:spPr>
        </p:pic>
      </p:grpSp>
      <p:sp>
        <p:nvSpPr>
          <p:cNvPr id="33" name="object 35">
            <a:extLst>
              <a:ext uri="{FF2B5EF4-FFF2-40B4-BE49-F238E27FC236}">
                <a16:creationId xmlns:a16="http://schemas.microsoft.com/office/drawing/2014/main" id="{9D1FF98F-4351-FB02-6925-1829D7E87F61}"/>
              </a:ext>
            </a:extLst>
          </p:cNvPr>
          <p:cNvSpPr txBox="1"/>
          <p:nvPr/>
        </p:nvSpPr>
        <p:spPr>
          <a:xfrm>
            <a:off x="8564641" y="3453990"/>
            <a:ext cx="2573224" cy="1589452"/>
          </a:xfrm>
          <a:prstGeom prst="rect">
            <a:avLst/>
          </a:prstGeom>
        </p:spPr>
        <p:txBody>
          <a:bodyPr vert="horz" wrap="square" lIns="0" tIns="116120" rIns="0" bIns="0" rtlCol="0">
            <a:spAutoFit/>
          </a:bodyPr>
          <a:lstStyle/>
          <a:p>
            <a:pPr marL="38849" algn="ctr">
              <a:spcBef>
                <a:spcPts val="914"/>
              </a:spcBef>
            </a:pPr>
            <a:r>
              <a:rPr lang="gl-ES" sz="1496" b="1" spc="11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VEHÍCULO</a:t>
            </a:r>
            <a:r>
              <a:rPr lang="gl-ES" sz="1496" b="1" spc="-1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96" b="1" spc="8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ELÉCTRICO</a:t>
            </a:r>
            <a:endParaRPr lang="gl-ES" sz="1496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Bef>
                <a:spcPts val="725"/>
              </a:spcBef>
            </a:pPr>
            <a:r>
              <a:rPr lang="gl-ES" sz="1264" b="1" spc="11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</a:t>
            </a:r>
            <a:r>
              <a:rPr lang="gl-ES" sz="1264" b="1" spc="-2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9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264" b="1" spc="-2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gl-ES" sz="1264" b="1" spc="-2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9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TONELADAS</a:t>
            </a:r>
            <a:r>
              <a:rPr lang="gl-ES" sz="1264" b="1" spc="-2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5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CO2 POR CADA 15.000 KM</a:t>
            </a:r>
          </a:p>
          <a:p>
            <a:pPr algn="ctr">
              <a:spcBef>
                <a:spcPts val="725"/>
              </a:spcBef>
            </a:pPr>
            <a:r>
              <a:rPr lang="gl-ES" sz="1264" b="1" spc="5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PUNTOS DE RECARGA</a:t>
            </a:r>
          </a:p>
          <a:p>
            <a:pPr algn="ctr">
              <a:spcBef>
                <a:spcPts val="725"/>
              </a:spcBef>
            </a:pPr>
            <a:r>
              <a:rPr lang="gl-ES" sz="1264" b="1" spc="57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VEHÍCULOS ELÉCTRICOS COMPARTIDOS</a:t>
            </a:r>
          </a:p>
        </p:txBody>
      </p:sp>
      <p:sp>
        <p:nvSpPr>
          <p:cNvPr id="34" name="object 36">
            <a:extLst>
              <a:ext uri="{FF2B5EF4-FFF2-40B4-BE49-F238E27FC236}">
                <a16:creationId xmlns:a16="http://schemas.microsoft.com/office/drawing/2014/main" id="{FAA8F1D7-6EB3-9EB2-23B6-D9157E7E12A5}"/>
              </a:ext>
            </a:extLst>
          </p:cNvPr>
          <p:cNvSpPr txBox="1"/>
          <p:nvPr/>
        </p:nvSpPr>
        <p:spPr>
          <a:xfrm>
            <a:off x="8636478" y="1188662"/>
            <a:ext cx="2476527" cy="1104021"/>
          </a:xfrm>
          <a:prstGeom prst="rect">
            <a:avLst/>
          </a:prstGeom>
        </p:spPr>
        <p:txBody>
          <a:bodyPr vert="horz" wrap="square" lIns="0" tIns="40958" rIns="0" bIns="0" rtlCol="0">
            <a:spAutoFit/>
          </a:bodyPr>
          <a:lstStyle/>
          <a:p>
            <a:pPr marL="8446" marR="3378" indent="-35893" algn="ctr">
              <a:lnSpc>
                <a:spcPct val="130200"/>
              </a:lnSpc>
              <a:spcBef>
                <a:spcPts val="322"/>
              </a:spcBef>
            </a:pPr>
            <a:endParaRPr lang="gl-ES" sz="800" b="1" spc="106" noProof="0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-35893" algn="ctr">
              <a:lnSpc>
                <a:spcPct val="130200"/>
              </a:lnSpc>
              <a:spcBef>
                <a:spcPts val="322"/>
              </a:spcBef>
            </a:pPr>
            <a:r>
              <a:rPr lang="gl-ES" sz="1496" b="1" spc="10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 ENERXÉTICO </a:t>
            </a:r>
          </a:p>
          <a:p>
            <a:pPr marL="8446" marR="3378" indent="-35893" algn="ctr">
              <a:lnSpc>
                <a:spcPct val="130200"/>
              </a:lnSpc>
              <a:spcBef>
                <a:spcPts val="322"/>
              </a:spcBef>
            </a:pPr>
            <a:r>
              <a:rPr lang="gl-ES" sz="1264" b="1" spc="11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ENVOLVENTE:  </a:t>
            </a:r>
            <a:r>
              <a:rPr lang="gl-ES" sz="1264" b="1" spc="11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35% </a:t>
            </a:r>
          </a:p>
          <a:p>
            <a:pPr marL="8446" marR="3378" indent="-35893" algn="ctr">
              <a:lnSpc>
                <a:spcPct val="130200"/>
              </a:lnSpc>
              <a:spcBef>
                <a:spcPts val="322"/>
              </a:spcBef>
            </a:pPr>
            <a:r>
              <a:rPr lang="gl-ES" sz="1264" b="1" spc="11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AEROTERMIA</a:t>
            </a:r>
            <a:r>
              <a:rPr lang="gl-ES" sz="1264" b="1" spc="11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50-70%</a:t>
            </a:r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AC8BEC20-BDF8-1E21-3500-0231011E5C0D}"/>
              </a:ext>
            </a:extLst>
          </p:cNvPr>
          <p:cNvSpPr txBox="1"/>
          <p:nvPr/>
        </p:nvSpPr>
        <p:spPr>
          <a:xfrm>
            <a:off x="1599565" y="1829308"/>
            <a:ext cx="2550788" cy="1036924"/>
          </a:xfrm>
          <a:prstGeom prst="rect">
            <a:avLst/>
          </a:prstGeom>
        </p:spPr>
        <p:txBody>
          <a:bodyPr vert="horz" wrap="square" lIns="0" tIns="10134" rIns="0" bIns="0" rtlCol="0">
            <a:spAutoFit/>
          </a:bodyPr>
          <a:lstStyle/>
          <a:p>
            <a:pPr marL="57852" algn="ctr">
              <a:spcBef>
                <a:spcPts val="80"/>
              </a:spcBef>
            </a:pPr>
            <a:r>
              <a:rPr lang="gl-ES" sz="1496" b="1" spc="12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AUTOCONSUMO</a:t>
            </a:r>
            <a:endParaRPr lang="gl-ES" sz="1496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-422" algn="ctr">
              <a:lnSpc>
                <a:spcPct val="126299"/>
              </a:lnSpc>
              <a:spcBef>
                <a:spcPts val="599"/>
              </a:spcBef>
            </a:pPr>
            <a:r>
              <a:rPr lang="gl-ES" sz="1264" b="1" spc="113" noProof="0" dirty="0" err="1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FV</a:t>
            </a:r>
            <a:r>
              <a:rPr lang="gl-ES" sz="1264" b="1" spc="11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AFORRO</a:t>
            </a:r>
            <a:r>
              <a:rPr lang="gl-ES" sz="1264" b="1" spc="-3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9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ANUAL</a:t>
            </a:r>
            <a:r>
              <a:rPr lang="gl-ES" sz="1264" b="1" spc="-3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7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 </a:t>
            </a:r>
            <a:r>
              <a:rPr lang="gl-ES" sz="1264" b="1" spc="8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VIVENDA</a:t>
            </a:r>
            <a:r>
              <a:rPr lang="gl-ES" sz="1264" b="1" spc="-3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9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264" b="1" spc="-3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11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ATA</a:t>
            </a:r>
            <a:r>
              <a:rPr lang="gl-ES" sz="1264" b="1" spc="-3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9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</a:t>
            </a:r>
            <a:r>
              <a:rPr lang="gl-ES" sz="1264" b="1" spc="-27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11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55% </a:t>
            </a:r>
            <a:r>
              <a:rPr lang="gl-ES" sz="1264" b="1" spc="7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 </a:t>
            </a:r>
            <a:r>
              <a:rPr lang="gl-ES" sz="1264" b="1" spc="8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FACTURA</a:t>
            </a:r>
            <a:r>
              <a:rPr lang="gl-ES" sz="1264" b="1" spc="-3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264" b="1" spc="5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ELÉCTRICA</a:t>
            </a:r>
            <a:endParaRPr lang="gl-ES" sz="1264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object 22">
            <a:extLst>
              <a:ext uri="{FF2B5EF4-FFF2-40B4-BE49-F238E27FC236}">
                <a16:creationId xmlns:a16="http://schemas.microsoft.com/office/drawing/2014/main" id="{98FF9F08-8901-A4E7-BA48-26A66042EE26}"/>
              </a:ext>
            </a:extLst>
          </p:cNvPr>
          <p:cNvSpPr txBox="1">
            <a:spLocks/>
          </p:cNvSpPr>
          <p:nvPr/>
        </p:nvSpPr>
        <p:spPr>
          <a:xfrm>
            <a:off x="447370" y="791725"/>
            <a:ext cx="5567437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ACTIVIDADES</a:t>
            </a:r>
          </a:p>
        </p:txBody>
      </p:sp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E1BC9900-6E61-FA66-E922-464D5A6C1A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0573" y="4344408"/>
            <a:ext cx="908139" cy="908139"/>
          </a:xfrm>
          <a:prstGeom prst="rect">
            <a:avLst/>
          </a:prstGeom>
        </p:spPr>
      </p:pic>
      <p:sp>
        <p:nvSpPr>
          <p:cNvPr id="8" name="object 37">
            <a:extLst>
              <a:ext uri="{FF2B5EF4-FFF2-40B4-BE49-F238E27FC236}">
                <a16:creationId xmlns:a16="http://schemas.microsoft.com/office/drawing/2014/main" id="{2E7A38FA-2F1D-7D64-B328-4A7AF5E220D7}"/>
              </a:ext>
            </a:extLst>
          </p:cNvPr>
          <p:cNvSpPr txBox="1"/>
          <p:nvPr/>
        </p:nvSpPr>
        <p:spPr>
          <a:xfrm>
            <a:off x="1202283" y="3507884"/>
            <a:ext cx="2921829" cy="1344060"/>
          </a:xfrm>
          <a:prstGeom prst="rect">
            <a:avLst/>
          </a:prstGeom>
        </p:spPr>
        <p:txBody>
          <a:bodyPr vert="horz" wrap="square" lIns="0" tIns="10134" rIns="0" bIns="0" rtlCol="0">
            <a:spAutoFit/>
          </a:bodyPr>
          <a:lstStyle/>
          <a:p>
            <a:pPr marL="57852" algn="ctr">
              <a:spcBef>
                <a:spcPts val="80"/>
              </a:spcBef>
            </a:pPr>
            <a:r>
              <a:rPr lang="gl-ES" sz="1496" b="1" spc="12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COMERCIALIZACIÓN E FINANCIACIÓN ENERXÍA</a:t>
            </a:r>
            <a:endParaRPr lang="gl-ES" sz="1496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-422" algn="ctr">
              <a:lnSpc>
                <a:spcPct val="126299"/>
              </a:lnSpc>
              <a:spcBef>
                <a:spcPts val="599"/>
              </a:spcBef>
            </a:pPr>
            <a:r>
              <a:rPr lang="gl-ES" sz="1264" b="1" spc="11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ACCESO A SUBVENCIÓNS</a:t>
            </a:r>
          </a:p>
          <a:p>
            <a:pPr marL="8446" marR="3378" indent="-422" algn="ctr">
              <a:lnSpc>
                <a:spcPct val="126299"/>
              </a:lnSpc>
              <a:spcBef>
                <a:spcPts val="599"/>
              </a:spcBef>
            </a:pPr>
            <a:r>
              <a:rPr lang="gl-ES" sz="1264" b="1" spc="11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ACTUAR COMO COMERCIALIZADORA</a:t>
            </a:r>
            <a:endParaRPr lang="gl-ES" sz="1264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object 32">
            <a:extLst>
              <a:ext uri="{FF2B5EF4-FFF2-40B4-BE49-F238E27FC236}">
                <a16:creationId xmlns:a16="http://schemas.microsoft.com/office/drawing/2014/main" id="{CF4F6508-943E-D363-F99E-032D9382723A}"/>
              </a:ext>
            </a:extLst>
          </p:cNvPr>
          <p:cNvSpPr/>
          <p:nvPr/>
        </p:nvSpPr>
        <p:spPr>
          <a:xfrm>
            <a:off x="4827676" y="2823973"/>
            <a:ext cx="2923696" cy="1394708"/>
          </a:xfrm>
          <a:custGeom>
            <a:avLst/>
            <a:gdLst/>
            <a:ahLst/>
            <a:cxnLst/>
            <a:rect l="l" t="t" r="r" b="b"/>
            <a:pathLst>
              <a:path w="4396740" h="2097404">
                <a:moveTo>
                  <a:pt x="4358612" y="2097093"/>
                </a:moveTo>
                <a:lnTo>
                  <a:pt x="38097" y="2097093"/>
                </a:lnTo>
                <a:lnTo>
                  <a:pt x="23269" y="2094100"/>
                </a:lnTo>
                <a:lnTo>
                  <a:pt x="11159" y="2085935"/>
                </a:lnTo>
                <a:lnTo>
                  <a:pt x="2993" y="2073824"/>
                </a:lnTo>
                <a:lnTo>
                  <a:pt x="0" y="2058995"/>
                </a:lnTo>
                <a:lnTo>
                  <a:pt x="0" y="38099"/>
                </a:lnTo>
                <a:lnTo>
                  <a:pt x="23269" y="2994"/>
                </a:lnTo>
                <a:lnTo>
                  <a:pt x="4358610" y="0"/>
                </a:lnTo>
                <a:lnTo>
                  <a:pt x="4373440" y="2994"/>
                </a:lnTo>
                <a:lnTo>
                  <a:pt x="4385550" y="11159"/>
                </a:lnTo>
                <a:lnTo>
                  <a:pt x="4393716" y="23269"/>
                </a:lnTo>
                <a:lnTo>
                  <a:pt x="4396710" y="38099"/>
                </a:lnTo>
                <a:lnTo>
                  <a:pt x="4396710" y="2058995"/>
                </a:lnTo>
                <a:lnTo>
                  <a:pt x="4393716" y="2073824"/>
                </a:lnTo>
                <a:lnTo>
                  <a:pt x="4385550" y="2085935"/>
                </a:lnTo>
                <a:lnTo>
                  <a:pt x="4373440" y="2094100"/>
                </a:lnTo>
                <a:lnTo>
                  <a:pt x="4358612" y="2097093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lang="gl-ES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object 37">
            <a:extLst>
              <a:ext uri="{FF2B5EF4-FFF2-40B4-BE49-F238E27FC236}">
                <a16:creationId xmlns:a16="http://schemas.microsoft.com/office/drawing/2014/main" id="{A1D85B96-E1F2-9514-D1E1-F61B811D0AD3}"/>
              </a:ext>
            </a:extLst>
          </p:cNvPr>
          <p:cNvSpPr txBox="1"/>
          <p:nvPr/>
        </p:nvSpPr>
        <p:spPr>
          <a:xfrm>
            <a:off x="5123299" y="2907340"/>
            <a:ext cx="2550788" cy="1282056"/>
          </a:xfrm>
          <a:prstGeom prst="rect">
            <a:avLst/>
          </a:prstGeom>
        </p:spPr>
        <p:txBody>
          <a:bodyPr vert="horz" wrap="square" lIns="0" tIns="10134" rIns="0" bIns="0" rtlCol="0">
            <a:spAutoFit/>
          </a:bodyPr>
          <a:lstStyle/>
          <a:p>
            <a:pPr marL="57852" algn="ctr">
              <a:spcBef>
                <a:spcPts val="80"/>
              </a:spcBef>
            </a:pPr>
            <a:r>
              <a:rPr lang="gl-ES" sz="1496" b="1" spc="12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XERACIÓN</a:t>
            </a:r>
            <a:endParaRPr lang="gl-ES" sz="1496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-422" algn="ctr">
              <a:lnSpc>
                <a:spcPct val="126299"/>
              </a:lnSpc>
              <a:spcBef>
                <a:spcPts val="599"/>
              </a:spcBef>
            </a:pPr>
            <a:r>
              <a:rPr lang="gl-ES" sz="1264" b="1" spc="113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PRODUCIÓN DE ENERXÍA RENOVABLE: EÓLICA, SOLAR, BIOMASA, BIOGÁS...</a:t>
            </a:r>
            <a:endParaRPr lang="gl-ES" sz="1264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 descr="Energía renovable - Wikipedia, la enciclopedia libre">
            <a:extLst>
              <a:ext uri="{FF2B5EF4-FFF2-40B4-BE49-F238E27FC236}">
                <a16:creationId xmlns:a16="http://schemas.microsoft.com/office/drawing/2014/main" id="{238EA5C1-F65E-17F2-A2D8-B82D7E13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28" y="2265699"/>
            <a:ext cx="908140" cy="9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3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93D1-4B11-2DA1-9EBC-AAC4D368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object 3">
            <a:extLst>
              <a:ext uri="{FF2B5EF4-FFF2-40B4-BE49-F238E27FC236}">
                <a16:creationId xmlns:a16="http://schemas.microsoft.com/office/drawing/2014/main" id="{70BF50D2-827B-B003-73D0-9A840BEE56DB}"/>
              </a:ext>
            </a:extLst>
          </p:cNvPr>
          <p:cNvGrpSpPr/>
          <p:nvPr/>
        </p:nvGrpSpPr>
        <p:grpSpPr>
          <a:xfrm>
            <a:off x="450790" y="1129400"/>
            <a:ext cx="11605971" cy="4677718"/>
            <a:chOff x="440259" y="2409083"/>
            <a:chExt cx="17453399" cy="7034490"/>
          </a:xfrm>
        </p:grpSpPr>
        <p:pic>
          <p:nvPicPr>
            <p:cNvPr id="48" name="object 8">
              <a:extLst>
                <a:ext uri="{FF2B5EF4-FFF2-40B4-BE49-F238E27FC236}">
                  <a16:creationId xmlns:a16="http://schemas.microsoft.com/office/drawing/2014/main" id="{FDD4639D-1B21-1CA0-968E-B1A71AFFF08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052" y="5195413"/>
              <a:ext cx="4524374" cy="895348"/>
            </a:xfrm>
            <a:prstGeom prst="rect">
              <a:avLst/>
            </a:prstGeom>
          </p:spPr>
        </p:pic>
        <p:sp>
          <p:nvSpPr>
            <p:cNvPr id="49" name="object 9">
              <a:extLst>
                <a:ext uri="{FF2B5EF4-FFF2-40B4-BE49-F238E27FC236}">
                  <a16:creationId xmlns:a16="http://schemas.microsoft.com/office/drawing/2014/main" id="{4ED07AA2-5C5E-9066-423F-4FDE3A96D9EB}"/>
                </a:ext>
              </a:extLst>
            </p:cNvPr>
            <p:cNvSpPr/>
            <p:nvPr/>
          </p:nvSpPr>
          <p:spPr>
            <a:xfrm>
              <a:off x="603491" y="2799684"/>
              <a:ext cx="4491355" cy="2884227"/>
            </a:xfrm>
            <a:custGeom>
              <a:avLst/>
              <a:gdLst/>
              <a:ahLst/>
              <a:cxnLst/>
              <a:rect l="l" t="t" r="r" b="b"/>
              <a:pathLst>
                <a:path w="4491355" h="2075814">
                  <a:moveTo>
                    <a:pt x="4452627" y="2075283"/>
                  </a:moveTo>
                  <a:lnTo>
                    <a:pt x="38100" y="2075283"/>
                  </a:lnTo>
                  <a:lnTo>
                    <a:pt x="23269" y="2072289"/>
                  </a:lnTo>
                  <a:lnTo>
                    <a:pt x="11159" y="2064124"/>
                  </a:lnTo>
                  <a:lnTo>
                    <a:pt x="2994" y="2052014"/>
                  </a:lnTo>
                  <a:lnTo>
                    <a:pt x="0" y="2037183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452628" y="0"/>
                  </a:lnTo>
                  <a:lnTo>
                    <a:pt x="4467457" y="2994"/>
                  </a:lnTo>
                  <a:lnTo>
                    <a:pt x="4479568" y="11159"/>
                  </a:lnTo>
                  <a:lnTo>
                    <a:pt x="4487733" y="23269"/>
                  </a:lnTo>
                  <a:lnTo>
                    <a:pt x="4490727" y="38099"/>
                  </a:lnTo>
                  <a:lnTo>
                    <a:pt x="4490727" y="2037183"/>
                  </a:lnTo>
                  <a:lnTo>
                    <a:pt x="4487733" y="2052014"/>
                  </a:lnTo>
                  <a:lnTo>
                    <a:pt x="4479568" y="2064124"/>
                  </a:lnTo>
                  <a:lnTo>
                    <a:pt x="4467457" y="2072289"/>
                  </a:lnTo>
                  <a:lnTo>
                    <a:pt x="4452627" y="207528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50" name="object 10">
              <a:extLst>
                <a:ext uri="{FF2B5EF4-FFF2-40B4-BE49-F238E27FC236}">
                  <a16:creationId xmlns:a16="http://schemas.microsoft.com/office/drawing/2014/main" id="{B1F27FF2-7BEE-2433-A85E-046C7BACB51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9456" y="2627086"/>
              <a:ext cx="962024" cy="1114425"/>
            </a:xfrm>
            <a:prstGeom prst="rect">
              <a:avLst/>
            </a:prstGeom>
          </p:spPr>
        </p:pic>
        <p:pic>
          <p:nvPicPr>
            <p:cNvPr id="51" name="object 11">
              <a:extLst>
                <a:ext uri="{FF2B5EF4-FFF2-40B4-BE49-F238E27FC236}">
                  <a16:creationId xmlns:a16="http://schemas.microsoft.com/office/drawing/2014/main" id="{7D203855-64AA-36D1-E4FA-CB71B09E614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1603" y="5059842"/>
              <a:ext cx="4524374" cy="895349"/>
            </a:xfrm>
            <a:prstGeom prst="rect">
              <a:avLst/>
            </a:prstGeom>
          </p:spPr>
        </p:pic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65046415-837B-E909-DC6A-3ADE4083B455}"/>
                </a:ext>
              </a:extLst>
            </p:cNvPr>
            <p:cNvSpPr/>
            <p:nvPr/>
          </p:nvSpPr>
          <p:spPr>
            <a:xfrm>
              <a:off x="6952043" y="2995969"/>
              <a:ext cx="4491355" cy="2518608"/>
            </a:xfrm>
            <a:custGeom>
              <a:avLst/>
              <a:gdLst/>
              <a:ahLst/>
              <a:cxnLst/>
              <a:rect l="l" t="t" r="r" b="b"/>
              <a:pathLst>
                <a:path w="4491355" h="2075814">
                  <a:moveTo>
                    <a:pt x="4452627" y="2075283"/>
                  </a:moveTo>
                  <a:lnTo>
                    <a:pt x="38099" y="2075283"/>
                  </a:lnTo>
                  <a:lnTo>
                    <a:pt x="23269" y="2072289"/>
                  </a:lnTo>
                  <a:lnTo>
                    <a:pt x="11159" y="2064124"/>
                  </a:lnTo>
                  <a:lnTo>
                    <a:pt x="2994" y="2052014"/>
                  </a:lnTo>
                  <a:lnTo>
                    <a:pt x="0" y="2037183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3"/>
                  </a:lnTo>
                  <a:lnTo>
                    <a:pt x="38099" y="0"/>
                  </a:lnTo>
                  <a:lnTo>
                    <a:pt x="4452627" y="0"/>
                  </a:lnTo>
                  <a:lnTo>
                    <a:pt x="4467457" y="2993"/>
                  </a:lnTo>
                  <a:lnTo>
                    <a:pt x="4479567" y="11159"/>
                  </a:lnTo>
                  <a:lnTo>
                    <a:pt x="4487733" y="23269"/>
                  </a:lnTo>
                  <a:lnTo>
                    <a:pt x="4490727" y="38099"/>
                  </a:lnTo>
                  <a:lnTo>
                    <a:pt x="4490727" y="2037183"/>
                  </a:lnTo>
                  <a:lnTo>
                    <a:pt x="4487733" y="2052014"/>
                  </a:lnTo>
                  <a:lnTo>
                    <a:pt x="4479567" y="2064124"/>
                  </a:lnTo>
                  <a:lnTo>
                    <a:pt x="4467457" y="2072289"/>
                  </a:lnTo>
                  <a:lnTo>
                    <a:pt x="4452627" y="207528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53" name="object 13">
              <a:extLst>
                <a:ext uri="{FF2B5EF4-FFF2-40B4-BE49-F238E27FC236}">
                  <a16:creationId xmlns:a16="http://schemas.microsoft.com/office/drawing/2014/main" id="{FFF3FEA1-DB6E-6886-8476-35992F308D1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4161" y="2409083"/>
              <a:ext cx="1282338" cy="1281911"/>
            </a:xfrm>
            <a:prstGeom prst="rect">
              <a:avLst/>
            </a:prstGeom>
          </p:spPr>
        </p:pic>
        <p:pic>
          <p:nvPicPr>
            <p:cNvPr id="54" name="object 14">
              <a:extLst>
                <a:ext uri="{FF2B5EF4-FFF2-40B4-BE49-F238E27FC236}">
                  <a16:creationId xmlns:a16="http://schemas.microsoft.com/office/drawing/2014/main" id="{6E5DACC4-19AF-6C5F-26C9-ED377C7FD18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6255" y="2448882"/>
              <a:ext cx="1122633" cy="1122633"/>
            </a:xfrm>
            <a:prstGeom prst="rect">
              <a:avLst/>
            </a:prstGeom>
          </p:spPr>
        </p:pic>
        <p:pic>
          <p:nvPicPr>
            <p:cNvPr id="55" name="object 15">
              <a:extLst>
                <a:ext uri="{FF2B5EF4-FFF2-40B4-BE49-F238E27FC236}">
                  <a16:creationId xmlns:a16="http://schemas.microsoft.com/office/drawing/2014/main" id="{A3DB7B3D-B166-8F56-62C8-E15559E377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5825" y="2631124"/>
              <a:ext cx="2009775" cy="923924"/>
            </a:xfrm>
            <a:prstGeom prst="rect">
              <a:avLst/>
            </a:prstGeom>
          </p:spPr>
        </p:pic>
        <p:pic>
          <p:nvPicPr>
            <p:cNvPr id="56" name="object 16">
              <a:extLst>
                <a:ext uri="{FF2B5EF4-FFF2-40B4-BE49-F238E27FC236}">
                  <a16:creationId xmlns:a16="http://schemas.microsoft.com/office/drawing/2014/main" id="{76F9A98F-D615-D3DD-60BC-329DA92353B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44244" y="4353219"/>
              <a:ext cx="3676649" cy="723898"/>
            </a:xfrm>
            <a:prstGeom prst="rect">
              <a:avLst/>
            </a:prstGeom>
          </p:spPr>
        </p:pic>
        <p:sp>
          <p:nvSpPr>
            <p:cNvPr id="57" name="object 17">
              <a:extLst>
                <a:ext uri="{FF2B5EF4-FFF2-40B4-BE49-F238E27FC236}">
                  <a16:creationId xmlns:a16="http://schemas.microsoft.com/office/drawing/2014/main" id="{2BB04467-F25B-56BB-9492-765DAA2051D9}"/>
                </a:ext>
              </a:extLst>
            </p:cNvPr>
            <p:cNvSpPr/>
            <p:nvPr/>
          </p:nvSpPr>
          <p:spPr>
            <a:xfrm>
              <a:off x="13369282" y="2527528"/>
              <a:ext cx="4329430" cy="2175608"/>
            </a:xfrm>
            <a:custGeom>
              <a:avLst/>
              <a:gdLst/>
              <a:ahLst/>
              <a:cxnLst/>
              <a:rect l="l" t="t" r="r" b="b"/>
              <a:pathLst>
                <a:path w="3843019" h="2075814">
                  <a:moveTo>
                    <a:pt x="3808450" y="2075283"/>
                  </a:moveTo>
                  <a:lnTo>
                    <a:pt x="38099" y="2075283"/>
                  </a:lnTo>
                  <a:lnTo>
                    <a:pt x="23270" y="2072289"/>
                  </a:lnTo>
                  <a:lnTo>
                    <a:pt x="11159" y="2064124"/>
                  </a:lnTo>
                  <a:lnTo>
                    <a:pt x="2994" y="2052013"/>
                  </a:lnTo>
                  <a:lnTo>
                    <a:pt x="0" y="2037183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8"/>
                  </a:lnTo>
                  <a:lnTo>
                    <a:pt x="23270" y="2993"/>
                  </a:lnTo>
                  <a:lnTo>
                    <a:pt x="38098" y="0"/>
                  </a:lnTo>
                  <a:lnTo>
                    <a:pt x="3808452" y="0"/>
                  </a:lnTo>
                  <a:lnTo>
                    <a:pt x="3823281" y="2993"/>
                  </a:lnTo>
                  <a:lnTo>
                    <a:pt x="3835391" y="11158"/>
                  </a:lnTo>
                  <a:lnTo>
                    <a:pt x="3842515" y="21725"/>
                  </a:lnTo>
                  <a:lnTo>
                    <a:pt x="3842515" y="2053557"/>
                  </a:lnTo>
                  <a:lnTo>
                    <a:pt x="3835391" y="2064124"/>
                  </a:lnTo>
                  <a:lnTo>
                    <a:pt x="3823281" y="2072289"/>
                  </a:lnTo>
                  <a:lnTo>
                    <a:pt x="3808450" y="207528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58" name="object 18">
              <a:extLst>
                <a:ext uri="{FF2B5EF4-FFF2-40B4-BE49-F238E27FC236}">
                  <a16:creationId xmlns:a16="http://schemas.microsoft.com/office/drawing/2014/main" id="{40A9D0E6-4E18-90C8-7359-5959423011E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84110" y="3240641"/>
              <a:ext cx="1419224" cy="1400173"/>
            </a:xfrm>
            <a:prstGeom prst="rect">
              <a:avLst/>
            </a:prstGeom>
          </p:spPr>
        </p:pic>
        <p:pic>
          <p:nvPicPr>
            <p:cNvPr id="59" name="object 19">
              <a:extLst>
                <a:ext uri="{FF2B5EF4-FFF2-40B4-BE49-F238E27FC236}">
                  <a16:creationId xmlns:a16="http://schemas.microsoft.com/office/drawing/2014/main" id="{7B8EDDD7-4329-6BE2-80C2-C796BFED1F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259" y="8548225"/>
              <a:ext cx="4524374" cy="895348"/>
            </a:xfrm>
            <a:prstGeom prst="rect">
              <a:avLst/>
            </a:prstGeom>
          </p:spPr>
        </p:pic>
        <p:sp>
          <p:nvSpPr>
            <p:cNvPr id="60" name="object 20">
              <a:extLst>
                <a:ext uri="{FF2B5EF4-FFF2-40B4-BE49-F238E27FC236}">
                  <a16:creationId xmlns:a16="http://schemas.microsoft.com/office/drawing/2014/main" id="{759EC3FA-0922-7E4E-4F7A-28EE60CEAE00}"/>
                </a:ext>
              </a:extLst>
            </p:cNvPr>
            <p:cNvSpPr/>
            <p:nvPr/>
          </p:nvSpPr>
          <p:spPr>
            <a:xfrm>
              <a:off x="667367" y="6166536"/>
              <a:ext cx="4427478" cy="2952545"/>
            </a:xfrm>
            <a:custGeom>
              <a:avLst/>
              <a:gdLst/>
              <a:ahLst/>
              <a:cxnLst/>
              <a:rect l="l" t="t" r="r" b="b"/>
              <a:pathLst>
                <a:path w="4264025" h="2075815">
                  <a:moveTo>
                    <a:pt x="4225960" y="2075283"/>
                  </a:moveTo>
                  <a:lnTo>
                    <a:pt x="38045" y="2075283"/>
                  </a:lnTo>
                  <a:lnTo>
                    <a:pt x="23216" y="2072289"/>
                  </a:lnTo>
                  <a:lnTo>
                    <a:pt x="11105" y="2064124"/>
                  </a:lnTo>
                  <a:lnTo>
                    <a:pt x="2940" y="2052014"/>
                  </a:lnTo>
                  <a:lnTo>
                    <a:pt x="0" y="2037450"/>
                  </a:lnTo>
                  <a:lnTo>
                    <a:pt x="0" y="37833"/>
                  </a:lnTo>
                  <a:lnTo>
                    <a:pt x="2940" y="23269"/>
                  </a:lnTo>
                  <a:lnTo>
                    <a:pt x="11105" y="11159"/>
                  </a:lnTo>
                  <a:lnTo>
                    <a:pt x="23216" y="2993"/>
                  </a:lnTo>
                  <a:lnTo>
                    <a:pt x="38045" y="0"/>
                  </a:lnTo>
                  <a:lnTo>
                    <a:pt x="4225960" y="0"/>
                  </a:lnTo>
                  <a:lnTo>
                    <a:pt x="4240789" y="2993"/>
                  </a:lnTo>
                  <a:lnTo>
                    <a:pt x="4252900" y="11159"/>
                  </a:lnTo>
                  <a:lnTo>
                    <a:pt x="4261065" y="23269"/>
                  </a:lnTo>
                  <a:lnTo>
                    <a:pt x="4264005" y="37833"/>
                  </a:lnTo>
                  <a:lnTo>
                    <a:pt x="4264005" y="2037450"/>
                  </a:lnTo>
                  <a:lnTo>
                    <a:pt x="4261065" y="2052014"/>
                  </a:lnTo>
                  <a:lnTo>
                    <a:pt x="4252900" y="2064124"/>
                  </a:lnTo>
                  <a:lnTo>
                    <a:pt x="4240789" y="2072289"/>
                  </a:lnTo>
                  <a:lnTo>
                    <a:pt x="4225960" y="207528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61" name="object 21">
              <a:extLst>
                <a:ext uri="{FF2B5EF4-FFF2-40B4-BE49-F238E27FC236}">
                  <a16:creationId xmlns:a16="http://schemas.microsoft.com/office/drawing/2014/main" id="{E48D9292-6AFC-22C3-5F54-BDAE46CC703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3185" y="8426118"/>
              <a:ext cx="4524374" cy="895348"/>
            </a:xfrm>
            <a:prstGeom prst="rect">
              <a:avLst/>
            </a:prstGeom>
          </p:spPr>
        </p:pic>
        <p:sp>
          <p:nvSpPr>
            <p:cNvPr id="62" name="object 22">
              <a:extLst>
                <a:ext uri="{FF2B5EF4-FFF2-40B4-BE49-F238E27FC236}">
                  <a16:creationId xmlns:a16="http://schemas.microsoft.com/office/drawing/2014/main" id="{E7442591-F9B4-8041-AFC3-DA5AC1A5DF3D}"/>
                </a:ext>
              </a:extLst>
            </p:cNvPr>
            <p:cNvSpPr/>
            <p:nvPr/>
          </p:nvSpPr>
          <p:spPr>
            <a:xfrm>
              <a:off x="7005244" y="6302263"/>
              <a:ext cx="4491355" cy="2629489"/>
            </a:xfrm>
            <a:custGeom>
              <a:avLst/>
              <a:gdLst/>
              <a:ahLst/>
              <a:cxnLst/>
              <a:rect l="l" t="t" r="r" b="b"/>
              <a:pathLst>
                <a:path w="4491355" h="2075815">
                  <a:moveTo>
                    <a:pt x="4452628" y="2075283"/>
                  </a:moveTo>
                  <a:lnTo>
                    <a:pt x="38099" y="2075283"/>
                  </a:lnTo>
                  <a:lnTo>
                    <a:pt x="23269" y="2072289"/>
                  </a:lnTo>
                  <a:lnTo>
                    <a:pt x="11159" y="2064124"/>
                  </a:lnTo>
                  <a:lnTo>
                    <a:pt x="2994" y="2052014"/>
                  </a:lnTo>
                  <a:lnTo>
                    <a:pt x="0" y="2037183"/>
                  </a:lnTo>
                  <a:lnTo>
                    <a:pt x="0" y="38099"/>
                  </a:lnTo>
                  <a:lnTo>
                    <a:pt x="23269" y="2994"/>
                  </a:lnTo>
                  <a:lnTo>
                    <a:pt x="4452627" y="0"/>
                  </a:lnTo>
                  <a:lnTo>
                    <a:pt x="4467457" y="2994"/>
                  </a:lnTo>
                  <a:lnTo>
                    <a:pt x="4479568" y="11159"/>
                  </a:lnTo>
                  <a:lnTo>
                    <a:pt x="4487733" y="23269"/>
                  </a:lnTo>
                  <a:lnTo>
                    <a:pt x="4490727" y="38099"/>
                  </a:lnTo>
                  <a:lnTo>
                    <a:pt x="4490727" y="2037183"/>
                  </a:lnTo>
                  <a:lnTo>
                    <a:pt x="4487733" y="2052014"/>
                  </a:lnTo>
                  <a:lnTo>
                    <a:pt x="4479568" y="2064124"/>
                  </a:lnTo>
                  <a:lnTo>
                    <a:pt x="4467457" y="2072289"/>
                  </a:lnTo>
                  <a:lnTo>
                    <a:pt x="4452628" y="207528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63" name="object 23">
              <a:extLst>
                <a:ext uri="{FF2B5EF4-FFF2-40B4-BE49-F238E27FC236}">
                  <a16:creationId xmlns:a16="http://schemas.microsoft.com/office/drawing/2014/main" id="{91D11DB4-EBA6-8D91-C5F2-DC81643D39E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0758" y="5944825"/>
              <a:ext cx="1282338" cy="1281911"/>
            </a:xfrm>
            <a:prstGeom prst="rect">
              <a:avLst/>
            </a:prstGeom>
          </p:spPr>
        </p:pic>
        <p:pic>
          <p:nvPicPr>
            <p:cNvPr id="64" name="object 24">
              <a:extLst>
                <a:ext uri="{FF2B5EF4-FFF2-40B4-BE49-F238E27FC236}">
                  <a16:creationId xmlns:a16="http://schemas.microsoft.com/office/drawing/2014/main" id="{DFEFD2BE-B392-43AB-85F7-25C1481FEA4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07176" y="5998948"/>
              <a:ext cx="1122633" cy="1122633"/>
            </a:xfrm>
            <a:prstGeom prst="rect">
              <a:avLst/>
            </a:prstGeom>
          </p:spPr>
        </p:pic>
        <p:pic>
          <p:nvPicPr>
            <p:cNvPr id="65" name="object 25">
              <a:extLst>
                <a:ext uri="{FF2B5EF4-FFF2-40B4-BE49-F238E27FC236}">
                  <a16:creationId xmlns:a16="http://schemas.microsoft.com/office/drawing/2014/main" id="{57D0BC40-B51C-D4FA-03E7-87975A853C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69284" y="8365186"/>
              <a:ext cx="4524374" cy="895348"/>
            </a:xfrm>
            <a:prstGeom prst="rect">
              <a:avLst/>
            </a:prstGeom>
          </p:spPr>
        </p:pic>
        <p:sp>
          <p:nvSpPr>
            <p:cNvPr id="66" name="object 26">
              <a:extLst>
                <a:ext uri="{FF2B5EF4-FFF2-40B4-BE49-F238E27FC236}">
                  <a16:creationId xmlns:a16="http://schemas.microsoft.com/office/drawing/2014/main" id="{3AF1CD80-2671-89E5-0FDF-DE11C045577B}"/>
                </a:ext>
              </a:extLst>
            </p:cNvPr>
            <p:cNvSpPr/>
            <p:nvPr/>
          </p:nvSpPr>
          <p:spPr>
            <a:xfrm>
              <a:off x="13369724" y="6235108"/>
              <a:ext cx="4329430" cy="2696644"/>
            </a:xfrm>
            <a:custGeom>
              <a:avLst/>
              <a:gdLst/>
              <a:ahLst/>
              <a:cxnLst/>
              <a:rect l="l" t="t" r="r" b="b"/>
              <a:pathLst>
                <a:path w="4329430" h="2075815">
                  <a:moveTo>
                    <a:pt x="4291464" y="2075283"/>
                  </a:moveTo>
                  <a:lnTo>
                    <a:pt x="38098" y="2075283"/>
                  </a:lnTo>
                  <a:lnTo>
                    <a:pt x="23270" y="2072289"/>
                  </a:lnTo>
                  <a:lnTo>
                    <a:pt x="11159" y="2064124"/>
                  </a:lnTo>
                  <a:lnTo>
                    <a:pt x="2994" y="2052014"/>
                  </a:lnTo>
                  <a:lnTo>
                    <a:pt x="0" y="2037183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70" y="2994"/>
                  </a:lnTo>
                  <a:lnTo>
                    <a:pt x="38099" y="0"/>
                  </a:lnTo>
                  <a:lnTo>
                    <a:pt x="4291463" y="0"/>
                  </a:lnTo>
                  <a:lnTo>
                    <a:pt x="4306293" y="2994"/>
                  </a:lnTo>
                  <a:lnTo>
                    <a:pt x="4318404" y="11159"/>
                  </a:lnTo>
                  <a:lnTo>
                    <a:pt x="4326569" y="23269"/>
                  </a:lnTo>
                  <a:lnTo>
                    <a:pt x="4328910" y="34868"/>
                  </a:lnTo>
                  <a:lnTo>
                    <a:pt x="4328910" y="2040415"/>
                  </a:lnTo>
                  <a:lnTo>
                    <a:pt x="4326569" y="2052014"/>
                  </a:lnTo>
                  <a:lnTo>
                    <a:pt x="4318404" y="2064124"/>
                  </a:lnTo>
                  <a:lnTo>
                    <a:pt x="4306293" y="2072289"/>
                  </a:lnTo>
                  <a:lnTo>
                    <a:pt x="4291464" y="207528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lang="gl-ES" noProof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67" name="object 27">
              <a:extLst>
                <a:ext uri="{FF2B5EF4-FFF2-40B4-BE49-F238E27FC236}">
                  <a16:creationId xmlns:a16="http://schemas.microsoft.com/office/drawing/2014/main" id="{B77223EC-166A-508C-787A-7A29C984BF6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7313" y="6160697"/>
              <a:ext cx="1514473" cy="1323974"/>
            </a:xfrm>
            <a:prstGeom prst="rect">
              <a:avLst/>
            </a:prstGeom>
          </p:spPr>
        </p:pic>
        <p:pic>
          <p:nvPicPr>
            <p:cNvPr id="68" name="object 28">
              <a:extLst>
                <a:ext uri="{FF2B5EF4-FFF2-40B4-BE49-F238E27FC236}">
                  <a16:creationId xmlns:a16="http://schemas.microsoft.com/office/drawing/2014/main" id="{7BCC775F-5CE3-EA27-B5D7-FCFD0E474A4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19712" y="6085822"/>
              <a:ext cx="1095374" cy="1000125"/>
            </a:xfrm>
            <a:prstGeom prst="rect">
              <a:avLst/>
            </a:prstGeom>
          </p:spPr>
        </p:pic>
      </p:grp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D32B7A74-BB80-C0F0-F10A-E4F470A23C4F}"/>
              </a:ext>
            </a:extLst>
          </p:cNvPr>
          <p:cNvSpPr txBox="1">
            <a:spLocks/>
          </p:cNvSpPr>
          <p:nvPr/>
        </p:nvSpPr>
        <p:spPr>
          <a:xfrm>
            <a:off x="3182149" y="5896364"/>
            <a:ext cx="5665316" cy="60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DCB810-D7FE-C3C2-FF74-45D3BC3B54AB}"/>
              </a:ext>
            </a:extLst>
          </p:cNvPr>
          <p:cNvSpPr txBox="1"/>
          <p:nvPr/>
        </p:nvSpPr>
        <p:spPr>
          <a:xfrm>
            <a:off x="97654" y="5743853"/>
            <a:ext cx="12020365" cy="97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C67FEF-2621-248A-7559-D7D8B00A4D8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1365" b="-1094"/>
          <a:stretch/>
        </p:blipFill>
        <p:spPr>
          <a:xfrm>
            <a:off x="189408" y="5986811"/>
            <a:ext cx="8305689" cy="490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5BBF71-8CF7-EDFB-78A2-10062FD14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522" y="6010083"/>
            <a:ext cx="1733003" cy="49477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FF207910-6A7A-5D44-9B20-7A09C31E1F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0915" y="5896364"/>
            <a:ext cx="876972" cy="712101"/>
          </a:xfrm>
          <a:prstGeom prst="rect">
            <a:avLst/>
          </a:prstGeom>
        </p:spPr>
      </p:pic>
      <p:sp>
        <p:nvSpPr>
          <p:cNvPr id="36" name="object 32">
            <a:extLst>
              <a:ext uri="{FF2B5EF4-FFF2-40B4-BE49-F238E27FC236}">
                <a16:creationId xmlns:a16="http://schemas.microsoft.com/office/drawing/2014/main" id="{2C4E93B5-3FB0-77F6-DB7C-C07B17153319}"/>
              </a:ext>
            </a:extLst>
          </p:cNvPr>
          <p:cNvSpPr txBox="1"/>
          <p:nvPr/>
        </p:nvSpPr>
        <p:spPr>
          <a:xfrm>
            <a:off x="9060404" y="3706911"/>
            <a:ext cx="2878937" cy="1689792"/>
          </a:xfrm>
          <a:prstGeom prst="rect">
            <a:avLst/>
          </a:prstGeom>
        </p:spPr>
        <p:txBody>
          <a:bodyPr vert="horz" wrap="square" lIns="0" tIns="11401" rIns="0" bIns="0" rtlCol="0">
            <a:spAutoFit/>
          </a:bodyPr>
          <a:lstStyle/>
          <a:p>
            <a:pPr marL="8446">
              <a:spcBef>
                <a:spcPts val="90"/>
              </a:spcBef>
            </a:pPr>
            <a:r>
              <a:rPr lang="gl-ES" sz="1400" b="1" spc="136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BENEFICIOS ECONÓMICOS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232251">
              <a:lnSpc>
                <a:spcPct val="128000"/>
              </a:lnSpc>
              <a:spcBef>
                <a:spcPts val="818"/>
              </a:spcBef>
            </a:pPr>
            <a:r>
              <a:rPr lang="gl-ES" sz="140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Aforro na factura, diversificación da actividade produtiva, xeración adicionais de ingresos para a comunidade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FAA9D637-5A6D-8C4E-0652-8F371C78DF14}"/>
              </a:ext>
            </a:extLst>
          </p:cNvPr>
          <p:cNvSpPr txBox="1"/>
          <p:nvPr/>
        </p:nvSpPr>
        <p:spPr>
          <a:xfrm>
            <a:off x="585464" y="1523733"/>
            <a:ext cx="2981285" cy="1412740"/>
          </a:xfrm>
          <a:prstGeom prst="rect">
            <a:avLst/>
          </a:prstGeom>
        </p:spPr>
        <p:txBody>
          <a:bodyPr vert="horz" wrap="square" lIns="0" tIns="7601" rIns="0" bIns="0" rtlCol="0">
            <a:spAutoFit/>
          </a:bodyPr>
          <a:lstStyle/>
          <a:p>
            <a:pPr marL="38427" marR="190446">
              <a:lnSpc>
                <a:spcPct val="125400"/>
              </a:lnSpc>
              <a:spcBef>
                <a:spcPts val="60"/>
              </a:spcBef>
            </a:pPr>
            <a:r>
              <a:rPr lang="gl-ES" sz="1400" b="1" spc="12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EMPODERAMENTO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>
              <a:lnSpc>
                <a:spcPct val="128000"/>
              </a:lnSpc>
              <a:spcBef>
                <a:spcPts val="436"/>
              </a:spcBef>
            </a:pPr>
            <a:r>
              <a:rPr lang="gl-ES" sz="1400" spc="3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Papel</a:t>
            </a:r>
            <a:r>
              <a:rPr lang="gl-ES" sz="1400" spc="1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activo</a:t>
            </a:r>
            <a:r>
              <a:rPr lang="gl-ES" sz="1400" spc="1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dos</a:t>
            </a:r>
            <a:r>
              <a:rPr lang="gl-ES" sz="1400" spc="1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socios, tomando o control e decisións, </a:t>
            </a:r>
            <a:r>
              <a:rPr lang="gl-ES" sz="1400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non só meros actores que pagan as súas facturas.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6B2662E8-BB2C-B9AA-695C-6E37ACB67375}"/>
              </a:ext>
            </a:extLst>
          </p:cNvPr>
          <p:cNvSpPr txBox="1"/>
          <p:nvPr/>
        </p:nvSpPr>
        <p:spPr>
          <a:xfrm>
            <a:off x="4803671" y="1579808"/>
            <a:ext cx="2955377" cy="1479970"/>
          </a:xfrm>
          <a:prstGeom prst="rect">
            <a:avLst/>
          </a:prstGeom>
        </p:spPr>
        <p:txBody>
          <a:bodyPr vert="horz" wrap="square" lIns="0" tIns="127521" rIns="0" bIns="0" rtlCol="0">
            <a:spAutoFit/>
          </a:bodyPr>
          <a:lstStyle/>
          <a:p>
            <a:pPr>
              <a:spcBef>
                <a:spcPts val="1004"/>
              </a:spcBef>
            </a:pPr>
            <a:r>
              <a:rPr lang="gl-ES" sz="1400" b="1" spc="10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XERACIÓN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23" marR="3378" indent="-422" algn="ctr">
              <a:lnSpc>
                <a:spcPct val="128000"/>
              </a:lnSpc>
              <a:spcBef>
                <a:spcPts val="396"/>
              </a:spcBef>
            </a:pP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Xeración</a:t>
            </a:r>
            <a:r>
              <a:rPr lang="gl-ES" sz="1400" spc="8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compartida</a:t>
            </a:r>
            <a:r>
              <a:rPr lang="gl-ES" sz="1400" spc="8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</a:t>
            </a:r>
            <a:r>
              <a:rPr lang="gl-ES" sz="1400" spc="8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enerxía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procedente</a:t>
            </a:r>
            <a:r>
              <a:rPr lang="gl-ES" sz="1400" spc="4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das</a:t>
            </a:r>
            <a:r>
              <a:rPr lang="gl-ES" sz="1400" spc="4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fontes</a:t>
            </a:r>
            <a:r>
              <a:rPr lang="gl-ES" sz="1400" spc="4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400" spc="4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orixe</a:t>
            </a:r>
            <a:r>
              <a:rPr lang="gl-ES" sz="1400" spc="4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renovable  como solar, eólica, biomasa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AECCE117-748C-259A-F88B-5A727431A697}"/>
              </a:ext>
            </a:extLst>
          </p:cNvPr>
          <p:cNvSpPr txBox="1"/>
          <p:nvPr/>
        </p:nvSpPr>
        <p:spPr>
          <a:xfrm>
            <a:off x="9246286" y="1239628"/>
            <a:ext cx="2555490" cy="1354967"/>
          </a:xfrm>
          <a:prstGeom prst="rect">
            <a:avLst/>
          </a:prstGeom>
        </p:spPr>
        <p:txBody>
          <a:bodyPr vert="horz" wrap="square" lIns="0" tIns="7601" rIns="0" bIns="0" rtlCol="0">
            <a:spAutoFit/>
          </a:bodyPr>
          <a:lstStyle/>
          <a:p>
            <a:pPr marL="418052" marR="44339" indent="165953" algn="r">
              <a:lnSpc>
                <a:spcPct val="125400"/>
              </a:lnSpc>
              <a:spcBef>
                <a:spcPts val="60"/>
              </a:spcBef>
            </a:pPr>
            <a:r>
              <a:rPr lang="gl-ES" sz="1400" b="1" spc="9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BENEFICIOS </a:t>
            </a:r>
            <a:r>
              <a:rPr lang="gl-ES" sz="1400" b="1" spc="11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AMBIENTAIS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28715" algn="r">
              <a:lnSpc>
                <a:spcPct val="128000"/>
              </a:lnSpc>
            </a:pP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Redución</a:t>
            </a:r>
            <a:r>
              <a:rPr lang="gl-ES" sz="1400" spc="5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das</a:t>
            </a:r>
            <a:r>
              <a:rPr lang="gl-ES" sz="1400" spc="6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emisións </a:t>
            </a:r>
          </a:p>
          <a:p>
            <a:pPr marL="8446" marR="3378" indent="28715" algn="r">
              <a:lnSpc>
                <a:spcPct val="128000"/>
              </a:lnSpc>
            </a:pP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400" spc="-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7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CO2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</a:p>
          <a:p>
            <a:pPr marL="8446" marR="3378" indent="28715" algn="r">
              <a:lnSpc>
                <a:spcPct val="128000"/>
              </a:lnSpc>
            </a:pP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pegada</a:t>
            </a:r>
            <a:r>
              <a:rPr lang="gl-ES" sz="1400" spc="-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Carbono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60FBBE08-F1FA-9053-1F97-C570BDD5824F}"/>
              </a:ext>
            </a:extLst>
          </p:cNvPr>
          <p:cNvSpPr txBox="1"/>
          <p:nvPr/>
        </p:nvSpPr>
        <p:spPr>
          <a:xfrm>
            <a:off x="528315" y="3562183"/>
            <a:ext cx="2848804" cy="2034769"/>
          </a:xfrm>
          <a:prstGeom prst="rect">
            <a:avLst/>
          </a:prstGeom>
        </p:spPr>
        <p:txBody>
          <a:bodyPr vert="horz" wrap="square" lIns="0" tIns="7601" rIns="0" bIns="0" rtlCol="0">
            <a:spAutoFit/>
          </a:bodyPr>
          <a:lstStyle/>
          <a:p>
            <a:pPr marL="842016" marR="3378" indent="684508" algn="r">
              <a:lnSpc>
                <a:spcPct val="125400"/>
              </a:lnSpc>
              <a:spcBef>
                <a:spcPts val="60"/>
              </a:spcBef>
            </a:pPr>
            <a:r>
              <a:rPr lang="gl-ES" sz="1400" b="1" spc="116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IMPACTO </a:t>
            </a:r>
            <a:r>
              <a:rPr lang="gl-ES" sz="1400" b="1" spc="12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SOCIAL</a:t>
            </a:r>
            <a:r>
              <a:rPr lang="gl-ES" sz="1400" b="1" spc="-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b="1" spc="11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POSITIVO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446" marR="3378" indent="1236843" algn="r">
              <a:lnSpc>
                <a:spcPct val="128000"/>
              </a:lnSpc>
              <a:spcBef>
                <a:spcPts val="1007"/>
              </a:spcBef>
            </a:pP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Proxecto</a:t>
            </a:r>
            <a:r>
              <a:rPr lang="gl-ES" sz="1400" spc="6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</a:t>
            </a:r>
            <a:r>
              <a:rPr lang="gl-ES" sz="1400" spc="6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común, m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ellora</a:t>
            </a:r>
            <a:r>
              <a:rPr lang="gl-ES" sz="1400" spc="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</a:t>
            </a:r>
            <a:r>
              <a:rPr lang="gl-ES" sz="1400" spc="3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amplía</a:t>
            </a:r>
            <a:r>
              <a:rPr lang="gl-ES" sz="1400" spc="3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as nos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</a:t>
            </a:r>
            <a:r>
              <a:rPr lang="gl-ES" sz="1400" spc="3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oportunidades, creación de emprego local</a:t>
            </a:r>
            <a:r>
              <a:rPr lang="gl-ES" sz="1400" spc="-7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protección de colectivos vulnerables</a:t>
            </a:r>
            <a:endParaRPr lang="gl-ES" sz="1400" spc="-7" noProof="0" dirty="0">
              <a:solidFill>
                <a:srgbClr val="3452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BF30A3B2-AEAF-59E6-B826-5A28833E4EAC}"/>
              </a:ext>
            </a:extLst>
          </p:cNvPr>
          <p:cNvSpPr txBox="1"/>
          <p:nvPr/>
        </p:nvSpPr>
        <p:spPr>
          <a:xfrm>
            <a:off x="4969308" y="3724442"/>
            <a:ext cx="3041055" cy="1657742"/>
          </a:xfrm>
          <a:prstGeom prst="rect">
            <a:avLst/>
          </a:prstGeom>
        </p:spPr>
        <p:txBody>
          <a:bodyPr vert="horz" wrap="square" lIns="0" tIns="7601" rIns="0" bIns="0" rtlCol="0">
            <a:spAutoFit/>
          </a:bodyPr>
          <a:lstStyle/>
          <a:p>
            <a:pPr marR="776986">
              <a:lnSpc>
                <a:spcPct val="125400"/>
              </a:lnSpc>
              <a:spcBef>
                <a:spcPts val="60"/>
              </a:spcBef>
            </a:pPr>
            <a:r>
              <a:rPr lang="gl-ES" sz="1400" b="1" spc="73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EFICIENCIA </a:t>
            </a:r>
            <a:r>
              <a:rPr lang="gl-ES" sz="1400" b="1" spc="90" noProof="0" dirty="0">
                <a:solidFill>
                  <a:srgbClr val="3878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ENERXÉTICA</a:t>
            </a:r>
          </a:p>
          <a:p>
            <a:pPr marR="776986">
              <a:lnSpc>
                <a:spcPct val="125400"/>
              </a:lnSpc>
              <a:spcBef>
                <a:spcPts val="436"/>
              </a:spcBef>
            </a:pP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Prestación</a:t>
            </a:r>
            <a:r>
              <a:rPr lang="gl-ES" sz="1400" spc="7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400" spc="7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servizos</a:t>
            </a:r>
            <a:r>
              <a:rPr lang="gl-ES" sz="1400" spc="7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400" spc="73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eficiencia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enerxética</a:t>
            </a:r>
            <a:r>
              <a:rPr lang="gl-ES" sz="1400" spc="8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incluíndo</a:t>
            </a:r>
            <a:r>
              <a:rPr lang="gl-ES" sz="1400" spc="8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tecnoloxías</a:t>
            </a:r>
            <a:r>
              <a:rPr lang="gl-ES" sz="1400" spc="86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</a:t>
            </a:r>
            <a:r>
              <a:rPr lang="gl-ES" sz="1400" spc="90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gl-ES" sz="1400" spc="-7" noProof="0" dirty="0">
                <a:solidFill>
                  <a:srgbClr val="3452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xestión</a:t>
            </a:r>
            <a:endParaRPr lang="gl-ES" sz="14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11343118-0FBE-1DA0-BC2F-B3F6FD629280}"/>
              </a:ext>
            </a:extLst>
          </p:cNvPr>
          <p:cNvSpPr txBox="1">
            <a:spLocks/>
          </p:cNvSpPr>
          <p:nvPr/>
        </p:nvSpPr>
        <p:spPr>
          <a:xfrm>
            <a:off x="528315" y="748535"/>
            <a:ext cx="5567437" cy="344430"/>
          </a:xfrm>
          <a:prstGeom prst="rect">
            <a:avLst/>
          </a:prstGeom>
        </p:spPr>
        <p:txBody>
          <a:bodyPr vert="horz" wrap="square" lIns="0" tIns="88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46">
              <a:spcBef>
                <a:spcPts val="70"/>
              </a:spcBef>
            </a:pPr>
            <a:r>
              <a:rPr lang="gl-ES" sz="2400" b="1" kern="0" noProof="0" dirty="0">
                <a:solidFill>
                  <a:srgbClr val="E0C53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BENEFICIOS</a:t>
            </a:r>
          </a:p>
        </p:txBody>
      </p:sp>
      <p:pic>
        <p:nvPicPr>
          <p:cNvPr id="1026" name="Picture 2" descr="Saco de icono de vector de contorno negro de bolsa de dinero amarillo lleno  de monedas de euro icono de ahorro de concepto de finanzas | Vector Premium">
            <a:extLst>
              <a:ext uri="{FF2B5EF4-FFF2-40B4-BE49-F238E27FC236}">
                <a16:creationId xmlns:a16="http://schemas.microsoft.com/office/drawing/2014/main" id="{F38C6573-08AB-CF58-D982-BF7FFF721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3514" y1="29553" x2="53514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869" y="4413124"/>
            <a:ext cx="681183" cy="6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230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</Words>
  <Application>Microsoft Office PowerPoint</Application>
  <PresentationFormat>Panorámica</PresentationFormat>
  <Paragraphs>274</Paragraphs>
  <Slides>20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Poppins</vt:lpstr>
      <vt:lpstr>Segoe UI</vt:lpstr>
      <vt:lpstr>Times New Roman</vt:lpstr>
      <vt:lpstr>Trebuchet MS</vt:lpstr>
      <vt:lpstr>Wingdings</vt:lpstr>
      <vt:lpstr>Tema de Office</vt:lpstr>
      <vt:lpstr>Presentación de PowerPoint</vt:lpstr>
      <vt:lpstr>OFICINA DE TRANSFORMACION COMUNITARIA OTC DEPO  + Renovables </vt:lpstr>
      <vt:lpstr>Presentación de PowerPoint</vt:lpstr>
      <vt:lpstr>OBXECTIVOS COMUNIDADES ENERXÉTICAS (CE)EFICIOS</vt:lpstr>
      <vt:lpstr>Presentación de PowerPoint</vt:lpstr>
      <vt:lpstr>TIPOLOXÍA CE</vt:lpstr>
      <vt:lpstr>REQUISITOS DAS COMUNIDADES DE ENERXÍA RENOVABLES (CER)</vt:lpstr>
      <vt:lpstr>Presentación de PowerPoint</vt:lpstr>
      <vt:lpstr>Presentación de PowerPoint</vt:lpstr>
      <vt:lpstr>FORMAS XURÍDICAS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Sonia Ramos Galdo</cp:lastModifiedBy>
  <cp:revision>289</cp:revision>
  <dcterms:created xsi:type="dcterms:W3CDTF">2024-05-24T11:42:18Z</dcterms:created>
  <dcterms:modified xsi:type="dcterms:W3CDTF">2025-10-02T08:12:03Z</dcterms:modified>
</cp:coreProperties>
</file>