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Ex1.xml" ContentType="application/vnd.ms-office.chartex+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297" r:id="rId2"/>
    <p:sldId id="257" r:id="rId3"/>
    <p:sldId id="303" r:id="rId4"/>
    <p:sldId id="267" r:id="rId5"/>
    <p:sldId id="431" r:id="rId6"/>
    <p:sldId id="432" r:id="rId7"/>
    <p:sldId id="433" r:id="rId8"/>
    <p:sldId id="305" r:id="rId9"/>
    <p:sldId id="299" r:id="rId10"/>
    <p:sldId id="435" r:id="rId11"/>
    <p:sldId id="304" r:id="rId12"/>
    <p:sldId id="298" r:id="rId13"/>
    <p:sldId id="436" r:id="rId14"/>
    <p:sldId id="449" r:id="rId15"/>
    <p:sldId id="434" r:id="rId16"/>
    <p:sldId id="438" r:id="rId17"/>
    <p:sldId id="329" r:id="rId18"/>
    <p:sldId id="326" r:id="rId19"/>
    <p:sldId id="331" r:id="rId20"/>
    <p:sldId id="337" r:id="rId21"/>
    <p:sldId id="335" r:id="rId22"/>
    <p:sldId id="333" r:id="rId23"/>
    <p:sldId id="312" r:id="rId24"/>
    <p:sldId id="439" r:id="rId25"/>
    <p:sldId id="478" r:id="rId26"/>
    <p:sldId id="440" r:id="rId27"/>
    <p:sldId id="486" r:id="rId28"/>
    <p:sldId id="487" r:id="rId29"/>
    <p:sldId id="496" r:id="rId30"/>
    <p:sldId id="502" r:id="rId31"/>
    <p:sldId id="492" r:id="rId32"/>
    <p:sldId id="503" r:id="rId33"/>
    <p:sldId id="443" r:id="rId34"/>
    <p:sldId id="504" r:id="rId35"/>
    <p:sldId id="490" r:id="rId36"/>
    <p:sldId id="505" r:id="rId37"/>
    <p:sldId id="506" r:id="rId38"/>
    <p:sldId id="498" r:id="rId39"/>
    <p:sldId id="283" r:id="rId40"/>
    <p:sldId id="437" r:id="rId41"/>
    <p:sldId id="315" r:id="rId42"/>
    <p:sldId id="316" r:id="rId43"/>
    <p:sldId id="471" r:id="rId44"/>
    <p:sldId id="320" r:id="rId45"/>
    <p:sldId id="469" r:id="rId46"/>
    <p:sldId id="321" r:id="rId47"/>
    <p:sldId id="322" r:id="rId48"/>
    <p:sldId id="325" r:id="rId49"/>
    <p:sldId id="470" r:id="rId50"/>
    <p:sldId id="463" r:id="rId51"/>
    <p:sldId id="365" r:id="rId52"/>
    <p:sldId id="366" r:id="rId53"/>
    <p:sldId id="368" r:id="rId54"/>
    <p:sldId id="369" r:id="rId55"/>
    <p:sldId id="474" r:id="rId56"/>
    <p:sldId id="476" r:id="rId57"/>
    <p:sldId id="323" r:id="rId58"/>
    <p:sldId id="380" r:id="rId59"/>
    <p:sldId id="429" r:id="rId60"/>
    <p:sldId id="453" r:id="rId61"/>
    <p:sldId id="389" r:id="rId62"/>
    <p:sldId id="454" r:id="rId63"/>
    <p:sldId id="306" r:id="rId64"/>
    <p:sldId id="301" r:id="rId65"/>
    <p:sldId id="307" r:id="rId66"/>
    <p:sldId id="308" r:id="rId67"/>
    <p:sldId id="444" r:id="rId68"/>
    <p:sldId id="430" r:id="rId69"/>
    <p:sldId id="456" r:id="rId70"/>
    <p:sldId id="457" r:id="rId71"/>
    <p:sldId id="472" r:id="rId72"/>
    <p:sldId id="458" r:id="rId73"/>
    <p:sldId id="459" r:id="rId74"/>
    <p:sldId id="461" r:id="rId75"/>
    <p:sldId id="382" r:id="rId76"/>
    <p:sldId id="460" r:id="rId77"/>
    <p:sldId id="338" r:id="rId78"/>
    <p:sldId id="339" r:id="rId79"/>
    <p:sldId id="340" r:id="rId80"/>
    <p:sldId id="473" r:id="rId81"/>
    <p:sldId id="466" r:id="rId82"/>
    <p:sldId id="418" r:id="rId83"/>
    <p:sldId id="419" r:id="rId84"/>
    <p:sldId id="420" r:id="rId85"/>
    <p:sldId id="421" r:id="rId86"/>
    <p:sldId id="467" r:id="rId87"/>
    <p:sldId id="302" r:id="rId88"/>
    <p:sldId id="422" r:id="rId89"/>
    <p:sldId id="468" r:id="rId90"/>
    <p:sldId id="428" r:id="rId91"/>
    <p:sldId id="423" r:id="rId92"/>
    <p:sldId id="424" r:id="rId93"/>
    <p:sldId id="425" r:id="rId94"/>
    <p:sldId id="427" r:id="rId95"/>
    <p:sldId id="450" r:id="rId9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ia Ramos Galdo" initials="SRG" lastIdx="39" clrIdx="0">
    <p:extLst>
      <p:ext uri="{19B8F6BF-5375-455C-9EA6-DF929625EA0E}">
        <p15:presenceInfo xmlns:p15="http://schemas.microsoft.com/office/powerpoint/2012/main" userId="S-1-5-21-2535799382-3500724992-772740853-21454" providerId="AD"/>
      </p:ext>
    </p:extLst>
  </p:cmAuthor>
  <p:cmAuthor id="2" name="Angel" initials="A" lastIdx="13" clrIdx="1">
    <p:extLst>
      <p:ext uri="{19B8F6BF-5375-455C-9EA6-DF929625EA0E}">
        <p15:presenceInfo xmlns:p15="http://schemas.microsoft.com/office/powerpoint/2012/main" userId="S-1-5-21-1084698177-2332971772-3884721886-12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C537"/>
    <a:srgbClr val="4A594B"/>
    <a:srgbClr val="C9D1CA"/>
    <a:srgbClr val="AEBAAF"/>
    <a:srgbClr val="6676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03" autoAdjust="0"/>
    <p:restoredTop sz="94745"/>
  </p:normalViewPr>
  <p:slideViewPr>
    <p:cSldViewPr snapToGrid="0">
      <p:cViewPr varScale="1">
        <p:scale>
          <a:sx n="97" d="100"/>
          <a:sy n="97" d="100"/>
        </p:scale>
        <p:origin x="102"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192.168.0.99\Datos\2024\DIPUTACION%20PONTEVEDRA\157_24%20OTC_DEPO\24441%20PUESTA%20EN%20MARCHA%20OTC\09.ESTUDIOS%20ENERGETICOS%20MUNICIPIOS\_ESTUDIO%20POTENCIAL%20PONTEVEDRA\02.Potencial%20biog&#225;s\02.Potencial%20biogas%20V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Gráficos!$D$7</c:f>
              <c:strCache>
                <c:ptCount val="1"/>
                <c:pt idx="0">
                  <c:v>Baixo Miño</c:v>
                </c:pt>
              </c:strCache>
            </c:strRef>
          </c:tx>
          <c:spPr>
            <a:solidFill>
              <a:schemeClr val="accent1"/>
            </a:solidFill>
            <a:ln>
              <a:noFill/>
            </a:ln>
            <a:effectLst/>
          </c:spPr>
          <c:invertIfNegative val="0"/>
          <c:val>
            <c:numRef>
              <c:f>Gráficos!$N$7</c:f>
              <c:numCache>
                <c:formatCode>#,##0</c:formatCode>
                <c:ptCount val="1"/>
                <c:pt idx="0">
                  <c:v>132.89366112309781</c:v>
                </c:pt>
              </c:numCache>
            </c:numRef>
          </c:val>
          <c:extLst>
            <c:ext xmlns:c16="http://schemas.microsoft.com/office/drawing/2014/chart" uri="{C3380CC4-5D6E-409C-BE32-E72D297353CC}">
              <c16:uniqueId val="{00000000-8CE5-4487-9213-6EE7A8DFEE8E}"/>
            </c:ext>
          </c:extLst>
        </c:ser>
        <c:ser>
          <c:idx val="1"/>
          <c:order val="1"/>
          <c:tx>
            <c:strRef>
              <c:f>Gráficos!$D$8</c:f>
              <c:strCache>
                <c:ptCount val="1"/>
                <c:pt idx="0">
                  <c:v>Caldas</c:v>
                </c:pt>
              </c:strCache>
            </c:strRef>
          </c:tx>
          <c:spPr>
            <a:solidFill>
              <a:schemeClr val="accent2"/>
            </a:solidFill>
            <a:ln>
              <a:noFill/>
            </a:ln>
            <a:effectLst/>
          </c:spPr>
          <c:invertIfNegative val="0"/>
          <c:val>
            <c:numRef>
              <c:f>Gráficos!$N$8</c:f>
              <c:numCache>
                <c:formatCode>#,##0</c:formatCode>
                <c:ptCount val="1"/>
                <c:pt idx="0">
                  <c:v>91.037312759545287</c:v>
                </c:pt>
              </c:numCache>
            </c:numRef>
          </c:val>
          <c:extLst>
            <c:ext xmlns:c16="http://schemas.microsoft.com/office/drawing/2014/chart" uri="{C3380CC4-5D6E-409C-BE32-E72D297353CC}">
              <c16:uniqueId val="{00000001-8CE5-4487-9213-6EE7A8DFEE8E}"/>
            </c:ext>
          </c:extLst>
        </c:ser>
        <c:ser>
          <c:idx val="2"/>
          <c:order val="2"/>
          <c:tx>
            <c:strRef>
              <c:f>Gráficos!$D$9</c:f>
              <c:strCache>
                <c:ptCount val="1"/>
                <c:pt idx="0">
                  <c:v>O Condado</c:v>
                </c:pt>
              </c:strCache>
            </c:strRef>
          </c:tx>
          <c:spPr>
            <a:solidFill>
              <a:schemeClr val="accent3"/>
            </a:solidFill>
            <a:ln>
              <a:noFill/>
            </a:ln>
            <a:effectLst/>
          </c:spPr>
          <c:invertIfNegative val="0"/>
          <c:val>
            <c:numRef>
              <c:f>Gráficos!$N$9</c:f>
              <c:numCache>
                <c:formatCode>#,##0</c:formatCode>
                <c:ptCount val="1"/>
                <c:pt idx="0">
                  <c:v>56.031804061090462</c:v>
                </c:pt>
              </c:numCache>
            </c:numRef>
          </c:val>
          <c:extLst>
            <c:ext xmlns:c16="http://schemas.microsoft.com/office/drawing/2014/chart" uri="{C3380CC4-5D6E-409C-BE32-E72D297353CC}">
              <c16:uniqueId val="{00000002-8CE5-4487-9213-6EE7A8DFEE8E}"/>
            </c:ext>
          </c:extLst>
        </c:ser>
        <c:ser>
          <c:idx val="3"/>
          <c:order val="3"/>
          <c:tx>
            <c:strRef>
              <c:f>Gráficos!$D$10</c:f>
              <c:strCache>
                <c:ptCount val="1"/>
                <c:pt idx="0">
                  <c:v>Deza</c:v>
                </c:pt>
              </c:strCache>
            </c:strRef>
          </c:tx>
          <c:spPr>
            <a:solidFill>
              <a:schemeClr val="accent4"/>
            </a:solidFill>
            <a:ln>
              <a:noFill/>
            </a:ln>
            <a:effectLst/>
          </c:spPr>
          <c:invertIfNegative val="0"/>
          <c:val>
            <c:numRef>
              <c:f>Gráficos!$N$10</c:f>
              <c:numCache>
                <c:formatCode>#,##0</c:formatCode>
                <c:ptCount val="1"/>
                <c:pt idx="0">
                  <c:v>205.47708629973306</c:v>
                </c:pt>
              </c:numCache>
            </c:numRef>
          </c:val>
          <c:extLst>
            <c:ext xmlns:c16="http://schemas.microsoft.com/office/drawing/2014/chart" uri="{C3380CC4-5D6E-409C-BE32-E72D297353CC}">
              <c16:uniqueId val="{00000003-8CE5-4487-9213-6EE7A8DFEE8E}"/>
            </c:ext>
          </c:extLst>
        </c:ser>
        <c:ser>
          <c:idx val="4"/>
          <c:order val="4"/>
          <c:tx>
            <c:strRef>
              <c:f>Gráficos!$D$11</c:f>
              <c:strCache>
                <c:ptCount val="1"/>
                <c:pt idx="0">
                  <c:v>Morrazo</c:v>
                </c:pt>
              </c:strCache>
            </c:strRef>
          </c:tx>
          <c:spPr>
            <a:solidFill>
              <a:schemeClr val="accent5"/>
            </a:solidFill>
            <a:ln>
              <a:noFill/>
            </a:ln>
            <a:effectLst/>
          </c:spPr>
          <c:invertIfNegative val="0"/>
          <c:val>
            <c:numRef>
              <c:f>Gráficos!$N$11</c:f>
              <c:numCache>
                <c:formatCode>#,##0</c:formatCode>
                <c:ptCount val="1"/>
                <c:pt idx="0">
                  <c:v>41.292887583821575</c:v>
                </c:pt>
              </c:numCache>
            </c:numRef>
          </c:val>
          <c:extLst>
            <c:ext xmlns:c16="http://schemas.microsoft.com/office/drawing/2014/chart" uri="{C3380CC4-5D6E-409C-BE32-E72D297353CC}">
              <c16:uniqueId val="{00000004-8CE5-4487-9213-6EE7A8DFEE8E}"/>
            </c:ext>
          </c:extLst>
        </c:ser>
        <c:ser>
          <c:idx val="5"/>
          <c:order val="5"/>
          <c:tx>
            <c:strRef>
              <c:f>Gráficos!$D$12</c:f>
              <c:strCache>
                <c:ptCount val="1"/>
                <c:pt idx="0">
                  <c:v>Paradanta</c:v>
                </c:pt>
              </c:strCache>
            </c:strRef>
          </c:tx>
          <c:spPr>
            <a:solidFill>
              <a:schemeClr val="accent6"/>
            </a:solidFill>
            <a:ln>
              <a:noFill/>
            </a:ln>
            <a:effectLst/>
          </c:spPr>
          <c:invertIfNegative val="0"/>
          <c:val>
            <c:numRef>
              <c:f>Gráficos!$N$12</c:f>
              <c:numCache>
                <c:formatCode>#,##0</c:formatCode>
                <c:ptCount val="1"/>
                <c:pt idx="0">
                  <c:v>47.193975889849732</c:v>
                </c:pt>
              </c:numCache>
            </c:numRef>
          </c:val>
          <c:extLst>
            <c:ext xmlns:c16="http://schemas.microsoft.com/office/drawing/2014/chart" uri="{C3380CC4-5D6E-409C-BE32-E72D297353CC}">
              <c16:uniqueId val="{00000005-8CE5-4487-9213-6EE7A8DFEE8E}"/>
            </c:ext>
          </c:extLst>
        </c:ser>
        <c:ser>
          <c:idx val="6"/>
          <c:order val="6"/>
          <c:tx>
            <c:strRef>
              <c:f>Gráficos!$D$13</c:f>
              <c:strCache>
                <c:ptCount val="1"/>
                <c:pt idx="0">
                  <c:v>Pontevedra</c:v>
                </c:pt>
              </c:strCache>
            </c:strRef>
          </c:tx>
          <c:spPr>
            <a:solidFill>
              <a:schemeClr val="accent1">
                <a:lumMod val="60000"/>
              </a:schemeClr>
            </a:solidFill>
            <a:ln>
              <a:noFill/>
            </a:ln>
            <a:effectLst/>
          </c:spPr>
          <c:invertIfNegative val="0"/>
          <c:val>
            <c:numRef>
              <c:f>Gráficos!$N$13</c:f>
              <c:numCache>
                <c:formatCode>#,##0</c:formatCode>
                <c:ptCount val="1"/>
                <c:pt idx="0">
                  <c:v>130.70352446550294</c:v>
                </c:pt>
              </c:numCache>
            </c:numRef>
          </c:val>
          <c:extLst>
            <c:ext xmlns:c16="http://schemas.microsoft.com/office/drawing/2014/chart" uri="{C3380CC4-5D6E-409C-BE32-E72D297353CC}">
              <c16:uniqueId val="{00000006-8CE5-4487-9213-6EE7A8DFEE8E}"/>
            </c:ext>
          </c:extLst>
        </c:ser>
        <c:ser>
          <c:idx val="7"/>
          <c:order val="7"/>
          <c:tx>
            <c:strRef>
              <c:f>Gráficos!$D$14</c:f>
              <c:strCache>
                <c:ptCount val="1"/>
                <c:pt idx="0">
                  <c:v>Salnés</c:v>
                </c:pt>
              </c:strCache>
            </c:strRef>
          </c:tx>
          <c:spPr>
            <a:solidFill>
              <a:schemeClr val="accent2">
                <a:lumMod val="60000"/>
              </a:schemeClr>
            </a:solidFill>
            <a:ln>
              <a:noFill/>
            </a:ln>
            <a:effectLst/>
          </c:spPr>
          <c:invertIfNegative val="0"/>
          <c:val>
            <c:numRef>
              <c:f>Gráficos!$N$14</c:f>
              <c:numCache>
                <c:formatCode>#,##0</c:formatCode>
                <c:ptCount val="1"/>
                <c:pt idx="0">
                  <c:v>61.128647383973941</c:v>
                </c:pt>
              </c:numCache>
            </c:numRef>
          </c:val>
          <c:extLst>
            <c:ext xmlns:c16="http://schemas.microsoft.com/office/drawing/2014/chart" uri="{C3380CC4-5D6E-409C-BE32-E72D297353CC}">
              <c16:uniqueId val="{00000007-8CE5-4487-9213-6EE7A8DFEE8E}"/>
            </c:ext>
          </c:extLst>
        </c:ser>
        <c:ser>
          <c:idx val="8"/>
          <c:order val="8"/>
          <c:tx>
            <c:strRef>
              <c:f>Gráficos!$D$15</c:f>
              <c:strCache>
                <c:ptCount val="1"/>
                <c:pt idx="0">
                  <c:v>Tabeirós</c:v>
                </c:pt>
              </c:strCache>
            </c:strRef>
          </c:tx>
          <c:spPr>
            <a:solidFill>
              <a:schemeClr val="accent3">
                <a:lumMod val="60000"/>
              </a:schemeClr>
            </a:solidFill>
            <a:ln>
              <a:noFill/>
            </a:ln>
            <a:effectLst/>
          </c:spPr>
          <c:invertIfNegative val="0"/>
          <c:val>
            <c:numRef>
              <c:f>Gráficos!$N$15</c:f>
              <c:numCache>
                <c:formatCode>#,##0</c:formatCode>
                <c:ptCount val="1"/>
                <c:pt idx="0">
                  <c:v>114.3621491244226</c:v>
                </c:pt>
              </c:numCache>
            </c:numRef>
          </c:val>
          <c:extLst>
            <c:ext xmlns:c16="http://schemas.microsoft.com/office/drawing/2014/chart" uri="{C3380CC4-5D6E-409C-BE32-E72D297353CC}">
              <c16:uniqueId val="{00000008-8CE5-4487-9213-6EE7A8DFEE8E}"/>
            </c:ext>
          </c:extLst>
        </c:ser>
        <c:ser>
          <c:idx val="9"/>
          <c:order val="9"/>
          <c:tx>
            <c:strRef>
              <c:f>Gráficos!$D$16</c:f>
              <c:strCache>
                <c:ptCount val="1"/>
                <c:pt idx="0">
                  <c:v>Vigo</c:v>
                </c:pt>
              </c:strCache>
            </c:strRef>
          </c:tx>
          <c:spPr>
            <a:solidFill>
              <a:schemeClr val="accent4">
                <a:lumMod val="60000"/>
              </a:schemeClr>
            </a:solidFill>
            <a:ln>
              <a:noFill/>
            </a:ln>
            <a:effectLst/>
          </c:spPr>
          <c:invertIfNegative val="0"/>
          <c:val>
            <c:numRef>
              <c:f>Gráficos!$N$16</c:f>
              <c:numCache>
                <c:formatCode>#,##0</c:formatCode>
                <c:ptCount val="1"/>
                <c:pt idx="0">
                  <c:v>142.24912848273286</c:v>
                </c:pt>
              </c:numCache>
            </c:numRef>
          </c:val>
          <c:extLst>
            <c:ext xmlns:c16="http://schemas.microsoft.com/office/drawing/2014/chart" uri="{C3380CC4-5D6E-409C-BE32-E72D297353CC}">
              <c16:uniqueId val="{00000009-8CE5-4487-9213-6EE7A8DFEE8E}"/>
            </c:ext>
          </c:extLst>
        </c:ser>
        <c:dLbls>
          <c:showLegendKey val="0"/>
          <c:showVal val="0"/>
          <c:showCatName val="0"/>
          <c:showSerName val="0"/>
          <c:showPercent val="0"/>
          <c:showBubbleSize val="0"/>
        </c:dLbls>
        <c:gapWidth val="219"/>
        <c:overlap val="-27"/>
        <c:axId val="652779816"/>
        <c:axId val="652779456"/>
      </c:barChart>
      <c:catAx>
        <c:axId val="652779816"/>
        <c:scaling>
          <c:orientation val="minMax"/>
        </c:scaling>
        <c:delete val="1"/>
        <c:axPos val="b"/>
        <c:numFmt formatCode="General" sourceLinked="1"/>
        <c:majorTickMark val="none"/>
        <c:minorTickMark val="none"/>
        <c:tickLblPos val="nextTo"/>
        <c:crossAx val="652779456"/>
        <c:crosses val="autoZero"/>
        <c:auto val="1"/>
        <c:lblAlgn val="ctr"/>
        <c:lblOffset val="100"/>
        <c:noMultiLvlLbl val="0"/>
      </c:catAx>
      <c:valAx>
        <c:axId val="652779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s-ES" sz="1200" b="0" i="0" u="none" strike="noStrike" kern="1200" baseline="0" smtClean="0">
                    <a:solidFill>
                      <a:schemeClr val="tx1">
                        <a:lumMod val="65000"/>
                        <a:lumOff val="35000"/>
                      </a:schemeClr>
                    </a:solidFill>
                    <a:latin typeface="Poppins" panose="00000500000000000000" pitchFamily="2" charset="0"/>
                    <a:ea typeface="+mn-ea"/>
                    <a:cs typeface="+mn-cs"/>
                  </a:defRPr>
                </a:pPr>
                <a:r>
                  <a:rPr lang="es-ES" sz="1200" baseline="0">
                    <a:latin typeface="Poppins" panose="00000500000000000000" pitchFamily="2" charset="0"/>
                  </a:rPr>
                  <a:t>Potencial enerxético (GWh/ano)</a:t>
                </a:r>
              </a:p>
            </c:rich>
          </c:tx>
          <c:overlay val="0"/>
          <c:spPr>
            <a:noFill/>
            <a:ln>
              <a:noFill/>
            </a:ln>
            <a:effectLst/>
          </c:spPr>
          <c:txPr>
            <a:bodyPr rot="-5400000" spcFirstLastPara="1" vertOverflow="ellipsis" vert="horz" wrap="square" anchor="ctr" anchorCtr="1"/>
            <a:lstStyle/>
            <a:p>
              <a:pPr>
                <a:defRPr lang="es-ES" sz="1200" b="0" i="0" u="none" strike="noStrike" kern="1200" baseline="0" smtClean="0">
                  <a:solidFill>
                    <a:schemeClr val="tx1">
                      <a:lumMod val="65000"/>
                      <a:lumOff val="35000"/>
                    </a:schemeClr>
                  </a:solidFill>
                  <a:latin typeface="Poppins" panose="00000500000000000000" pitchFamily="2" charset="0"/>
                  <a:ea typeface="+mn-ea"/>
                  <a:cs typeface="+mn-cs"/>
                </a:defRPr>
              </a:pPr>
              <a:endParaRPr lang="gl-E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Poppins" panose="00000500000000000000" pitchFamily="2" charset="0"/>
                <a:ea typeface="+mn-ea"/>
                <a:cs typeface="+mn-cs"/>
              </a:defRPr>
            </a:pPr>
            <a:endParaRPr lang="gl-ES"/>
          </a:p>
        </c:txPr>
        <c:crossAx val="6527798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Poppins" panose="00000500000000000000" pitchFamily="2" charset="0"/>
              <a:ea typeface="+mn-ea"/>
              <a:cs typeface="+mn-cs"/>
            </a:defRPr>
          </a:pPr>
          <a:endParaRPr lang="gl-ES"/>
        </a:p>
      </c:txPr>
    </c:legend>
    <c:plotVisOnly val="1"/>
    <c:dispBlanksAs val="gap"/>
    <c:showDLblsOverMax val="0"/>
  </c:chart>
  <c:spPr>
    <a:noFill/>
    <a:ln>
      <a:noFill/>
    </a:ln>
    <a:effectLst/>
  </c:spPr>
  <c:txPr>
    <a:bodyPr/>
    <a:lstStyle/>
    <a:p>
      <a:pPr>
        <a:defRPr/>
      </a:pPr>
      <a:endParaRPr lang="gl-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8.3712088072324289E-2"/>
          <c:w val="1"/>
          <c:h val="0.50067767570720323"/>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F5C-4493-8F01-2E102D33B29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F5C-4493-8F01-2E102D33B29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F5C-4493-8F01-2E102D33B29E}"/>
              </c:ext>
            </c:extLst>
          </c:dPt>
          <c:dLbls>
            <c:dLbl>
              <c:idx val="0"/>
              <c:layout>
                <c:manualLayout>
                  <c:x val="-8.1067437128377717E-2"/>
                  <c:y val="-0.1901097258675998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F5C-4493-8F01-2E102D33B29E}"/>
                </c:ext>
              </c:extLst>
            </c:dLbl>
            <c:dLbl>
              <c:idx val="1"/>
              <c:layout>
                <c:manualLayout>
                  <c:x val="2.6892301882005098E-2"/>
                  <c:y val="3.1135170603674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F5C-4493-8F01-2E102D33B29E}"/>
                </c:ext>
              </c:extLst>
            </c:dLbl>
            <c:dLbl>
              <c:idx val="2"/>
              <c:layout>
                <c:manualLayout>
                  <c:x val="-0.29761159013253224"/>
                  <c:y val="2.893518518518518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F5C-4493-8F01-2E102D33B29E}"/>
                </c:ext>
              </c:extLst>
            </c:dLbl>
            <c:spPr>
              <a:noFill/>
              <a:ln>
                <a:noFill/>
              </a:ln>
              <a:effectLst/>
            </c:spPr>
            <c:txPr>
              <a:bodyPr rot="0" spcFirstLastPara="1" vertOverflow="ellipsis" vert="horz" wrap="square" anchor="ctr" anchorCtr="1"/>
              <a:lstStyle/>
              <a:p>
                <a:pPr>
                  <a:defRPr lang="gl-ES" sz="1400" b="0" i="0" u="none" strike="noStrike" kern="1200" baseline="0">
                    <a:solidFill>
                      <a:srgbClr val="4A594B"/>
                    </a:solidFill>
                    <a:latin typeface="Poppins" panose="00000500000000000000" pitchFamily="2" charset="0"/>
                    <a:ea typeface="+mn-ea"/>
                    <a:cs typeface="Poppins" panose="00000500000000000000" pitchFamily="2" charset="0"/>
                  </a:defRPr>
                </a:pPr>
                <a:endParaRPr lang="gl-E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Gráficos!$G$2:$I$2</c:f>
              <c:strCache>
                <c:ptCount val="3"/>
                <c:pt idx="0">
                  <c:v>Eucalipto</c:v>
                </c:pt>
                <c:pt idx="1">
                  <c:v>Coníferas</c:v>
                </c:pt>
                <c:pt idx="2">
                  <c:v>Outras frondosas</c:v>
                </c:pt>
              </c:strCache>
            </c:strRef>
          </c:cat>
          <c:val>
            <c:numRef>
              <c:f>Gráficos!$H$18:$J$18</c:f>
              <c:numCache>
                <c:formatCode>#,##0</c:formatCode>
                <c:ptCount val="3"/>
                <c:pt idx="0">
                  <c:v>584451.25</c:v>
                </c:pt>
                <c:pt idx="1">
                  <c:v>555820.29</c:v>
                </c:pt>
                <c:pt idx="2">
                  <c:v>30635.660000000003</c:v>
                </c:pt>
              </c:numCache>
            </c:numRef>
          </c:val>
          <c:extLst>
            <c:ext xmlns:c16="http://schemas.microsoft.com/office/drawing/2014/chart" uri="{C3380CC4-5D6E-409C-BE32-E72D297353CC}">
              <c16:uniqueId val="{00000006-0F5C-4493-8F01-2E102D33B29E}"/>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4.0740092236754469E-2"/>
          <c:y val="0.60708333333333331"/>
          <c:w val="0.95564369146960582"/>
          <c:h val="0.3651388888888889"/>
        </c:manualLayout>
      </c:layout>
      <c:overlay val="0"/>
      <c:spPr>
        <a:noFill/>
        <a:ln>
          <a:noFill/>
        </a:ln>
        <a:effectLst/>
      </c:spPr>
      <c:txPr>
        <a:bodyPr rot="0" spcFirstLastPara="1" vertOverflow="ellipsis" vert="horz" wrap="square" anchor="ctr" anchorCtr="1"/>
        <a:lstStyle/>
        <a:p>
          <a:pPr algn="just" rtl="0">
            <a:defRPr lang="gl-ES" sz="1400" b="0" i="0" u="none" strike="noStrike" kern="1200" baseline="0">
              <a:solidFill>
                <a:srgbClr val="4A594B"/>
              </a:solidFill>
              <a:latin typeface="Poppins" panose="00000500000000000000" pitchFamily="2" charset="0"/>
              <a:ea typeface="+mn-ea"/>
              <a:cs typeface="Poppins" panose="00000500000000000000" pitchFamily="2" charset="0"/>
            </a:defRPr>
          </a:pPr>
          <a:endParaRPr lang="gl-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marL="342900" indent="-342900" algn="just" defTabSz="914400" rtl="0" eaLnBrk="1" latinLnBrk="0" hangingPunct="1">
        <a:lnSpc>
          <a:spcPct val="107000"/>
        </a:lnSpc>
        <a:spcBef>
          <a:spcPts val="1000"/>
        </a:spcBef>
        <a:spcAft>
          <a:spcPts val="800"/>
        </a:spcAft>
        <a:buFont typeface="+mj-lt"/>
        <a:buAutoNum type="arabicPeriod"/>
        <a:defRPr lang="gl-ES" sz="1800" b="1" kern="1200">
          <a:solidFill>
            <a:srgbClr val="4A594B"/>
          </a:solidFill>
          <a:latin typeface="Poppins" panose="00000500000000000000" pitchFamily="2" charset="0"/>
          <a:ea typeface="+mn-ea"/>
          <a:cs typeface="Poppins" panose="00000500000000000000" pitchFamily="2" charset="0"/>
        </a:defRPr>
      </a:pPr>
      <a:endParaRPr lang="gl-E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Resultados!$AX$20:$AX$29</cx:f>
        <cx:lvl ptCount="10">
          <cx:pt idx="0">Baixo Miño</cx:pt>
          <cx:pt idx="1">Caldas</cx:pt>
          <cx:pt idx="2">O Condado</cx:pt>
          <cx:pt idx="3">Deza</cx:pt>
          <cx:pt idx="4">Morrazo</cx:pt>
          <cx:pt idx="5">Paradanta</cx:pt>
          <cx:pt idx="6">Pontevedra</cx:pt>
          <cx:pt idx="7">Salnés</cx:pt>
          <cx:pt idx="8">Tabeirós</cx:pt>
          <cx:pt idx="9">Vigo</cx:pt>
        </cx:lvl>
      </cx:strDim>
      <cx:numDim type="size">
        <cx:f>Resultados!$BD$20:$BD$29</cx:f>
        <cx:lvl ptCount="10" formatCode="#.##0">
          <cx:pt idx="0">1677</cx:pt>
          <cx:pt idx="1">2819</cx:pt>
          <cx:pt idx="2">995</cx:pt>
          <cx:pt idx="3">74289</cx:pt>
          <cx:pt idx="4">203</cx:pt>
          <cx:pt idx="5">1951</cx:pt>
          <cx:pt idx="6">3114</cx:pt>
          <cx:pt idx="7">706</cx:pt>
          <cx:pt idx="8">12720</cx:pt>
          <cx:pt idx="9">2214</cx:pt>
        </cx:lvl>
      </cx:numDim>
    </cx:data>
  </cx:chartData>
  <cx:chart>
    <cx:plotArea>
      <cx:plotAreaRegion>
        <cx:series layoutId="treemap" uniqueId="{39FDB272-ED97-475B-A753-0DDC3462711C}">
          <cx:dataId val="0"/>
          <cx:layoutPr/>
        </cx:series>
      </cx:plotAreaRegion>
    </cx:plotArea>
    <cx:legend pos="l" align="ctr" overlay="0">
      <cx:txPr>
        <a:bodyPr spcFirstLastPara="1" vertOverflow="ellipsis" horzOverflow="overflow" wrap="square" lIns="0" tIns="0" rIns="0" bIns="0" anchor="ctr" anchorCtr="1"/>
        <a:lstStyle/>
        <a:p>
          <a:pPr algn="ctr" rtl="0">
            <a:defRPr sz="1400" baseline="0">
              <a:latin typeface="Poppins" panose="00000500000000000000" pitchFamily="2" charset="0"/>
            </a:defRPr>
          </a:pPr>
          <a:endParaRPr lang="es-ES" sz="1400" b="0" i="0" u="none" strike="noStrike" baseline="0">
            <a:solidFill>
              <a:sysClr val="windowText" lastClr="000000">
                <a:lumMod val="65000"/>
                <a:lumOff val="35000"/>
              </a:sysClr>
            </a:solidFill>
            <a:latin typeface="Poppins" panose="00000500000000000000" pitchFamily="2" charset="0"/>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5-05-09T12:34:57.039" idx="3">
    <p:pos x="10" y="10"/>
    <p:text>revisar en consistencia co análse DAFO do informe Provincial</p:text>
    <p:extLst>
      <p:ext uri="{C676402C-5697-4E1C-873F-D02D1690AC5C}">
        <p15:threadingInfo xmlns:p15="http://schemas.microsoft.com/office/powerpoint/2012/main" timeZoneBias="-120"/>
      </p:ext>
    </p:extLst>
  </p:cm>
  <p:cm authorId="2" dt="2025-05-30T12:20:33.019" idx="8">
    <p:pos x="10" y="146"/>
    <p:text>Ok, incluida esa revisión.</p:text>
    <p:extLst>
      <p:ext uri="{C676402C-5697-4E1C-873F-D02D1690AC5C}">
        <p15:threadingInfo xmlns:p15="http://schemas.microsoft.com/office/powerpoint/2012/main" timeZoneBias="-120">
          <p15:parentCm authorId="1" idx="3"/>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05-12T19:01:52.507" idx="17">
    <p:pos x="10" y="10"/>
    <p:text>revisar este apartado en consistencia coa presentación da xornada de difusión</p:text>
    <p:extLst>
      <p:ext uri="{C676402C-5697-4E1C-873F-D02D1690AC5C}">
        <p15:threadingInfo xmlns:p15="http://schemas.microsoft.com/office/powerpoint/2012/main" timeZoneBias="-120"/>
      </p:ext>
    </p:extLst>
  </p:cm>
  <p:cm authorId="2" dt="2025-05-22T09:00:49.358" idx="5">
    <p:pos x="10" y="146"/>
    <p:text>Creo que se corresponden cos pasos a seguir que se utilizan nas xornadas de difusión, pero un pouco máis detallados.</p:text>
    <p:extLst>
      <p:ext uri="{C676402C-5697-4E1C-873F-D02D1690AC5C}">
        <p15:threadingInfo xmlns:p15="http://schemas.microsoft.com/office/powerpoint/2012/main" timeZoneBias="-120">
          <p15:parentCm authorId="1" idx="17"/>
        </p15:threadingInfo>
      </p:ext>
    </p:extLst>
  </p:cm>
  <p:cm authorId="1" dt="2025-06-10T11:53:04.321" idx="39">
    <p:pos x="10" y="282"/>
    <p:text>xa o fago eu...</p:text>
    <p:extLst>
      <p:ext uri="{C676402C-5697-4E1C-873F-D02D1690AC5C}">
        <p15:threadingInfo xmlns:p15="http://schemas.microsoft.com/office/powerpoint/2012/main" timeZoneBias="-120">
          <p15:parentCm authorId="1" idx="17"/>
        </p15:threadingInfo>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33F4CF-39A3-4E94-A8A5-CA2BB58574A7}" type="datetimeFigureOut">
              <a:rPr lang="es-ES" smtClean="0"/>
              <a:t>19/09/2025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AAB682-2029-4F51-A109-2FF0773E125B}" type="slidenum">
              <a:rPr lang="es-ES" smtClean="0"/>
              <a:t>‹Nº›</a:t>
            </a:fld>
            <a:endParaRPr lang="es-ES"/>
          </a:p>
        </p:txBody>
      </p:sp>
    </p:spTree>
    <p:extLst>
      <p:ext uri="{BB962C8B-B14F-4D97-AF65-F5344CB8AC3E}">
        <p14:creationId xmlns:p14="http://schemas.microsoft.com/office/powerpoint/2010/main" val="1634668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a:solidFill>
                  <a:schemeClr val="tx1"/>
                </a:solidFill>
                <a:effectLst/>
                <a:latin typeface="+mn-lt"/>
                <a:ea typeface="+mn-ea"/>
                <a:cs typeface="+mn-cs"/>
              </a:rPr>
              <a:t>se refieren a un periodo de tiempo en el que la radiación solar tiene un valor de 1 kW/m² (no tiene en cuenta la eficiencia de la estimación </a:t>
            </a:r>
            <a:endParaRPr lang="gl-ES" dirty="0"/>
          </a:p>
        </p:txBody>
      </p:sp>
      <p:sp>
        <p:nvSpPr>
          <p:cNvPr id="4" name="Marcador de número de diapositiva 3"/>
          <p:cNvSpPr>
            <a:spLocks noGrp="1"/>
          </p:cNvSpPr>
          <p:nvPr>
            <p:ph type="sldNum" sz="quarter" idx="5"/>
          </p:nvPr>
        </p:nvSpPr>
        <p:spPr/>
        <p:txBody>
          <a:bodyPr/>
          <a:lstStyle/>
          <a:p>
            <a:fld id="{4BAAB682-2029-4F51-A109-2FF0773E125B}" type="slidenum">
              <a:rPr lang="es-ES" smtClean="0"/>
              <a:t>25</a:t>
            </a:fld>
            <a:endParaRPr lang="es-ES"/>
          </a:p>
        </p:txBody>
      </p:sp>
    </p:spTree>
    <p:extLst>
      <p:ext uri="{BB962C8B-B14F-4D97-AF65-F5344CB8AC3E}">
        <p14:creationId xmlns:p14="http://schemas.microsoft.com/office/powerpoint/2010/main" val="500488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E4323-CF69-0EF8-411E-7C225046B9F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87A1B64-5066-9CD6-ACA5-05919216297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BC41C57-4712-5C97-67A2-D172EE27C533}"/>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399F4B1-DA62-04E9-B4B2-85553B1926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AAB682-2029-4F51-A109-2FF0773E125B}"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784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FD2C2-99E1-CA76-3E46-C36C6B76EFF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EA615C3-96C7-FC3A-F5CD-09A803C158F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8B055E9-D17A-41A9-CFBF-83F95A6319AD}"/>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1FDBE80-D38B-E563-4259-925CA5F58F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AAB682-2029-4F51-A109-2FF0773E125B}"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675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15008-7C60-7B48-3677-26CCEFDE4A2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64490FC-E968-38AD-4C40-1D5AB2FC1AB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ADB4DCA-50DD-3AC1-DB66-048EEA5F846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6D66C67E-01AF-857B-AA6D-AB37CDB71B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AAB682-2029-4F51-A109-2FF0773E125B}"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204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7A52E-F5C8-FFB0-E6CB-A0ED2EB8914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A64C0F5-820C-7FEA-3676-B79801378CD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B9C6352-471B-989D-419F-51A9549E390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A301B1ED-E3AE-66F8-8908-BADA1924AF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AAB682-2029-4F51-A109-2FF0773E125B}"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937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A351F-DB24-2A36-B49B-FB699572DBA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7B1249A-C2FC-A38D-B3CD-A2D34982ADB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84F8886-7426-9E62-40BE-403B5BBC9E6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D63C2EA-6E09-09C4-3462-E191EF05C6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AAB682-2029-4F51-A109-2FF0773E125B}"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75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strike="noStrike" kern="1200" baseline="0" dirty="0">
                <a:solidFill>
                  <a:schemeClr val="tx1"/>
                </a:solidFill>
                <a:latin typeface="+mn-lt"/>
                <a:ea typeface="+mn-ea"/>
                <a:cs typeface="+mn-cs"/>
              </a:rPr>
              <a:t>Fonte Fecha M:unicipios de </a:t>
            </a:r>
            <a:r>
              <a:rPr lang="pt-BR" sz="1200" b="0" i="0" u="none" strike="noStrike" kern="1200" baseline="0" dirty="0" err="1">
                <a:solidFill>
                  <a:schemeClr val="tx1"/>
                </a:solidFill>
                <a:latin typeface="+mn-lt"/>
                <a:ea typeface="+mn-ea"/>
                <a:cs typeface="+mn-cs"/>
              </a:rPr>
              <a:t>Catoira</a:t>
            </a:r>
            <a:r>
              <a:rPr lang="pt-BR" sz="1200" b="0" i="0" u="none" strike="noStrike" kern="1200" baseline="0" dirty="0">
                <a:solidFill>
                  <a:schemeClr val="tx1"/>
                </a:solidFill>
                <a:latin typeface="+mn-lt"/>
                <a:ea typeface="+mn-ea"/>
                <a:cs typeface="+mn-cs"/>
              </a:rPr>
              <a:t>, Valga e Caldas de Reis (Caldas)</a:t>
            </a:r>
            <a:endParaRPr lang="gl-ES" dirty="0"/>
          </a:p>
          <a:p>
            <a:r>
              <a:rPr lang="pt-BR" sz="1200" b="0" i="0" u="none" strike="noStrike" kern="1200" baseline="0" dirty="0" err="1">
                <a:solidFill>
                  <a:schemeClr val="tx1"/>
                </a:solidFill>
                <a:latin typeface="+mn-lt"/>
                <a:ea typeface="+mn-ea"/>
                <a:cs typeface="+mn-cs"/>
              </a:rPr>
              <a:t>Toroña</a:t>
            </a:r>
            <a:r>
              <a:rPr lang="pt-BR" sz="1200" b="0" i="0" u="none" strike="noStrike" kern="1200" baseline="0" dirty="0">
                <a:solidFill>
                  <a:schemeClr val="tx1"/>
                </a:solidFill>
                <a:latin typeface="+mn-lt"/>
                <a:ea typeface="+mn-ea"/>
                <a:cs typeface="+mn-cs"/>
              </a:rPr>
              <a:t> I e II: </a:t>
            </a:r>
            <a:r>
              <a:rPr lang="pt-BR" sz="1200" b="0" i="0" u="none" strike="noStrike" kern="1200" baseline="0" dirty="0" err="1">
                <a:solidFill>
                  <a:schemeClr val="tx1"/>
                </a:solidFill>
                <a:latin typeface="+mn-lt"/>
                <a:ea typeface="+mn-ea"/>
                <a:cs typeface="+mn-cs"/>
              </a:rPr>
              <a:t>Municipios</a:t>
            </a:r>
            <a:r>
              <a:rPr lang="pt-BR" sz="1200" b="0" i="0" u="none" strike="noStrike" kern="1200" baseline="0" dirty="0">
                <a:solidFill>
                  <a:schemeClr val="tx1"/>
                </a:solidFill>
                <a:latin typeface="+mn-lt"/>
                <a:ea typeface="+mn-ea"/>
                <a:cs typeface="+mn-cs"/>
              </a:rPr>
              <a:t> de A Guarda, O </a:t>
            </a:r>
            <a:r>
              <a:rPr lang="pt-BR" sz="1200" b="0" i="0" u="none" strike="noStrike" kern="1200" baseline="0" dirty="0" err="1">
                <a:solidFill>
                  <a:schemeClr val="tx1"/>
                </a:solidFill>
                <a:latin typeface="+mn-lt"/>
                <a:ea typeface="+mn-ea"/>
                <a:cs typeface="+mn-cs"/>
              </a:rPr>
              <a:t>Rosal</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Tomiño</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Oia</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Baiona</a:t>
            </a:r>
            <a:r>
              <a:rPr lang="pt-BR" sz="1200" b="0" i="0" u="none" strike="noStrike" kern="1200" baseline="0" dirty="0">
                <a:solidFill>
                  <a:schemeClr val="tx1"/>
                </a:solidFill>
                <a:latin typeface="+mn-lt"/>
                <a:ea typeface="+mn-ea"/>
                <a:cs typeface="+mn-cs"/>
              </a:rPr>
              <a:t> e Gondomar (Baixo </a:t>
            </a:r>
            <a:r>
              <a:rPr lang="pt-BR" sz="1200" b="0" i="0" u="none" strike="noStrike" kern="1200" baseline="0" dirty="0" err="1">
                <a:solidFill>
                  <a:schemeClr val="tx1"/>
                </a:solidFill>
                <a:latin typeface="+mn-lt"/>
                <a:ea typeface="+mn-ea"/>
                <a:cs typeface="+mn-cs"/>
              </a:rPr>
              <a:t>Miño</a:t>
            </a:r>
            <a:r>
              <a:rPr lang="pt-BR" sz="1200" b="0" i="0" u="none" strike="noStrike" kern="1200" baseline="0" dirty="0">
                <a:solidFill>
                  <a:schemeClr val="tx1"/>
                </a:solidFill>
                <a:latin typeface="+mn-lt"/>
                <a:ea typeface="+mn-ea"/>
                <a:cs typeface="+mn-cs"/>
              </a:rPr>
              <a:t>)</a:t>
            </a:r>
          </a:p>
          <a:p>
            <a:r>
              <a:rPr lang="pt-BR" sz="1200" b="0" i="0" u="none" strike="noStrike" kern="1200" baseline="0" dirty="0" err="1">
                <a:solidFill>
                  <a:schemeClr val="tx1"/>
                </a:solidFill>
                <a:latin typeface="+mn-lt"/>
                <a:ea typeface="+mn-ea"/>
                <a:cs typeface="+mn-cs"/>
              </a:rPr>
              <a:t>Castrove</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Municipios</a:t>
            </a:r>
            <a:r>
              <a:rPr lang="pt-BR" sz="1200" b="0" i="0" u="none" strike="noStrike" kern="1200" baseline="0" dirty="0">
                <a:solidFill>
                  <a:schemeClr val="tx1"/>
                </a:solidFill>
                <a:latin typeface="+mn-lt"/>
                <a:ea typeface="+mn-ea"/>
                <a:cs typeface="+mn-cs"/>
              </a:rPr>
              <a:t> de Meis, Poio, Pontevedra e Barro (</a:t>
            </a:r>
            <a:r>
              <a:rPr lang="pt-BR" sz="1200" b="0" i="0" u="none" strike="noStrike" kern="1200" baseline="0" dirty="0" err="1">
                <a:solidFill>
                  <a:schemeClr val="tx1"/>
                </a:solidFill>
                <a:latin typeface="+mn-lt"/>
                <a:ea typeface="+mn-ea"/>
                <a:cs typeface="+mn-cs"/>
              </a:rPr>
              <a:t>Salnés</a:t>
            </a:r>
            <a:r>
              <a:rPr lang="pt-BR" sz="1200" b="0" i="0" u="none" strike="noStrike" kern="1200" baseline="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gl-ES" sz="1200" b="0" i="0" u="none" strike="noStrike" kern="1200" baseline="0" dirty="0" err="1">
                <a:solidFill>
                  <a:schemeClr val="tx1"/>
                </a:solidFill>
                <a:latin typeface="+mn-lt"/>
                <a:ea typeface="+mn-ea"/>
                <a:cs typeface="+mn-cs"/>
              </a:rPr>
              <a:t>Carballoso</a:t>
            </a:r>
            <a:r>
              <a:rPr lang="gl-ES" sz="1200" b="0" i="0" u="none" strike="noStrike" kern="1200" baseline="0" dirty="0">
                <a:solidFill>
                  <a:schemeClr val="tx1"/>
                </a:solidFill>
                <a:latin typeface="+mn-lt"/>
                <a:ea typeface="+mn-ea"/>
                <a:cs typeface="+mn-cs"/>
              </a:rPr>
              <a:t>: Municipios de A Lama e Fornelos de Montes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strike="noStrike" kern="1200" baseline="0" dirty="0">
                <a:solidFill>
                  <a:schemeClr val="tx1"/>
                </a:solidFill>
                <a:latin typeface="+mn-lt"/>
                <a:ea typeface="+mn-ea"/>
                <a:cs typeface="+mn-cs"/>
              </a:rPr>
              <a:t>Coto de Eiras: </a:t>
            </a:r>
            <a:r>
              <a:rPr lang="pt-BR" sz="1200" b="0" i="0" u="none" strike="noStrike" kern="1200" baseline="0" dirty="0" err="1">
                <a:solidFill>
                  <a:schemeClr val="tx1"/>
                </a:solidFill>
                <a:latin typeface="+mn-lt"/>
                <a:ea typeface="+mn-ea"/>
                <a:cs typeface="+mn-cs"/>
              </a:rPr>
              <a:t>Municipios</a:t>
            </a:r>
            <a:r>
              <a:rPr lang="pt-BR" sz="1200" b="0" i="0" u="none" strike="noStrike" kern="1200" baseline="0" dirty="0">
                <a:solidFill>
                  <a:schemeClr val="tx1"/>
                </a:solidFill>
                <a:latin typeface="+mn-lt"/>
                <a:ea typeface="+mn-ea"/>
                <a:cs typeface="+mn-cs"/>
              </a:rPr>
              <a:t> de </a:t>
            </a:r>
            <a:r>
              <a:rPr lang="pt-BR" sz="1200" b="0" i="0" u="none" strike="noStrike" kern="1200" baseline="0" dirty="0" err="1">
                <a:solidFill>
                  <a:schemeClr val="tx1"/>
                </a:solidFill>
                <a:latin typeface="+mn-lt"/>
                <a:ea typeface="+mn-ea"/>
                <a:cs typeface="+mn-cs"/>
              </a:rPr>
              <a:t>Fornelos</a:t>
            </a:r>
            <a:r>
              <a:rPr lang="pt-BR" sz="1200" b="0" i="0" u="none" strike="noStrike" kern="1200" baseline="0" dirty="0">
                <a:solidFill>
                  <a:schemeClr val="tx1"/>
                </a:solidFill>
                <a:latin typeface="+mn-lt"/>
                <a:ea typeface="+mn-ea"/>
                <a:cs typeface="+mn-cs"/>
              </a:rPr>
              <a:t> de Montes e </a:t>
            </a:r>
            <a:r>
              <a:rPr lang="pt-BR" sz="1200" b="0" i="0" u="none" strike="noStrike" kern="1200" baseline="0" dirty="0" err="1">
                <a:solidFill>
                  <a:schemeClr val="tx1"/>
                </a:solidFill>
                <a:latin typeface="+mn-lt"/>
                <a:ea typeface="+mn-ea"/>
                <a:cs typeface="+mn-cs"/>
              </a:rPr>
              <a:t>Mondariz</a:t>
            </a:r>
            <a:endParaRPr lang="pt-BR"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strike="noStrike" kern="1200" baseline="0" dirty="0" err="1">
                <a:solidFill>
                  <a:schemeClr val="tx1"/>
                </a:solidFill>
                <a:latin typeface="+mn-lt"/>
                <a:ea typeface="+mn-ea"/>
                <a:cs typeface="+mn-cs"/>
              </a:rPr>
              <a:t>Morrazo</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Municipios</a:t>
            </a:r>
            <a:r>
              <a:rPr lang="pt-BR" sz="1200" b="0" i="0" u="none" strike="noStrike" kern="1200" baseline="0" dirty="0">
                <a:solidFill>
                  <a:schemeClr val="tx1"/>
                </a:solidFill>
                <a:latin typeface="+mn-lt"/>
                <a:ea typeface="+mn-ea"/>
                <a:cs typeface="+mn-cs"/>
              </a:rPr>
              <a:t> de </a:t>
            </a:r>
            <a:r>
              <a:rPr lang="pt-BR" sz="1200" b="0" i="0" u="none" strike="noStrike" kern="1200" baseline="0" dirty="0" err="1">
                <a:solidFill>
                  <a:schemeClr val="tx1"/>
                </a:solidFill>
                <a:latin typeface="+mn-lt"/>
                <a:ea typeface="+mn-ea"/>
                <a:cs typeface="+mn-cs"/>
              </a:rPr>
              <a:t>Bueu</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Moaña</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Vilaboa</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Marín</a:t>
            </a:r>
            <a:r>
              <a:rPr lang="pt-BR" sz="1200" b="0" i="0" u="none" strike="noStrike" kern="1200" baseline="0" dirty="0">
                <a:solidFill>
                  <a:schemeClr val="tx1"/>
                </a:solidFill>
                <a:latin typeface="+mn-lt"/>
                <a:ea typeface="+mn-ea"/>
                <a:cs typeface="+mn-cs"/>
              </a:rPr>
              <a:t> e Pontevedra</a:t>
            </a:r>
          </a:p>
          <a:p>
            <a:endParaRPr lang="pt-BR"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4BAAB682-2029-4F51-A109-2FF0773E125B}" type="slidenum">
              <a:rPr lang="es-ES" smtClean="0"/>
              <a:t>27</a:t>
            </a:fld>
            <a:endParaRPr lang="es-ES"/>
          </a:p>
        </p:txBody>
      </p:sp>
    </p:spTree>
    <p:extLst>
      <p:ext uri="{BB962C8B-B14F-4D97-AF65-F5344CB8AC3E}">
        <p14:creationId xmlns:p14="http://schemas.microsoft.com/office/powerpoint/2010/main" val="2844808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BR" sz="1200" b="0" i="0" u="none" strike="noStrike" kern="1200" baseline="0" dirty="0">
                <a:solidFill>
                  <a:schemeClr val="tx1"/>
                </a:solidFill>
                <a:latin typeface="+mn-lt"/>
                <a:ea typeface="+mn-ea"/>
                <a:cs typeface="+mn-cs"/>
              </a:rPr>
              <a:t>As comunidades autónomas e as </a:t>
            </a:r>
            <a:r>
              <a:rPr lang="pt-BR" sz="1200" b="0" i="0" u="none" strike="noStrike" kern="1200" baseline="0" dirty="0" err="1">
                <a:solidFill>
                  <a:schemeClr val="tx1"/>
                </a:solidFill>
                <a:latin typeface="+mn-lt"/>
                <a:ea typeface="+mn-ea"/>
                <a:cs typeface="+mn-cs"/>
              </a:rPr>
              <a:t>provincias</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teñen</a:t>
            </a:r>
            <a:r>
              <a:rPr lang="pt-BR" sz="1200" b="0" i="0" u="none" strike="noStrike" kern="1200" baseline="0" dirty="0">
                <a:solidFill>
                  <a:schemeClr val="tx1"/>
                </a:solidFill>
                <a:latin typeface="+mn-lt"/>
                <a:ea typeface="+mn-ea"/>
                <a:cs typeface="+mn-cs"/>
              </a:rPr>
              <a:t> a</a:t>
            </a:r>
          </a:p>
          <a:p>
            <a:r>
              <a:rPr lang="gl-ES" sz="1200" b="0" i="0" u="none" strike="noStrike" kern="1200" baseline="0" dirty="0">
                <a:solidFill>
                  <a:schemeClr val="tx1"/>
                </a:solidFill>
                <a:latin typeface="+mn-lt"/>
                <a:ea typeface="+mn-ea"/>
                <a:cs typeface="+mn-cs"/>
              </a:rPr>
              <a:t>obrigación de impulsar a recollida selectiva da quinta fracción dos residuos para</a:t>
            </a:r>
          </a:p>
          <a:p>
            <a:r>
              <a:rPr lang="es-ES" sz="1200" b="0" i="0" u="none" strike="noStrike" kern="1200" baseline="0" dirty="0" err="1">
                <a:solidFill>
                  <a:schemeClr val="tx1"/>
                </a:solidFill>
                <a:latin typeface="+mn-lt"/>
                <a:ea typeface="+mn-ea"/>
                <a:cs typeface="+mn-cs"/>
              </a:rPr>
              <a:t>cumprir</a:t>
            </a:r>
            <a:r>
              <a:rPr lang="es-ES" sz="1200" b="0" i="0" u="none" strike="noStrike" kern="1200" baseline="0" dirty="0">
                <a:solidFill>
                  <a:schemeClr val="tx1"/>
                </a:solidFill>
                <a:latin typeface="+mn-lt"/>
                <a:ea typeface="+mn-ea"/>
                <a:cs typeface="+mn-cs"/>
              </a:rPr>
              <a:t> cos </a:t>
            </a:r>
            <a:r>
              <a:rPr lang="es-ES" sz="1200" b="0" i="0" u="none" strike="noStrike" kern="1200" baseline="0" dirty="0" err="1">
                <a:solidFill>
                  <a:schemeClr val="tx1"/>
                </a:solidFill>
                <a:latin typeface="+mn-lt"/>
                <a:ea typeface="+mn-ea"/>
                <a:cs typeface="+mn-cs"/>
              </a:rPr>
              <a:t>obxectivos</a:t>
            </a:r>
            <a:r>
              <a:rPr lang="es-ES" sz="1200" b="0" i="0" u="none" strike="noStrike" kern="1200" baseline="0" dirty="0">
                <a:solidFill>
                  <a:schemeClr val="tx1"/>
                </a:solidFill>
                <a:latin typeface="+mn-lt"/>
                <a:ea typeface="+mn-ea"/>
                <a:cs typeface="+mn-cs"/>
              </a:rPr>
              <a:t> europeos de economía circular e </a:t>
            </a:r>
            <a:r>
              <a:rPr lang="es-ES" sz="1200" b="0" i="0" u="none" strike="noStrike" kern="1200" baseline="0" dirty="0" err="1">
                <a:solidFill>
                  <a:schemeClr val="tx1"/>
                </a:solidFill>
                <a:latin typeface="+mn-lt"/>
                <a:ea typeface="+mn-ea"/>
                <a:cs typeface="+mn-cs"/>
              </a:rPr>
              <a:t>xestión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sostible</a:t>
            </a:r>
            <a:r>
              <a:rPr lang="es-ES" sz="1200" b="0" i="0" u="none" strike="noStrike" kern="1200" baseline="0" dirty="0">
                <a:solidFill>
                  <a:schemeClr val="tx1"/>
                </a:solidFill>
                <a:latin typeface="+mn-lt"/>
                <a:ea typeface="+mn-ea"/>
                <a:cs typeface="+mn-cs"/>
              </a:rPr>
              <a:t> de</a:t>
            </a:r>
          </a:p>
          <a:p>
            <a:r>
              <a:rPr lang="gl-ES" sz="1200" b="0" i="0" u="none" strike="noStrike" kern="1200" baseline="0" dirty="0">
                <a:solidFill>
                  <a:schemeClr val="tx1"/>
                </a:solidFill>
                <a:latin typeface="+mn-lt"/>
                <a:ea typeface="+mn-ea"/>
                <a:cs typeface="+mn-cs"/>
              </a:rPr>
              <a:t>residuos e as normativas ambientais establecidas pola Unión Europea, como a</a:t>
            </a:r>
          </a:p>
          <a:p>
            <a:r>
              <a:rPr lang="gl-ES" sz="1200" b="0" i="0" u="none" strike="noStrike" kern="1200" baseline="0" dirty="0">
                <a:solidFill>
                  <a:schemeClr val="tx1"/>
                </a:solidFill>
                <a:latin typeface="+mn-lt"/>
                <a:ea typeface="+mn-ea"/>
                <a:cs typeface="+mn-cs"/>
              </a:rPr>
              <a:t>Directiva Marco de Residuos, que obriga a reducir a fracción de residuos urbanos.</a:t>
            </a:r>
          </a:p>
          <a:p>
            <a:r>
              <a:rPr lang="gl-ES" sz="1200" b="0" i="0" u="none" strike="noStrike" kern="1200" baseline="0" dirty="0">
                <a:solidFill>
                  <a:schemeClr val="tx1"/>
                </a:solidFill>
                <a:latin typeface="+mn-lt"/>
                <a:ea typeface="+mn-ea"/>
                <a:cs typeface="+mn-cs"/>
              </a:rPr>
              <a:t>Entre as súas responsabilidades inclúen incentivar a creación de plantas de </a:t>
            </a:r>
            <a:r>
              <a:rPr lang="gl-ES" sz="1200" b="0" i="0" u="none" strike="noStrike" kern="1200" baseline="0" dirty="0" err="1">
                <a:solidFill>
                  <a:schemeClr val="tx1"/>
                </a:solidFill>
                <a:latin typeface="+mn-lt"/>
                <a:ea typeface="+mn-ea"/>
                <a:cs typeface="+mn-cs"/>
              </a:rPr>
              <a:t>biogás</a:t>
            </a:r>
            <a:endParaRPr lang="gl-ES" sz="1200" b="0" i="0" u="none" strike="noStrike" kern="1200" baseline="0" dirty="0">
              <a:solidFill>
                <a:schemeClr val="tx1"/>
              </a:solidFill>
              <a:latin typeface="+mn-lt"/>
              <a:ea typeface="+mn-ea"/>
              <a:cs typeface="+mn-cs"/>
            </a:endParaRPr>
          </a:p>
          <a:p>
            <a:r>
              <a:rPr lang="gl-ES" sz="1200" b="0" i="0" u="none" strike="noStrike" kern="1200" baseline="0" dirty="0">
                <a:solidFill>
                  <a:schemeClr val="tx1"/>
                </a:solidFill>
                <a:latin typeface="+mn-lt"/>
                <a:ea typeface="+mn-ea"/>
                <a:cs typeface="+mn-cs"/>
              </a:rPr>
              <a:t>que aproveiten os residuos orgánicos para a produción de enerxía renovable</a:t>
            </a:r>
          </a:p>
          <a:p>
            <a:endParaRPr lang="es-ES_tradnl" sz="1200" b="0" i="0" u="none" strike="noStrike" kern="1200" baseline="0" dirty="0">
              <a:solidFill>
                <a:schemeClr val="tx1"/>
              </a:solidFill>
              <a:latin typeface="+mn-lt"/>
              <a:ea typeface="+mn-ea"/>
              <a:cs typeface="+mn-cs"/>
            </a:endParaRPr>
          </a:p>
          <a:p>
            <a:r>
              <a:rPr lang="pt-BR" sz="1200" b="0" i="0" u="none" strike="noStrike" kern="1200" baseline="0" dirty="0">
                <a:solidFill>
                  <a:schemeClr val="tx1"/>
                </a:solidFill>
                <a:latin typeface="+mn-lt"/>
                <a:ea typeface="+mn-ea"/>
                <a:cs typeface="+mn-cs"/>
              </a:rPr>
              <a:t>sempre que se </a:t>
            </a:r>
            <a:r>
              <a:rPr lang="pt-BR" sz="1200" b="0" i="0" u="none" strike="noStrike" kern="1200" baseline="0" dirty="0" err="1">
                <a:solidFill>
                  <a:schemeClr val="tx1"/>
                </a:solidFill>
                <a:latin typeface="+mn-lt"/>
                <a:ea typeface="+mn-ea"/>
                <a:cs typeface="+mn-cs"/>
              </a:rPr>
              <a:t>xestionen</a:t>
            </a:r>
            <a:r>
              <a:rPr lang="pt-BR" sz="1200" b="0" i="0" u="none" strike="noStrike" kern="1200" baseline="0" dirty="0">
                <a:solidFill>
                  <a:schemeClr val="tx1"/>
                </a:solidFill>
                <a:latin typeface="+mn-lt"/>
                <a:ea typeface="+mn-ea"/>
                <a:cs typeface="+mn-cs"/>
              </a:rPr>
              <a:t> baixo</a:t>
            </a:r>
          </a:p>
          <a:p>
            <a:r>
              <a:rPr lang="es-ES" sz="1200" b="0" i="0" u="none" strike="noStrike" kern="1200" baseline="0" dirty="0" err="1">
                <a:solidFill>
                  <a:schemeClr val="tx1"/>
                </a:solidFill>
                <a:latin typeface="+mn-lt"/>
                <a:ea typeface="+mn-ea"/>
                <a:cs typeface="+mn-cs"/>
              </a:rPr>
              <a:t>certas</a:t>
            </a:r>
            <a:r>
              <a:rPr lang="es-ES" sz="1200" b="0" i="0" u="none" strike="noStrike" kern="1200" baseline="0" dirty="0">
                <a:solidFill>
                  <a:schemeClr val="tx1"/>
                </a:solidFill>
                <a:latin typeface="+mn-lt"/>
                <a:ea typeface="+mn-ea"/>
                <a:cs typeface="+mn-cs"/>
              </a:rPr>
              <a:t> circunstancias: si a </a:t>
            </a:r>
            <a:r>
              <a:rPr lang="es-ES" sz="1200" b="0" i="0" u="none" strike="noStrike" kern="1200" baseline="0" dirty="0" err="1">
                <a:solidFill>
                  <a:schemeClr val="tx1"/>
                </a:solidFill>
                <a:latin typeface="+mn-lt"/>
                <a:ea typeface="+mn-ea"/>
                <a:cs typeface="+mn-cs"/>
              </a:rPr>
              <a:t>súa</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produción</a:t>
            </a:r>
            <a:r>
              <a:rPr lang="es-ES" sz="1200" b="0" i="0" u="none" strike="noStrike" kern="1200" baseline="0" dirty="0">
                <a:solidFill>
                  <a:schemeClr val="tx1"/>
                </a:solidFill>
                <a:latin typeface="+mn-lt"/>
                <a:ea typeface="+mn-ea"/>
                <a:cs typeface="+mn-cs"/>
              </a:rPr>
              <a:t> non implica deforestación, uso intensivo</a:t>
            </a:r>
          </a:p>
          <a:p>
            <a:r>
              <a:rPr lang="gl-ES" sz="1200" b="0" i="0" u="none" strike="noStrike" kern="1200" baseline="0" dirty="0">
                <a:solidFill>
                  <a:schemeClr val="tx1"/>
                </a:solidFill>
                <a:latin typeface="+mn-lt"/>
                <a:ea typeface="+mn-ea"/>
                <a:cs typeface="+mn-cs"/>
              </a:rPr>
              <a:t>de fertilizantes, destrución de chans, redución da capacidade dos ecosistemas</a:t>
            </a:r>
          </a:p>
          <a:p>
            <a:r>
              <a:rPr lang="pt-BR" sz="1200" b="0" i="0" u="none" strike="noStrike" kern="1200" baseline="0" dirty="0">
                <a:solidFill>
                  <a:schemeClr val="tx1"/>
                </a:solidFill>
                <a:latin typeface="+mn-lt"/>
                <a:ea typeface="+mn-ea"/>
                <a:cs typeface="+mn-cs"/>
              </a:rPr>
              <a:t>para absorber CO₂ ou </a:t>
            </a:r>
            <a:r>
              <a:rPr lang="pt-BR" sz="1200" b="0" i="0" u="none" strike="noStrike" kern="1200" baseline="0" dirty="0" err="1">
                <a:solidFill>
                  <a:schemeClr val="tx1"/>
                </a:solidFill>
                <a:latin typeface="+mn-lt"/>
                <a:ea typeface="+mn-ea"/>
                <a:cs typeface="+mn-cs"/>
              </a:rPr>
              <a:t>emisións</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indirectas</a:t>
            </a:r>
            <a:r>
              <a:rPr lang="pt-BR" sz="1200" b="0" i="0" u="none" strike="noStrike" kern="1200" baseline="0" dirty="0">
                <a:solidFill>
                  <a:schemeClr val="tx1"/>
                </a:solidFill>
                <a:latin typeface="+mn-lt"/>
                <a:ea typeface="+mn-ea"/>
                <a:cs typeface="+mn-cs"/>
              </a:rPr>
              <a:t> nos </a:t>
            </a:r>
            <a:r>
              <a:rPr lang="pt-BR" sz="1200" b="0" i="0" u="none" strike="noStrike" kern="1200" baseline="0" dirty="0" err="1">
                <a:solidFill>
                  <a:schemeClr val="tx1"/>
                </a:solidFill>
                <a:latin typeface="+mn-lt"/>
                <a:ea typeface="+mn-ea"/>
                <a:cs typeface="+mn-cs"/>
              </a:rPr>
              <a:t>procesos</a:t>
            </a:r>
            <a:r>
              <a:rPr lang="pt-BR" sz="1200" b="0" i="0" u="none" strike="noStrike" kern="1200" baseline="0" dirty="0">
                <a:solidFill>
                  <a:schemeClr val="tx1"/>
                </a:solidFill>
                <a:latin typeface="+mn-lt"/>
                <a:ea typeface="+mn-ea"/>
                <a:cs typeface="+mn-cs"/>
              </a:rPr>
              <a:t> de </a:t>
            </a:r>
            <a:r>
              <a:rPr lang="pt-BR" sz="1200" b="0" i="0" u="none" strike="noStrike" kern="1200" baseline="0" dirty="0" err="1">
                <a:solidFill>
                  <a:schemeClr val="tx1"/>
                </a:solidFill>
                <a:latin typeface="+mn-lt"/>
                <a:ea typeface="+mn-ea"/>
                <a:cs typeface="+mn-cs"/>
              </a:rPr>
              <a:t>colleita</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procesamento</a:t>
            </a:r>
            <a:endParaRPr lang="pt-BR" sz="1200" b="0" i="0" u="none" strike="noStrike" kern="1200" baseline="0" dirty="0">
              <a:solidFill>
                <a:schemeClr val="tx1"/>
              </a:solidFill>
              <a:latin typeface="+mn-lt"/>
              <a:ea typeface="+mn-ea"/>
              <a:cs typeface="+mn-cs"/>
            </a:endParaRPr>
          </a:p>
          <a:p>
            <a:r>
              <a:rPr lang="gl-ES" sz="1200" b="0" i="0" u="none" strike="noStrike" kern="1200" baseline="0" dirty="0">
                <a:solidFill>
                  <a:schemeClr val="tx1"/>
                </a:solidFill>
                <a:latin typeface="+mn-lt"/>
                <a:ea typeface="+mn-ea"/>
                <a:cs typeface="+mn-cs"/>
              </a:rPr>
              <a:t>e transporte</a:t>
            </a:r>
            <a:endParaRPr lang="gl-ES" dirty="0"/>
          </a:p>
        </p:txBody>
      </p:sp>
      <p:sp>
        <p:nvSpPr>
          <p:cNvPr id="4" name="Marcador de número de diapositiva 3"/>
          <p:cNvSpPr>
            <a:spLocks noGrp="1"/>
          </p:cNvSpPr>
          <p:nvPr>
            <p:ph type="sldNum" sz="quarter" idx="5"/>
          </p:nvPr>
        </p:nvSpPr>
        <p:spPr/>
        <p:txBody>
          <a:bodyPr/>
          <a:lstStyle/>
          <a:p>
            <a:fld id="{4BAAB682-2029-4F51-A109-2FF0773E125B}" type="slidenum">
              <a:rPr lang="es-ES" smtClean="0"/>
              <a:t>28</a:t>
            </a:fld>
            <a:endParaRPr lang="es-ES"/>
          </a:p>
        </p:txBody>
      </p:sp>
    </p:spTree>
    <p:extLst>
      <p:ext uri="{BB962C8B-B14F-4D97-AF65-F5344CB8AC3E}">
        <p14:creationId xmlns:p14="http://schemas.microsoft.com/office/powerpoint/2010/main" val="3628756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BR" sz="1200" b="0" i="0" u="none" strike="noStrike" kern="1200" baseline="0" dirty="0">
                <a:solidFill>
                  <a:schemeClr val="tx1"/>
                </a:solidFill>
                <a:latin typeface="+mn-lt"/>
                <a:ea typeface="+mn-ea"/>
                <a:cs typeface="+mn-cs"/>
              </a:rPr>
              <a:t>.</a:t>
            </a:r>
            <a:endParaRPr lang="gl-ES" dirty="0"/>
          </a:p>
        </p:txBody>
      </p:sp>
      <p:sp>
        <p:nvSpPr>
          <p:cNvPr id="4" name="Marcador de número de diapositiva 3"/>
          <p:cNvSpPr>
            <a:spLocks noGrp="1"/>
          </p:cNvSpPr>
          <p:nvPr>
            <p:ph type="sldNum" sz="quarter" idx="5"/>
          </p:nvPr>
        </p:nvSpPr>
        <p:spPr/>
        <p:txBody>
          <a:bodyPr/>
          <a:lstStyle/>
          <a:p>
            <a:fld id="{4BAAB682-2029-4F51-A109-2FF0773E125B}" type="slidenum">
              <a:rPr lang="es-ES" smtClean="0"/>
              <a:t>34</a:t>
            </a:fld>
            <a:endParaRPr lang="es-ES"/>
          </a:p>
        </p:txBody>
      </p:sp>
    </p:spTree>
    <p:extLst>
      <p:ext uri="{BB962C8B-B14F-4D97-AF65-F5344CB8AC3E}">
        <p14:creationId xmlns:p14="http://schemas.microsoft.com/office/powerpoint/2010/main" val="4042720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/económica, sen ter en conta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AAB682-2029-4F51-A109-2FF0773E125B}"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279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73B89-92A9-A978-5BB3-5ECCF7DFB53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8D32CA0-8F8C-A0F3-BF89-0DA367C15EF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0E73826-2F13-E03F-571E-40BB3FD5BACA}"/>
              </a:ext>
            </a:extLst>
          </p:cNvPr>
          <p:cNvSpPr>
            <a:spLocks noGrp="1"/>
          </p:cNvSpPr>
          <p:nvPr>
            <p:ph type="body" idx="1"/>
          </p:nvPr>
        </p:nvSpPr>
        <p:spPr/>
        <p:txBody>
          <a:bodyPr/>
          <a:lstStyle/>
          <a:p>
            <a:r>
              <a:rPr lang="es-ES" dirty="0"/>
              <a:t>/económica, sen ter en conta</a:t>
            </a:r>
          </a:p>
        </p:txBody>
      </p:sp>
      <p:sp>
        <p:nvSpPr>
          <p:cNvPr id="4" name="Marcador de número de diapositiva 3">
            <a:extLst>
              <a:ext uri="{FF2B5EF4-FFF2-40B4-BE49-F238E27FC236}">
                <a16:creationId xmlns:a16="http://schemas.microsoft.com/office/drawing/2014/main" id="{B6344BB2-7601-543F-CD7D-9D3F9B5306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AAB682-2029-4F51-A109-2FF0773E125B}"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936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57F01-548C-9545-88C1-B8E43D1E96B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2251424-87A4-027E-2954-1CB4CE21CA7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CBAF31C-E645-E6CA-CC17-254147F66E27}"/>
              </a:ext>
            </a:extLst>
          </p:cNvPr>
          <p:cNvSpPr>
            <a:spLocks noGrp="1"/>
          </p:cNvSpPr>
          <p:nvPr>
            <p:ph type="body" idx="1"/>
          </p:nvPr>
        </p:nvSpPr>
        <p:spPr/>
        <p:txBody>
          <a:bodyPr/>
          <a:lstStyle/>
          <a:p>
            <a:r>
              <a:rPr lang="es-ES" dirty="0"/>
              <a:t>/económica, sen ter en conta</a:t>
            </a:r>
          </a:p>
        </p:txBody>
      </p:sp>
      <p:sp>
        <p:nvSpPr>
          <p:cNvPr id="4" name="Marcador de número de diapositiva 3">
            <a:extLst>
              <a:ext uri="{FF2B5EF4-FFF2-40B4-BE49-F238E27FC236}">
                <a16:creationId xmlns:a16="http://schemas.microsoft.com/office/drawing/2014/main" id="{A04C1EC1-D46A-99A3-D4AC-6AED8EAD47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AAB682-2029-4F51-A109-2FF0773E125B}"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936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850E2-5AA1-704E-91D3-3955A9E2766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5B9D152-0E7C-19A6-2D7C-8A4688BF169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E11A4F5-87AF-3CE2-885A-79F4AA8E953F}"/>
              </a:ext>
            </a:extLst>
          </p:cNvPr>
          <p:cNvSpPr>
            <a:spLocks noGrp="1"/>
          </p:cNvSpPr>
          <p:nvPr>
            <p:ph type="body" idx="1"/>
          </p:nvPr>
        </p:nvSpPr>
        <p:spPr/>
        <p:txBody>
          <a:bodyPr/>
          <a:lstStyle/>
          <a:p>
            <a:r>
              <a:rPr lang="es-ES" dirty="0"/>
              <a:t>/económica, sen ter en conta</a:t>
            </a:r>
          </a:p>
        </p:txBody>
      </p:sp>
      <p:sp>
        <p:nvSpPr>
          <p:cNvPr id="4" name="Marcador de número de diapositiva 3">
            <a:extLst>
              <a:ext uri="{FF2B5EF4-FFF2-40B4-BE49-F238E27FC236}">
                <a16:creationId xmlns:a16="http://schemas.microsoft.com/office/drawing/2014/main" id="{76145FE3-AA69-4C41-D284-BF218D66FA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AAB682-2029-4F51-A109-2FF0773E125B}"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127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96A0F-651B-B7B4-1567-7D761CB61A3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A218214-6A3F-6D02-6C91-6132F4C48C5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F23FB22-29B5-BC5B-F0D7-29B8CAC58A7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1CD1FDC-867C-F418-717D-6786B3BC40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AAB682-2029-4F51-A109-2FF0773E125B}"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222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3C2086-0DFD-C743-7606-22EA09B24D1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FF7B71C-9B8C-7CFC-A74C-D9F7084750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AAF537A-077D-4DA4-A298-5FD381D821B8}"/>
              </a:ext>
            </a:extLst>
          </p:cNvPr>
          <p:cNvSpPr>
            <a:spLocks noGrp="1"/>
          </p:cNvSpPr>
          <p:nvPr>
            <p:ph type="dt" sz="half" idx="10"/>
          </p:nvPr>
        </p:nvSpPr>
        <p:spPr/>
        <p:txBody>
          <a:bodyPr/>
          <a:lstStyle/>
          <a:p>
            <a:fld id="{45041523-95EF-2D42-AC21-366340EAE4D9}" type="datetimeFigureOut">
              <a:rPr lang="es-ES" smtClean="0"/>
              <a:t>19/09/2025</a:t>
            </a:fld>
            <a:endParaRPr lang="es-ES"/>
          </a:p>
        </p:txBody>
      </p:sp>
      <p:sp>
        <p:nvSpPr>
          <p:cNvPr id="5" name="Marcador de pie de página 4">
            <a:extLst>
              <a:ext uri="{FF2B5EF4-FFF2-40B4-BE49-F238E27FC236}">
                <a16:creationId xmlns:a16="http://schemas.microsoft.com/office/drawing/2014/main" id="{5B3716F9-26A2-43DE-5206-9FA9F7734CE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C7D0E4-E20B-839F-62D1-738C912D0EB9}"/>
              </a:ext>
            </a:extLst>
          </p:cNvPr>
          <p:cNvSpPr>
            <a:spLocks noGrp="1"/>
          </p:cNvSpPr>
          <p:nvPr>
            <p:ph type="sldNum" sz="quarter" idx="12"/>
          </p:nvPr>
        </p:nvSpPr>
        <p:spPr/>
        <p:txBody>
          <a:bodyPr/>
          <a:lstStyle/>
          <a:p>
            <a:fld id="{BDAC8FB1-B031-374C-9F0F-320BDCE91E66}" type="slidenum">
              <a:rPr lang="es-ES" smtClean="0"/>
              <a:t>‹Nº›</a:t>
            </a:fld>
            <a:endParaRPr lang="es-ES"/>
          </a:p>
        </p:txBody>
      </p:sp>
    </p:spTree>
    <p:extLst>
      <p:ext uri="{BB962C8B-B14F-4D97-AF65-F5344CB8AC3E}">
        <p14:creationId xmlns:p14="http://schemas.microsoft.com/office/powerpoint/2010/main" val="382909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A70A1F-5C54-8899-7D3D-E0B52070F9A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80E413-6F85-5E29-F54D-0CBEFBB08DB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F8AF65-213C-2422-3E48-CEDE45EF5F29}"/>
              </a:ext>
            </a:extLst>
          </p:cNvPr>
          <p:cNvSpPr>
            <a:spLocks noGrp="1"/>
          </p:cNvSpPr>
          <p:nvPr>
            <p:ph type="dt" sz="half" idx="10"/>
          </p:nvPr>
        </p:nvSpPr>
        <p:spPr/>
        <p:txBody>
          <a:bodyPr/>
          <a:lstStyle/>
          <a:p>
            <a:fld id="{45041523-95EF-2D42-AC21-366340EAE4D9}" type="datetimeFigureOut">
              <a:rPr lang="es-ES" smtClean="0"/>
              <a:t>19/09/2025</a:t>
            </a:fld>
            <a:endParaRPr lang="es-ES"/>
          </a:p>
        </p:txBody>
      </p:sp>
      <p:sp>
        <p:nvSpPr>
          <p:cNvPr id="5" name="Marcador de pie de página 4">
            <a:extLst>
              <a:ext uri="{FF2B5EF4-FFF2-40B4-BE49-F238E27FC236}">
                <a16:creationId xmlns:a16="http://schemas.microsoft.com/office/drawing/2014/main" id="{C9646B05-446A-9DBA-8991-30597C0075D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06CB375-7F65-B5B6-E77F-6A064900E447}"/>
              </a:ext>
            </a:extLst>
          </p:cNvPr>
          <p:cNvSpPr>
            <a:spLocks noGrp="1"/>
          </p:cNvSpPr>
          <p:nvPr>
            <p:ph type="sldNum" sz="quarter" idx="12"/>
          </p:nvPr>
        </p:nvSpPr>
        <p:spPr/>
        <p:txBody>
          <a:bodyPr/>
          <a:lstStyle/>
          <a:p>
            <a:fld id="{BDAC8FB1-B031-374C-9F0F-320BDCE91E66}" type="slidenum">
              <a:rPr lang="es-ES" smtClean="0"/>
              <a:t>‹Nº›</a:t>
            </a:fld>
            <a:endParaRPr lang="es-ES"/>
          </a:p>
        </p:txBody>
      </p:sp>
    </p:spTree>
    <p:extLst>
      <p:ext uri="{BB962C8B-B14F-4D97-AF65-F5344CB8AC3E}">
        <p14:creationId xmlns:p14="http://schemas.microsoft.com/office/powerpoint/2010/main" val="3878256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4F6C71-D1DD-471D-7337-7F33B20BC25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247833F-E82B-25F9-BAAA-CB88DD4CDE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C00BE40-8693-4063-E65E-DEDF453B9414}"/>
              </a:ext>
            </a:extLst>
          </p:cNvPr>
          <p:cNvSpPr>
            <a:spLocks noGrp="1"/>
          </p:cNvSpPr>
          <p:nvPr>
            <p:ph type="dt" sz="half" idx="10"/>
          </p:nvPr>
        </p:nvSpPr>
        <p:spPr/>
        <p:txBody>
          <a:bodyPr/>
          <a:lstStyle/>
          <a:p>
            <a:fld id="{45041523-95EF-2D42-AC21-366340EAE4D9}" type="datetimeFigureOut">
              <a:rPr lang="es-ES" smtClean="0"/>
              <a:t>19/09/2025</a:t>
            </a:fld>
            <a:endParaRPr lang="es-ES"/>
          </a:p>
        </p:txBody>
      </p:sp>
      <p:sp>
        <p:nvSpPr>
          <p:cNvPr id="5" name="Marcador de pie de página 4">
            <a:extLst>
              <a:ext uri="{FF2B5EF4-FFF2-40B4-BE49-F238E27FC236}">
                <a16:creationId xmlns:a16="http://schemas.microsoft.com/office/drawing/2014/main" id="{E6774BB0-2E9A-847D-2DB6-2117586076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410460-4FD7-3C08-B6BA-B475D2EB3569}"/>
              </a:ext>
            </a:extLst>
          </p:cNvPr>
          <p:cNvSpPr>
            <a:spLocks noGrp="1"/>
          </p:cNvSpPr>
          <p:nvPr>
            <p:ph type="sldNum" sz="quarter" idx="12"/>
          </p:nvPr>
        </p:nvSpPr>
        <p:spPr/>
        <p:txBody>
          <a:bodyPr/>
          <a:lstStyle/>
          <a:p>
            <a:fld id="{BDAC8FB1-B031-374C-9F0F-320BDCE91E66}" type="slidenum">
              <a:rPr lang="es-ES" smtClean="0"/>
              <a:t>‹Nº›</a:t>
            </a:fld>
            <a:endParaRPr lang="es-ES"/>
          </a:p>
        </p:txBody>
      </p:sp>
    </p:spTree>
    <p:extLst>
      <p:ext uri="{BB962C8B-B14F-4D97-AF65-F5344CB8AC3E}">
        <p14:creationId xmlns:p14="http://schemas.microsoft.com/office/powerpoint/2010/main" val="1797717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o basico">
    <p:spTree>
      <p:nvGrpSpPr>
        <p:cNvPr id="1" name=""/>
        <p:cNvGrpSpPr/>
        <p:nvPr/>
      </p:nvGrpSpPr>
      <p:grpSpPr>
        <a:xfrm>
          <a:off x="0" y="0"/>
          <a:ext cx="0" cy="0"/>
          <a:chOff x="0" y="0"/>
          <a:chExt cx="0" cy="0"/>
        </a:xfrm>
      </p:grpSpPr>
      <p:sp>
        <p:nvSpPr>
          <p:cNvPr id="16" name="Título 15"/>
          <p:cNvSpPr>
            <a:spLocks noGrp="1"/>
          </p:cNvSpPr>
          <p:nvPr>
            <p:ph type="title"/>
          </p:nvPr>
        </p:nvSpPr>
        <p:spPr>
          <a:xfrm>
            <a:off x="394087" y="1229883"/>
            <a:ext cx="10972800" cy="1143000"/>
          </a:xfrm>
          <a:prstGeom prst="rect">
            <a:avLst/>
          </a:prstGeom>
        </p:spPr>
        <p:txBody>
          <a:bodyPr>
            <a:normAutofit/>
          </a:bodyPr>
          <a:lstStyle>
            <a:lvl1pPr algn="l">
              <a:defRPr sz="3733" b="1">
                <a:solidFill>
                  <a:srgbClr val="E00D5B"/>
                </a:solidFill>
              </a:defRPr>
            </a:lvl1pPr>
          </a:lstStyle>
          <a:p>
            <a:endParaRPr lang="es-ES" dirty="0"/>
          </a:p>
        </p:txBody>
      </p:sp>
      <p:sp>
        <p:nvSpPr>
          <p:cNvPr id="18" name="Marcador de texto 17"/>
          <p:cNvSpPr>
            <a:spLocks noGrp="1"/>
          </p:cNvSpPr>
          <p:nvPr>
            <p:ph type="body" sz="quarter" idx="13"/>
          </p:nvPr>
        </p:nvSpPr>
        <p:spPr>
          <a:xfrm>
            <a:off x="393700" y="2756959"/>
            <a:ext cx="10972800" cy="3456351"/>
          </a:xfrm>
          <a:prstGeom prst="rect">
            <a:avLst/>
          </a:prstGeom>
        </p:spPr>
        <p:txBody>
          <a:bodyPr>
            <a:normAutofit/>
          </a:bodyPr>
          <a:lstStyle>
            <a:lvl1pPr marL="0" indent="0">
              <a:buNone/>
              <a:defRPr sz="2400">
                <a:solidFill>
                  <a:schemeClr val="accent5"/>
                </a:solidFill>
              </a:defRPr>
            </a:lvl1pPr>
          </a:lstStyle>
          <a:p>
            <a:pPr lvl="0"/>
            <a:r>
              <a:rPr lang="es-ES_tradnl" dirty="0"/>
              <a:t>Haga clic para modificar el estilo de texto del patrón</a:t>
            </a:r>
          </a:p>
        </p:txBody>
      </p:sp>
      <p:pic>
        <p:nvPicPr>
          <p:cNvPr id="3" name="Imagen 2"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087" y="164637"/>
            <a:ext cx="2437863" cy="864096"/>
          </a:xfrm>
          <a:prstGeom prst="rect">
            <a:avLst/>
          </a:prstGeom>
        </p:spPr>
      </p:pic>
      <p:pic>
        <p:nvPicPr>
          <p:cNvPr id="9" name="Imagen 8" descr="later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72597" y="6183397"/>
            <a:ext cx="394467" cy="392752"/>
          </a:xfrm>
          <a:prstGeom prst="rect">
            <a:avLst/>
          </a:prstGeom>
        </p:spPr>
      </p:pic>
    </p:spTree>
    <p:extLst>
      <p:ext uri="{BB962C8B-B14F-4D97-AF65-F5344CB8AC3E}">
        <p14:creationId xmlns:p14="http://schemas.microsoft.com/office/powerpoint/2010/main" val="1401241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DD462D-C4BF-107D-A686-C7EBED273C1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4D98EC5-54BE-4A15-E2D4-E5784C7E622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C351FD-1DEF-01B3-F281-1254B74EAD24}"/>
              </a:ext>
            </a:extLst>
          </p:cNvPr>
          <p:cNvSpPr>
            <a:spLocks noGrp="1"/>
          </p:cNvSpPr>
          <p:nvPr>
            <p:ph type="dt" sz="half" idx="10"/>
          </p:nvPr>
        </p:nvSpPr>
        <p:spPr/>
        <p:txBody>
          <a:bodyPr/>
          <a:lstStyle/>
          <a:p>
            <a:fld id="{45041523-95EF-2D42-AC21-366340EAE4D9}" type="datetimeFigureOut">
              <a:rPr lang="es-ES" smtClean="0"/>
              <a:t>19/09/2025</a:t>
            </a:fld>
            <a:endParaRPr lang="es-ES"/>
          </a:p>
        </p:txBody>
      </p:sp>
      <p:sp>
        <p:nvSpPr>
          <p:cNvPr id="5" name="Marcador de pie de página 4">
            <a:extLst>
              <a:ext uri="{FF2B5EF4-FFF2-40B4-BE49-F238E27FC236}">
                <a16:creationId xmlns:a16="http://schemas.microsoft.com/office/drawing/2014/main" id="{3F52CC28-065C-29A6-9274-26D855BE92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D1C07C8-80F3-473B-9D3C-2F92B95AE9BC}"/>
              </a:ext>
            </a:extLst>
          </p:cNvPr>
          <p:cNvSpPr>
            <a:spLocks noGrp="1"/>
          </p:cNvSpPr>
          <p:nvPr>
            <p:ph type="sldNum" sz="quarter" idx="12"/>
          </p:nvPr>
        </p:nvSpPr>
        <p:spPr/>
        <p:txBody>
          <a:bodyPr/>
          <a:lstStyle/>
          <a:p>
            <a:fld id="{BDAC8FB1-B031-374C-9F0F-320BDCE91E66}" type="slidenum">
              <a:rPr lang="es-ES" smtClean="0"/>
              <a:t>‹Nº›</a:t>
            </a:fld>
            <a:endParaRPr lang="es-ES"/>
          </a:p>
        </p:txBody>
      </p:sp>
    </p:spTree>
    <p:extLst>
      <p:ext uri="{BB962C8B-B14F-4D97-AF65-F5344CB8AC3E}">
        <p14:creationId xmlns:p14="http://schemas.microsoft.com/office/powerpoint/2010/main" val="2653241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F59AC8-FDEA-16E2-2CA4-6368660E7A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E910FB9-1023-479B-3460-2E1B328974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106FD62-E21B-03FA-7BAF-C6B44078C604}"/>
              </a:ext>
            </a:extLst>
          </p:cNvPr>
          <p:cNvSpPr>
            <a:spLocks noGrp="1"/>
          </p:cNvSpPr>
          <p:nvPr>
            <p:ph type="dt" sz="half" idx="10"/>
          </p:nvPr>
        </p:nvSpPr>
        <p:spPr/>
        <p:txBody>
          <a:bodyPr/>
          <a:lstStyle/>
          <a:p>
            <a:fld id="{45041523-95EF-2D42-AC21-366340EAE4D9}" type="datetimeFigureOut">
              <a:rPr lang="es-ES" smtClean="0"/>
              <a:t>19/09/2025</a:t>
            </a:fld>
            <a:endParaRPr lang="es-ES"/>
          </a:p>
        </p:txBody>
      </p:sp>
      <p:sp>
        <p:nvSpPr>
          <p:cNvPr id="5" name="Marcador de pie de página 4">
            <a:extLst>
              <a:ext uri="{FF2B5EF4-FFF2-40B4-BE49-F238E27FC236}">
                <a16:creationId xmlns:a16="http://schemas.microsoft.com/office/drawing/2014/main" id="{41C63AA9-6721-D038-B4CC-A529B85383E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0D1AED-8802-93B2-2990-F4D05EF0C5ED}"/>
              </a:ext>
            </a:extLst>
          </p:cNvPr>
          <p:cNvSpPr>
            <a:spLocks noGrp="1"/>
          </p:cNvSpPr>
          <p:nvPr>
            <p:ph type="sldNum" sz="quarter" idx="12"/>
          </p:nvPr>
        </p:nvSpPr>
        <p:spPr/>
        <p:txBody>
          <a:bodyPr/>
          <a:lstStyle/>
          <a:p>
            <a:fld id="{BDAC8FB1-B031-374C-9F0F-320BDCE91E66}" type="slidenum">
              <a:rPr lang="es-ES" smtClean="0"/>
              <a:t>‹Nº›</a:t>
            </a:fld>
            <a:endParaRPr lang="es-ES"/>
          </a:p>
        </p:txBody>
      </p:sp>
    </p:spTree>
    <p:extLst>
      <p:ext uri="{BB962C8B-B14F-4D97-AF65-F5344CB8AC3E}">
        <p14:creationId xmlns:p14="http://schemas.microsoft.com/office/powerpoint/2010/main" val="500995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3310D-8C9D-152A-CF64-DE515E647F1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1CEF064-AF97-050E-74BA-00C28B1A523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1399071-325C-DB0A-81A1-48D88C215A0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12AD376-9165-7C4D-2CC9-43911D29EA7C}"/>
              </a:ext>
            </a:extLst>
          </p:cNvPr>
          <p:cNvSpPr>
            <a:spLocks noGrp="1"/>
          </p:cNvSpPr>
          <p:nvPr>
            <p:ph type="dt" sz="half" idx="10"/>
          </p:nvPr>
        </p:nvSpPr>
        <p:spPr/>
        <p:txBody>
          <a:bodyPr/>
          <a:lstStyle/>
          <a:p>
            <a:fld id="{45041523-95EF-2D42-AC21-366340EAE4D9}" type="datetimeFigureOut">
              <a:rPr lang="es-ES" smtClean="0"/>
              <a:t>19/09/2025</a:t>
            </a:fld>
            <a:endParaRPr lang="es-ES"/>
          </a:p>
        </p:txBody>
      </p:sp>
      <p:sp>
        <p:nvSpPr>
          <p:cNvPr id="6" name="Marcador de pie de página 5">
            <a:extLst>
              <a:ext uri="{FF2B5EF4-FFF2-40B4-BE49-F238E27FC236}">
                <a16:creationId xmlns:a16="http://schemas.microsoft.com/office/drawing/2014/main" id="{2A07DCA6-957B-DD9A-A00B-87C0A8842F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AA46759-2BFF-5766-0E2E-22DFA6E793CA}"/>
              </a:ext>
            </a:extLst>
          </p:cNvPr>
          <p:cNvSpPr>
            <a:spLocks noGrp="1"/>
          </p:cNvSpPr>
          <p:nvPr>
            <p:ph type="sldNum" sz="quarter" idx="12"/>
          </p:nvPr>
        </p:nvSpPr>
        <p:spPr/>
        <p:txBody>
          <a:bodyPr/>
          <a:lstStyle/>
          <a:p>
            <a:fld id="{BDAC8FB1-B031-374C-9F0F-320BDCE91E66}" type="slidenum">
              <a:rPr lang="es-ES" smtClean="0"/>
              <a:t>‹Nº›</a:t>
            </a:fld>
            <a:endParaRPr lang="es-ES"/>
          </a:p>
        </p:txBody>
      </p:sp>
    </p:spTree>
    <p:extLst>
      <p:ext uri="{BB962C8B-B14F-4D97-AF65-F5344CB8AC3E}">
        <p14:creationId xmlns:p14="http://schemas.microsoft.com/office/powerpoint/2010/main" val="3878865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5089B-3A1B-30F8-0F7C-27E30D1549B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9A9C846-3403-9034-4F7E-DBD79FE382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8F87812-2E2A-978C-B10E-4791B97181B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C015EF0-C491-9E25-4BD2-9C4324127A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EC1B574-A70E-D6F7-5BF2-8F851D652BC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A21E476-3FDC-EF8B-390A-D38E9F39DA13}"/>
              </a:ext>
            </a:extLst>
          </p:cNvPr>
          <p:cNvSpPr>
            <a:spLocks noGrp="1"/>
          </p:cNvSpPr>
          <p:nvPr>
            <p:ph type="dt" sz="half" idx="10"/>
          </p:nvPr>
        </p:nvSpPr>
        <p:spPr/>
        <p:txBody>
          <a:bodyPr/>
          <a:lstStyle/>
          <a:p>
            <a:fld id="{45041523-95EF-2D42-AC21-366340EAE4D9}" type="datetimeFigureOut">
              <a:rPr lang="es-ES" smtClean="0"/>
              <a:t>19/09/2025</a:t>
            </a:fld>
            <a:endParaRPr lang="es-ES"/>
          </a:p>
        </p:txBody>
      </p:sp>
      <p:sp>
        <p:nvSpPr>
          <p:cNvPr id="8" name="Marcador de pie de página 7">
            <a:extLst>
              <a:ext uri="{FF2B5EF4-FFF2-40B4-BE49-F238E27FC236}">
                <a16:creationId xmlns:a16="http://schemas.microsoft.com/office/drawing/2014/main" id="{F0215F36-2DF7-1783-61E5-CEF8DCECA54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F455985-B6F6-CEAD-69C4-5C3270D9AF44}"/>
              </a:ext>
            </a:extLst>
          </p:cNvPr>
          <p:cNvSpPr>
            <a:spLocks noGrp="1"/>
          </p:cNvSpPr>
          <p:nvPr>
            <p:ph type="sldNum" sz="quarter" idx="12"/>
          </p:nvPr>
        </p:nvSpPr>
        <p:spPr/>
        <p:txBody>
          <a:bodyPr/>
          <a:lstStyle/>
          <a:p>
            <a:fld id="{BDAC8FB1-B031-374C-9F0F-320BDCE91E66}" type="slidenum">
              <a:rPr lang="es-ES" smtClean="0"/>
              <a:t>‹Nº›</a:t>
            </a:fld>
            <a:endParaRPr lang="es-ES"/>
          </a:p>
        </p:txBody>
      </p:sp>
    </p:spTree>
    <p:extLst>
      <p:ext uri="{BB962C8B-B14F-4D97-AF65-F5344CB8AC3E}">
        <p14:creationId xmlns:p14="http://schemas.microsoft.com/office/powerpoint/2010/main" val="429546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7C0DFF-9E54-C360-8F64-681BEE27EE1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26ED0B3-304F-2185-389F-2C5229CB6AEC}"/>
              </a:ext>
            </a:extLst>
          </p:cNvPr>
          <p:cNvSpPr>
            <a:spLocks noGrp="1"/>
          </p:cNvSpPr>
          <p:nvPr>
            <p:ph type="dt" sz="half" idx="10"/>
          </p:nvPr>
        </p:nvSpPr>
        <p:spPr/>
        <p:txBody>
          <a:bodyPr/>
          <a:lstStyle/>
          <a:p>
            <a:fld id="{45041523-95EF-2D42-AC21-366340EAE4D9}" type="datetimeFigureOut">
              <a:rPr lang="es-ES" smtClean="0"/>
              <a:t>19/09/2025</a:t>
            </a:fld>
            <a:endParaRPr lang="es-ES"/>
          </a:p>
        </p:txBody>
      </p:sp>
      <p:sp>
        <p:nvSpPr>
          <p:cNvPr id="4" name="Marcador de pie de página 3">
            <a:extLst>
              <a:ext uri="{FF2B5EF4-FFF2-40B4-BE49-F238E27FC236}">
                <a16:creationId xmlns:a16="http://schemas.microsoft.com/office/drawing/2014/main" id="{D009D85F-B492-7FDF-114B-23456CBAB01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36B2E67-9A9E-3DB4-77FB-08E9F41F526B}"/>
              </a:ext>
            </a:extLst>
          </p:cNvPr>
          <p:cNvSpPr>
            <a:spLocks noGrp="1"/>
          </p:cNvSpPr>
          <p:nvPr>
            <p:ph type="sldNum" sz="quarter" idx="12"/>
          </p:nvPr>
        </p:nvSpPr>
        <p:spPr/>
        <p:txBody>
          <a:bodyPr/>
          <a:lstStyle/>
          <a:p>
            <a:fld id="{BDAC8FB1-B031-374C-9F0F-320BDCE91E66}" type="slidenum">
              <a:rPr lang="es-ES" smtClean="0"/>
              <a:t>‹Nº›</a:t>
            </a:fld>
            <a:endParaRPr lang="es-ES"/>
          </a:p>
        </p:txBody>
      </p:sp>
    </p:spTree>
    <p:extLst>
      <p:ext uri="{BB962C8B-B14F-4D97-AF65-F5344CB8AC3E}">
        <p14:creationId xmlns:p14="http://schemas.microsoft.com/office/powerpoint/2010/main" val="261981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37D1B2-3519-BA5B-5E1A-434E36C627E0}"/>
              </a:ext>
            </a:extLst>
          </p:cNvPr>
          <p:cNvSpPr>
            <a:spLocks noGrp="1"/>
          </p:cNvSpPr>
          <p:nvPr>
            <p:ph type="dt" sz="half" idx="10"/>
          </p:nvPr>
        </p:nvSpPr>
        <p:spPr/>
        <p:txBody>
          <a:bodyPr/>
          <a:lstStyle/>
          <a:p>
            <a:fld id="{45041523-95EF-2D42-AC21-366340EAE4D9}" type="datetimeFigureOut">
              <a:rPr lang="es-ES" smtClean="0"/>
              <a:t>19/09/2025</a:t>
            </a:fld>
            <a:endParaRPr lang="es-ES"/>
          </a:p>
        </p:txBody>
      </p:sp>
      <p:sp>
        <p:nvSpPr>
          <p:cNvPr id="3" name="Marcador de pie de página 2">
            <a:extLst>
              <a:ext uri="{FF2B5EF4-FFF2-40B4-BE49-F238E27FC236}">
                <a16:creationId xmlns:a16="http://schemas.microsoft.com/office/drawing/2014/main" id="{5413E34C-C3CA-F1B9-789B-7772B11482E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7EE7EDA-0422-6BEF-1FF8-9136E8778F98}"/>
              </a:ext>
            </a:extLst>
          </p:cNvPr>
          <p:cNvSpPr>
            <a:spLocks noGrp="1"/>
          </p:cNvSpPr>
          <p:nvPr>
            <p:ph type="sldNum" sz="quarter" idx="12"/>
          </p:nvPr>
        </p:nvSpPr>
        <p:spPr/>
        <p:txBody>
          <a:bodyPr/>
          <a:lstStyle/>
          <a:p>
            <a:fld id="{BDAC8FB1-B031-374C-9F0F-320BDCE91E66}" type="slidenum">
              <a:rPr lang="es-ES" smtClean="0"/>
              <a:t>‹Nº›</a:t>
            </a:fld>
            <a:endParaRPr lang="es-ES"/>
          </a:p>
        </p:txBody>
      </p:sp>
    </p:spTree>
    <p:extLst>
      <p:ext uri="{BB962C8B-B14F-4D97-AF65-F5344CB8AC3E}">
        <p14:creationId xmlns:p14="http://schemas.microsoft.com/office/powerpoint/2010/main" val="4177818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39DE0A-E873-71EF-9127-2B8B4BAC95F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0EB7E6-D0D2-3E71-EAAE-3A7B5A5FFD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F7D4573-661E-230E-7528-8F137FA578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DF7DE83-CCA2-D87B-CDDA-8D28A65EEF26}"/>
              </a:ext>
            </a:extLst>
          </p:cNvPr>
          <p:cNvSpPr>
            <a:spLocks noGrp="1"/>
          </p:cNvSpPr>
          <p:nvPr>
            <p:ph type="dt" sz="half" idx="10"/>
          </p:nvPr>
        </p:nvSpPr>
        <p:spPr/>
        <p:txBody>
          <a:bodyPr/>
          <a:lstStyle/>
          <a:p>
            <a:fld id="{45041523-95EF-2D42-AC21-366340EAE4D9}" type="datetimeFigureOut">
              <a:rPr lang="es-ES" smtClean="0"/>
              <a:t>19/09/2025</a:t>
            </a:fld>
            <a:endParaRPr lang="es-ES"/>
          </a:p>
        </p:txBody>
      </p:sp>
      <p:sp>
        <p:nvSpPr>
          <p:cNvPr id="6" name="Marcador de pie de página 5">
            <a:extLst>
              <a:ext uri="{FF2B5EF4-FFF2-40B4-BE49-F238E27FC236}">
                <a16:creationId xmlns:a16="http://schemas.microsoft.com/office/drawing/2014/main" id="{39580F5B-88CA-08B7-61F5-6EDC2E549DF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574CE3F-9DC3-F8EA-4CED-1E8E90BD7CA9}"/>
              </a:ext>
            </a:extLst>
          </p:cNvPr>
          <p:cNvSpPr>
            <a:spLocks noGrp="1"/>
          </p:cNvSpPr>
          <p:nvPr>
            <p:ph type="sldNum" sz="quarter" idx="12"/>
          </p:nvPr>
        </p:nvSpPr>
        <p:spPr/>
        <p:txBody>
          <a:bodyPr/>
          <a:lstStyle/>
          <a:p>
            <a:fld id="{BDAC8FB1-B031-374C-9F0F-320BDCE91E66}" type="slidenum">
              <a:rPr lang="es-ES" smtClean="0"/>
              <a:t>‹Nº›</a:t>
            </a:fld>
            <a:endParaRPr lang="es-ES"/>
          </a:p>
        </p:txBody>
      </p:sp>
    </p:spTree>
    <p:extLst>
      <p:ext uri="{BB962C8B-B14F-4D97-AF65-F5344CB8AC3E}">
        <p14:creationId xmlns:p14="http://schemas.microsoft.com/office/powerpoint/2010/main" val="1295794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31A60B-3F66-BA81-A8E8-8D5DBB1040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3794365-3E1D-2542-F690-59BF751A84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0495CC0-BFB8-2FE5-2096-6734FC301D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93811E8-CE05-A664-600E-AD594891D628}"/>
              </a:ext>
            </a:extLst>
          </p:cNvPr>
          <p:cNvSpPr>
            <a:spLocks noGrp="1"/>
          </p:cNvSpPr>
          <p:nvPr>
            <p:ph type="dt" sz="half" idx="10"/>
          </p:nvPr>
        </p:nvSpPr>
        <p:spPr/>
        <p:txBody>
          <a:bodyPr/>
          <a:lstStyle/>
          <a:p>
            <a:fld id="{45041523-95EF-2D42-AC21-366340EAE4D9}" type="datetimeFigureOut">
              <a:rPr lang="es-ES" smtClean="0"/>
              <a:t>19/09/2025</a:t>
            </a:fld>
            <a:endParaRPr lang="es-ES"/>
          </a:p>
        </p:txBody>
      </p:sp>
      <p:sp>
        <p:nvSpPr>
          <p:cNvPr id="6" name="Marcador de pie de página 5">
            <a:extLst>
              <a:ext uri="{FF2B5EF4-FFF2-40B4-BE49-F238E27FC236}">
                <a16:creationId xmlns:a16="http://schemas.microsoft.com/office/drawing/2014/main" id="{1DA319FB-BDB4-80C3-EBDC-562A415098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8B60A00-0A2D-3D42-1241-5D935326220F}"/>
              </a:ext>
            </a:extLst>
          </p:cNvPr>
          <p:cNvSpPr>
            <a:spLocks noGrp="1"/>
          </p:cNvSpPr>
          <p:nvPr>
            <p:ph type="sldNum" sz="quarter" idx="12"/>
          </p:nvPr>
        </p:nvSpPr>
        <p:spPr/>
        <p:txBody>
          <a:bodyPr/>
          <a:lstStyle/>
          <a:p>
            <a:fld id="{BDAC8FB1-B031-374C-9F0F-320BDCE91E66}" type="slidenum">
              <a:rPr lang="es-ES" smtClean="0"/>
              <a:t>‹Nº›</a:t>
            </a:fld>
            <a:endParaRPr lang="es-ES"/>
          </a:p>
        </p:txBody>
      </p:sp>
    </p:spTree>
    <p:extLst>
      <p:ext uri="{BB962C8B-B14F-4D97-AF65-F5344CB8AC3E}">
        <p14:creationId xmlns:p14="http://schemas.microsoft.com/office/powerpoint/2010/main" val="1440896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FDEC520-509C-84EC-2393-890560201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6DE44BB4-254B-A59A-E51C-52D72935B5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13720CA-FE1C-9057-AD67-3D09448E98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41523-95EF-2D42-AC21-366340EAE4D9}" type="datetimeFigureOut">
              <a:rPr lang="es-ES" smtClean="0"/>
              <a:t>19/09/2025</a:t>
            </a:fld>
            <a:endParaRPr lang="es-ES"/>
          </a:p>
        </p:txBody>
      </p:sp>
      <p:sp>
        <p:nvSpPr>
          <p:cNvPr id="5" name="Marcador de pie de página 4">
            <a:extLst>
              <a:ext uri="{FF2B5EF4-FFF2-40B4-BE49-F238E27FC236}">
                <a16:creationId xmlns:a16="http://schemas.microsoft.com/office/drawing/2014/main" id="{1F923A9C-C438-95A2-404E-7A41E6A690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947C455D-821C-CAB6-A2A3-FDDE79863C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AC8FB1-B031-374C-9F0F-320BDCE91E66}" type="slidenum">
              <a:rPr lang="es-ES" smtClean="0"/>
              <a:t>‹Nº›</a:t>
            </a:fld>
            <a:endParaRPr lang="es-ES"/>
          </a:p>
        </p:txBody>
      </p:sp>
    </p:spTree>
    <p:extLst>
      <p:ext uri="{BB962C8B-B14F-4D97-AF65-F5344CB8AC3E}">
        <p14:creationId xmlns:p14="http://schemas.microsoft.com/office/powerpoint/2010/main" val="432033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e7JW3cjs414"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0.png"/><Relationship Id="rId5" Type="http://schemas.microsoft.com/office/2014/relationships/chartEx" Target="../charts/chartEx1.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Excel_Worksheet2.xlsx"/><Relationship Id="rId5" Type="http://schemas.openxmlformats.org/officeDocument/2006/relationships/image" Target="../media/image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em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em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png"/><Relationship Id="rId7"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60.pn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7.png"/><Relationship Id="rId9" Type="http://schemas.microsoft.com/office/2007/relationships/hdphoto" Target="../media/hdphoto4.wdp"/></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8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ayudasenergiaidae.es/programas-ayudas-abiertas/" TargetMode="External"/><Relationship Id="rId7" Type="http://schemas.openxmlformats.org/officeDocument/2006/relationships/image" Target="../media/image61.png"/><Relationship Id="rId12" Type="http://schemas.openxmlformats.org/officeDocument/2006/relationships/hyperlink" Target="https://ayudasenergiaidae.es/pree-5000/"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ayudasenergiaidae.es/ce-implementa/" TargetMode="External"/><Relationship Id="rId11" Type="http://schemas.openxmlformats.org/officeDocument/2006/relationships/image" Target="../media/image65.png"/><Relationship Id="rId5" Type="http://schemas.openxmlformats.org/officeDocument/2006/relationships/image" Target="../media/image7.png"/><Relationship Id="rId10" Type="http://schemas.openxmlformats.org/officeDocument/2006/relationships/image" Target="../media/image64.png"/><Relationship Id="rId4" Type="http://schemas.openxmlformats.org/officeDocument/2006/relationships/image" Target="../media/image5.png"/><Relationship Id="rId9" Type="http://schemas.openxmlformats.org/officeDocument/2006/relationships/image" Target="../media/image63.png"/></Relationships>
</file>

<file path=ppt/slides/_rels/slide8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ayudasenergiaidae.es/programas-ayudas-abiertas/" TargetMode="External"/><Relationship Id="rId7" Type="http://schemas.openxmlformats.org/officeDocument/2006/relationships/image" Target="../media/image66.png"/><Relationship Id="rId12" Type="http://schemas.openxmlformats.org/officeDocument/2006/relationships/hyperlink" Target="https://ayudasenergiaidae.es/moves-iii/"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7.png"/><Relationship Id="rId10" Type="http://schemas.openxmlformats.org/officeDocument/2006/relationships/image" Target="../media/image68.png"/><Relationship Id="rId4" Type="http://schemas.openxmlformats.org/officeDocument/2006/relationships/image" Target="../media/image5.png"/><Relationship Id="rId9" Type="http://schemas.openxmlformats.org/officeDocument/2006/relationships/hyperlink" Target="https://ayudasenergiaidae.es/renovables-innovadoras/"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www.inega.gal/es/ayudas" TargetMode="External"/><Relationship Id="rId7" Type="http://schemas.openxmlformats.org/officeDocument/2006/relationships/image" Target="../media/image7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73.png"/></Relationships>
</file>

<file path=ppt/slides/_rels/slide85.xml.rels><?xml version="1.0" encoding="UTF-8" standalone="yes"?>
<Relationships xmlns="http://schemas.openxmlformats.org/package/2006/relationships"><Relationship Id="rId3" Type="http://schemas.openxmlformats.org/officeDocument/2006/relationships/hyperlink" Target="https://www.inega.gal/es/ayudas" TargetMode="External"/><Relationship Id="rId7"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7.png"/><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8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91.xml.rels><?xml version="1.0" encoding="UTF-8" standalone="yes"?>
<Relationships xmlns="http://schemas.openxmlformats.org/package/2006/relationships"><Relationship Id="rId8" Type="http://schemas.openxmlformats.org/officeDocument/2006/relationships/hyperlink" Target="http://www.tierra.org/comunidades-energeticas/" TargetMode="External"/><Relationship Id="rId3" Type="http://schemas.openxmlformats.org/officeDocument/2006/relationships/image" Target="../media/image5.png"/><Relationship Id="rId7" Type="http://schemas.openxmlformats.org/officeDocument/2006/relationships/hyperlink" Target="http://www.idae.es/publicaciones/guia-de-orientaciones-los-municipios-para-el-fomento-del-autoconsumo" TargetMode="External"/><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hyperlink" Target="http://www.idae.es/sites/default/files/documentos/publicaciones_idae/guia_para-desarrollo-" TargetMode="External"/><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hyperlink" Target="http://www.idae.es/publicaciones/guia-profesional-de-tramitacion-del-"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www.idae.es/ayudas-y-financiacion/financiacion-delidae/comunidades-energeticas-locales" TargetMode="External"/><Relationship Id="rId3" Type="http://schemas.openxmlformats.org/officeDocument/2006/relationships/image" Target="../media/image5.png"/><Relationship Id="rId7" Type="http://schemas.openxmlformats.org/officeDocument/2006/relationships/hyperlink" Target="http://www.ree.es/es/sala-de-prensa/actualidad/nota-de-prensa/2022/05/red-electrica-publica-manual-practico-" TargetMode="External"/><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hyperlink" Target="https://icomos.es/guia-de-buenas-practicas-energias-renovables-y-%20patrimonio-cultural/" TargetMode="External"/><Relationship Id="rId5" Type="http://schemas.openxmlformats.org/officeDocument/2006/relationships/image" Target="../media/image4.png"/><Relationship Id="rId4" Type="http://schemas.openxmlformats.org/officeDocument/2006/relationships/image" Target="../media/image6.png"/></Relationships>
</file>

<file path=ppt/slides/_rels/slide93.xml.rels><?xml version="1.0" encoding="UTF-8" standalone="yes"?>
<Relationships xmlns="http://schemas.openxmlformats.org/package/2006/relationships"><Relationship Id="rId8" Type="http://schemas.openxmlformats.org/officeDocument/2006/relationships/hyperlink" Target="http://www.idae.es/ayudas-y-financiacion/comunidades-energeticas" TargetMode="External"/><Relationship Id="rId13" Type="http://schemas.openxmlformats.org/officeDocument/2006/relationships/hyperlink" Target="http://www.youtube.com/watch?v=4Zx4O1awlrc" TargetMode="External"/><Relationship Id="rId3" Type="http://schemas.openxmlformats.org/officeDocument/2006/relationships/image" Target="../media/image5.png"/><Relationship Id="rId7" Type="http://schemas.openxmlformats.org/officeDocument/2006/relationships/hyperlink" Target="http://www.idae.es/publicaciones/guia-profesional-de-tramitacion-del-autoconsumo" TargetMode="External"/><Relationship Id="rId12" Type="http://schemas.openxmlformats.org/officeDocument/2006/relationships/hyperlink" Target="http://www.rtve.es/play/videos/informe-semanal/energia-en-comunidad/6522158/" TargetMode="External"/><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hyperlink" Target="https://www.youtube.com/%40TVidae" TargetMode="External"/><Relationship Id="rId11" Type="http://schemas.openxmlformats.org/officeDocument/2006/relationships/hyperlink" Target="http://www.navarra.es/NR/rdonlyres/3273BD73-5CE9-41C4-95B5-0A9D81534ECD/473224/GuiarapidaCE.pdf" TargetMode="External"/><Relationship Id="rId5" Type="http://schemas.openxmlformats.org/officeDocument/2006/relationships/image" Target="../media/image4.png"/><Relationship Id="rId15" Type="http://schemas.openxmlformats.org/officeDocument/2006/relationships/image" Target="../media/image77.emf"/><Relationship Id="rId10" Type="http://schemas.openxmlformats.org/officeDocument/2006/relationships/hyperlink" Target="http://www.tierra.org/energia-comunitaria-guia-practica-para-recuperar-el-poder/" TargetMode="External"/><Relationship Id="rId4" Type="http://schemas.openxmlformats.org/officeDocument/2006/relationships/image" Target="../media/image6.png"/><Relationship Id="rId9" Type="http://schemas.openxmlformats.org/officeDocument/2006/relationships/hyperlink" Target="http://www.ree.es/es/sostenibilidad/proyectos-destacados/innovacion-social/primer-modelo-autoconsumo-" TargetMode="External"/><Relationship Id="rId14" Type="http://schemas.openxmlformats.org/officeDocument/2006/relationships/hyperlink" Target="http://www.youtube.com/watch?v=8sdRVGMlj8w"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png"/><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8" Type="http://schemas.openxmlformats.org/officeDocument/2006/relationships/hyperlink" Target="https://teams.microsoft.com/meet/312180796160?p=hPZMWQ6c3gK2HbPDQc" TargetMode="External"/><Relationship Id="rId3" Type="http://schemas.openxmlformats.org/officeDocument/2006/relationships/image" Target="../media/image6.png"/><Relationship Id="rId7"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81.png"/><Relationship Id="rId4" Type="http://schemas.openxmlformats.org/officeDocument/2006/relationships/image" Target="../media/image80.jpg"/><Relationship Id="rId9" Type="http://schemas.openxmlformats.org/officeDocument/2006/relationships/hyperlink" Target="https://teams.microsoft.com/l/meetup-join/19%3ameeting_NzlkMjM4OTktNzBhMS00YzI3LWJhNjUtMTBlYjY1MWE5ZTM1%40thread.v2/0?context=%7b%22Tid%22%3a%22c69b29ab-3ff1-4423-be22-d6374be2faed%22%2c%22Oid%22%3a%22981cae18-b644-4de7-9abc-802066e8071d%22%7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C537"/>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E964AE9-B5A7-9553-CA28-59F4B6AA4913}"/>
              </a:ext>
            </a:extLst>
          </p:cNvPr>
          <p:cNvPicPr>
            <a:picLocks noChangeAspect="1"/>
          </p:cNvPicPr>
          <p:nvPr/>
        </p:nvPicPr>
        <p:blipFill>
          <a:blip r:embed="rId2"/>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9F5A43DB-5C20-622A-EBFB-ED5910481E9B}"/>
              </a:ext>
            </a:extLst>
          </p:cNvPr>
          <p:cNvPicPr>
            <a:picLocks noChangeAspect="1"/>
          </p:cNvPicPr>
          <p:nvPr/>
        </p:nvPicPr>
        <p:blipFill>
          <a:blip r:embed="rId3">
            <a:alphaModFix amt="20000"/>
          </a:blip>
          <a:srcRect b="11128"/>
          <a:stretch/>
        </p:blipFill>
        <p:spPr>
          <a:xfrm>
            <a:off x="4091725" y="1049344"/>
            <a:ext cx="4223599" cy="3680460"/>
          </a:xfrm>
          <a:prstGeom prst="rect">
            <a:avLst/>
          </a:prstGeom>
        </p:spPr>
      </p:pic>
      <p:sp>
        <p:nvSpPr>
          <p:cNvPr id="6" name="Marcador de texto 6">
            <a:extLst>
              <a:ext uri="{FF2B5EF4-FFF2-40B4-BE49-F238E27FC236}">
                <a16:creationId xmlns:a16="http://schemas.microsoft.com/office/drawing/2014/main" id="{2BBD6218-6EEC-2C92-900A-33C4D0DF7B26}"/>
              </a:ext>
            </a:extLst>
          </p:cNvPr>
          <p:cNvSpPr txBox="1">
            <a:spLocks/>
          </p:cNvSpPr>
          <p:nvPr/>
        </p:nvSpPr>
        <p:spPr>
          <a:xfrm>
            <a:off x="172130" y="2179809"/>
            <a:ext cx="11815762" cy="3235962"/>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900"/>
              </a:lnSpc>
            </a:pPr>
            <a:r>
              <a:rPr lang="pt-BR" sz="4000" b="1" dirty="0">
                <a:solidFill>
                  <a:schemeClr val="bg1"/>
                </a:solidFill>
                <a:latin typeface="Poppins" panose="00000500000000000000" pitchFamily="2" charset="0"/>
                <a:cs typeface="Poppins" panose="00000500000000000000" pitchFamily="2" charset="0"/>
              </a:rPr>
              <a:t>COMUNIDADES</a:t>
            </a:r>
            <a:r>
              <a:rPr lang="pt-BR" sz="4000" b="1" dirty="0">
                <a:solidFill>
                  <a:schemeClr val="bg1"/>
                </a:solidFill>
                <a:latin typeface=""/>
              </a:rPr>
              <a:t> ENERXÉTICAS</a:t>
            </a:r>
          </a:p>
          <a:p>
            <a:pPr algn="ctr">
              <a:lnSpc>
                <a:spcPts val="4900"/>
              </a:lnSpc>
            </a:pPr>
            <a:r>
              <a:rPr lang="pt-BR" sz="4000" b="1" dirty="0">
                <a:solidFill>
                  <a:schemeClr val="bg1"/>
                </a:solidFill>
                <a:latin typeface=""/>
              </a:rPr>
              <a:t>FORMACIÓN PARA TÉCNICOS MUNICIPAIS</a:t>
            </a:r>
            <a:endParaRPr lang="es-ES" sz="4000" b="1" dirty="0">
              <a:solidFill>
                <a:schemeClr val="bg1"/>
              </a:solidFill>
              <a:latin typeface=""/>
            </a:endParaRPr>
          </a:p>
        </p:txBody>
      </p:sp>
      <p:sp>
        <p:nvSpPr>
          <p:cNvPr id="9" name="Marcador de texto 6">
            <a:extLst>
              <a:ext uri="{FF2B5EF4-FFF2-40B4-BE49-F238E27FC236}">
                <a16:creationId xmlns:a16="http://schemas.microsoft.com/office/drawing/2014/main" id="{4ADEB372-E40E-D81F-B3D6-BDF715CD0A4D}"/>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
            </a:endParaRPr>
          </a:p>
        </p:txBody>
      </p:sp>
      <p:sp>
        <p:nvSpPr>
          <p:cNvPr id="10" name="CuadroTexto 9">
            <a:extLst>
              <a:ext uri="{FF2B5EF4-FFF2-40B4-BE49-F238E27FC236}">
                <a16:creationId xmlns:a16="http://schemas.microsoft.com/office/drawing/2014/main" id="{1B6CC5D5-BA70-0D3A-546A-0F64CE4C8FEE}"/>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F7D93247-23AF-1651-6982-7C1C8BF75665}"/>
              </a:ext>
            </a:extLst>
          </p:cNvPr>
          <p:cNvPicPr>
            <a:picLocks noChangeAspect="1"/>
          </p:cNvPicPr>
          <p:nvPr/>
        </p:nvPicPr>
        <p:blipFill>
          <a:blip r:embed="rId4"/>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509DF03A-D6D1-38D8-EDCE-46E8A5E3A099}"/>
              </a:ext>
            </a:extLst>
          </p:cNvPr>
          <p:cNvPicPr>
            <a:picLocks noChangeAspect="1"/>
          </p:cNvPicPr>
          <p:nvPr/>
        </p:nvPicPr>
        <p:blipFill>
          <a:blip r:embed="rId5"/>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C19A6633-49F4-D0F9-C9B2-886BF2ACB2ED}"/>
              </a:ext>
            </a:extLst>
          </p:cNvPr>
          <p:cNvPicPr>
            <a:picLocks noChangeAspect="1"/>
          </p:cNvPicPr>
          <p:nvPr/>
        </p:nvPicPr>
        <p:blipFill>
          <a:blip r:embed="rId6"/>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481081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2E9F8-23E4-029F-6AB1-759CB2DE44F2}"/>
            </a:ext>
          </a:extLst>
        </p:cNvPr>
        <p:cNvGrpSpPr/>
        <p:nvPr/>
      </p:nvGrpSpPr>
      <p:grpSpPr>
        <a:xfrm>
          <a:off x="0" y="0"/>
          <a:ext cx="0" cy="0"/>
          <a:chOff x="0" y="0"/>
          <a:chExt cx="0" cy="0"/>
        </a:xfrm>
      </p:grpSpPr>
      <p:sp>
        <p:nvSpPr>
          <p:cNvPr id="3" name="Marcador de texto 6">
            <a:extLst>
              <a:ext uri="{FF2B5EF4-FFF2-40B4-BE49-F238E27FC236}">
                <a16:creationId xmlns:a16="http://schemas.microsoft.com/office/drawing/2014/main" id="{41A74661-9611-D61D-0FAC-AB54C30E1C73}"/>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l-ES" sz="1800" b="0"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endParaRPr>
          </a:p>
        </p:txBody>
      </p:sp>
      <p:sp>
        <p:nvSpPr>
          <p:cNvPr id="8" name="CuadroTexto 7">
            <a:extLst>
              <a:ext uri="{FF2B5EF4-FFF2-40B4-BE49-F238E27FC236}">
                <a16:creationId xmlns:a16="http://schemas.microsoft.com/office/drawing/2014/main" id="{727CF54E-4224-E2A5-BB0E-6AAC77630661}"/>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l-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002E3009-5C3C-BF4A-9492-6852F89BBCB1}"/>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0" name="Imagen 9">
            <a:extLst>
              <a:ext uri="{FF2B5EF4-FFF2-40B4-BE49-F238E27FC236}">
                <a16:creationId xmlns:a16="http://schemas.microsoft.com/office/drawing/2014/main" id="{D98A9716-D658-6DF7-42CB-3FDE2A8A4BDE}"/>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1" name="Imagen 10" descr="Logotipo&#10;&#10;Descripción generada automáticamente">
            <a:extLst>
              <a:ext uri="{FF2B5EF4-FFF2-40B4-BE49-F238E27FC236}">
                <a16:creationId xmlns:a16="http://schemas.microsoft.com/office/drawing/2014/main" id="{1DFF391C-FB6E-3EE6-4366-0CC5DDFFBFCE}"/>
              </a:ext>
            </a:extLst>
          </p:cNvPr>
          <p:cNvPicPr>
            <a:picLocks noChangeAspect="1"/>
          </p:cNvPicPr>
          <p:nvPr/>
        </p:nvPicPr>
        <p:blipFill>
          <a:blip r:embed="rId4"/>
          <a:stretch>
            <a:fillRect/>
          </a:stretch>
        </p:blipFill>
        <p:spPr>
          <a:xfrm>
            <a:off x="8720915" y="5896364"/>
            <a:ext cx="876972" cy="712101"/>
          </a:xfrm>
          <a:prstGeom prst="rect">
            <a:avLst/>
          </a:prstGeom>
        </p:spPr>
      </p:pic>
      <p:sp>
        <p:nvSpPr>
          <p:cNvPr id="15" name="object 16">
            <a:extLst>
              <a:ext uri="{FF2B5EF4-FFF2-40B4-BE49-F238E27FC236}">
                <a16:creationId xmlns:a16="http://schemas.microsoft.com/office/drawing/2014/main" id="{8A44A45A-9C08-9F08-4BF4-40949CE45528}"/>
              </a:ext>
            </a:extLst>
          </p:cNvPr>
          <p:cNvSpPr txBox="1"/>
          <p:nvPr/>
        </p:nvSpPr>
        <p:spPr>
          <a:xfrm>
            <a:off x="1083516" y="1766250"/>
            <a:ext cx="5569466" cy="2424573"/>
          </a:xfrm>
          <a:prstGeom prst="rect">
            <a:avLst/>
          </a:prstGeom>
        </p:spPr>
        <p:txBody>
          <a:bodyPr vert="horz" wrap="square" lIns="0" tIns="8445" rIns="0" bIns="0" rtlCol="0">
            <a:spAutoFit/>
          </a:bodyPr>
          <a:lstStyle/>
          <a:p>
            <a:pPr marL="8446" algn="just">
              <a:spcBef>
                <a:spcPts val="67"/>
              </a:spcBef>
            </a:pPr>
            <a:r>
              <a:rPr lang="gl-ES" sz="1300" dirty="0">
                <a:solidFill>
                  <a:srgbClr val="4A594B"/>
                </a:solidFill>
                <a:latin typeface="Poppins" panose="00000500000000000000" pitchFamily="2" charset="0"/>
                <a:cs typeface="Poppins" panose="00000500000000000000" pitchFamily="2" charset="0"/>
              </a:rPr>
              <a:t>As </a:t>
            </a:r>
            <a:r>
              <a:rPr lang="gl-ES" sz="1300" b="1" dirty="0">
                <a:solidFill>
                  <a:srgbClr val="4A594B"/>
                </a:solidFill>
                <a:latin typeface="Poppins" panose="00000500000000000000" pitchFamily="2" charset="0"/>
                <a:cs typeface="Poppins" panose="00000500000000000000" pitchFamily="2" charset="0"/>
              </a:rPr>
              <a:t>CE</a:t>
            </a:r>
            <a:r>
              <a:rPr lang="gl-ES" sz="1300" dirty="0">
                <a:solidFill>
                  <a:srgbClr val="4A594B"/>
                </a:solidFill>
                <a:latin typeface="Poppins" panose="00000500000000000000" pitchFamily="2" charset="0"/>
                <a:cs typeface="Poppins" panose="00000500000000000000" pitchFamily="2" charset="0"/>
              </a:rPr>
              <a:t> nacen como </a:t>
            </a:r>
            <a:r>
              <a:rPr lang="gl-ES" sz="1300" b="1" dirty="0">
                <a:solidFill>
                  <a:srgbClr val="4A594B"/>
                </a:solidFill>
                <a:latin typeface="Poppins" panose="00000500000000000000" pitchFamily="2" charset="0"/>
                <a:cs typeface="Poppins" panose="00000500000000000000" pitchFamily="2" charset="0"/>
              </a:rPr>
              <a:t>figuras</a:t>
            </a:r>
            <a:r>
              <a:rPr lang="gl-ES" sz="1300" dirty="0">
                <a:solidFill>
                  <a:srgbClr val="4A594B"/>
                </a:solidFill>
                <a:latin typeface="Poppins" panose="00000500000000000000" pitchFamily="2" charset="0"/>
                <a:cs typeface="Poppins" panose="00000500000000000000" pitchFamily="2" charset="0"/>
              </a:rPr>
              <a:t> </a:t>
            </a:r>
            <a:r>
              <a:rPr lang="gl-ES" sz="1300" b="1" dirty="0">
                <a:solidFill>
                  <a:srgbClr val="4A594B"/>
                </a:solidFill>
                <a:latin typeface="Poppins" panose="00000500000000000000" pitchFamily="2" charset="0"/>
                <a:cs typeface="Poppins" panose="00000500000000000000" pitchFamily="2" charset="0"/>
              </a:rPr>
              <a:t>clave</a:t>
            </a:r>
            <a:r>
              <a:rPr lang="gl-ES" sz="1300" dirty="0">
                <a:solidFill>
                  <a:srgbClr val="4A594B"/>
                </a:solidFill>
                <a:latin typeface="Poppins" panose="00000500000000000000" pitchFamily="2" charset="0"/>
                <a:cs typeface="Poppins" panose="00000500000000000000" pitchFamily="2" charset="0"/>
              </a:rPr>
              <a:t> </a:t>
            </a:r>
            <a:r>
              <a:rPr lang="gl-ES" sz="1300" b="1" dirty="0">
                <a:solidFill>
                  <a:srgbClr val="4A594B"/>
                </a:solidFill>
                <a:latin typeface="Poppins" panose="00000500000000000000" pitchFamily="2" charset="0"/>
                <a:cs typeface="Poppins" panose="00000500000000000000" pitchFamily="2" charset="0"/>
              </a:rPr>
              <a:t>para</a:t>
            </a:r>
            <a:r>
              <a:rPr lang="gl-ES" sz="1300" dirty="0">
                <a:solidFill>
                  <a:srgbClr val="4A594B"/>
                </a:solidFill>
                <a:latin typeface="Poppins" panose="00000500000000000000" pitchFamily="2" charset="0"/>
                <a:cs typeface="Poppins" panose="00000500000000000000" pitchFamily="2" charset="0"/>
              </a:rPr>
              <a:t> :</a:t>
            </a:r>
          </a:p>
          <a:p>
            <a:pPr marL="580920" indent="-285750" algn="just">
              <a:spcBef>
                <a:spcPts val="1397"/>
              </a:spcBef>
              <a:buFont typeface="Arial" panose="020B0604020202020204" pitchFamily="34" charset="0"/>
              <a:buChar char="•"/>
            </a:pPr>
            <a:r>
              <a:rPr lang="gl-ES" sz="1200" dirty="0">
                <a:solidFill>
                  <a:srgbClr val="4A594B"/>
                </a:solidFill>
                <a:latin typeface="Poppins" panose="00000500000000000000" pitchFamily="2" charset="0"/>
                <a:cs typeface="Poppins" panose="00000500000000000000" pitchFamily="2" charset="0"/>
              </a:rPr>
              <a:t>Mitigar ou reverter o </a:t>
            </a:r>
            <a:r>
              <a:rPr lang="gl-ES" sz="1200" b="1" dirty="0">
                <a:solidFill>
                  <a:srgbClr val="4A594B"/>
                </a:solidFill>
                <a:latin typeface="Poppins" panose="00000500000000000000" pitchFamily="2" charset="0"/>
                <a:cs typeface="Poppins" panose="00000500000000000000" pitchFamily="2" charset="0"/>
              </a:rPr>
              <a:t>cambio</a:t>
            </a:r>
            <a:r>
              <a:rPr lang="gl-ES" sz="1200" dirty="0">
                <a:solidFill>
                  <a:srgbClr val="4A594B"/>
                </a:solidFill>
                <a:latin typeface="Poppins" panose="00000500000000000000" pitchFamily="2" charset="0"/>
                <a:cs typeface="Poppins" panose="00000500000000000000" pitchFamily="2" charset="0"/>
              </a:rPr>
              <a:t> </a:t>
            </a:r>
            <a:r>
              <a:rPr lang="gl-ES" sz="1200" b="1" dirty="0">
                <a:solidFill>
                  <a:srgbClr val="4A594B"/>
                </a:solidFill>
                <a:latin typeface="Poppins" panose="00000500000000000000" pitchFamily="2" charset="0"/>
                <a:cs typeface="Poppins" panose="00000500000000000000" pitchFamily="2" charset="0"/>
              </a:rPr>
              <a:t>climático</a:t>
            </a:r>
          </a:p>
          <a:p>
            <a:pPr marL="580920" indent="-285750" algn="just">
              <a:spcBef>
                <a:spcPts val="1397"/>
              </a:spcBef>
              <a:buFont typeface="Arial" panose="020B0604020202020204" pitchFamily="34" charset="0"/>
              <a:buChar char="•"/>
            </a:pPr>
            <a:r>
              <a:rPr lang="gl-ES" sz="1200" dirty="0">
                <a:solidFill>
                  <a:srgbClr val="4A594B"/>
                </a:solidFill>
                <a:latin typeface="Poppins" panose="00000500000000000000" pitchFamily="2" charset="0"/>
                <a:cs typeface="Poppins" panose="00000500000000000000" pitchFamily="2" charset="0"/>
              </a:rPr>
              <a:t>Lograr un desenrolo máis sostible a longo prazo</a:t>
            </a:r>
          </a:p>
          <a:p>
            <a:pPr marL="580920" indent="-285750" algn="just">
              <a:spcBef>
                <a:spcPts val="1397"/>
              </a:spcBef>
              <a:buFont typeface="Arial" panose="020B0604020202020204" pitchFamily="34" charset="0"/>
              <a:buChar char="•"/>
            </a:pPr>
            <a:r>
              <a:rPr lang="gl-ES" sz="1200" b="1" dirty="0">
                <a:solidFill>
                  <a:srgbClr val="4A594B"/>
                </a:solidFill>
                <a:latin typeface="Poppins" panose="00000500000000000000" pitchFamily="2" charset="0"/>
                <a:cs typeface="Poppins" panose="00000500000000000000" pitchFamily="2" charset="0"/>
              </a:rPr>
              <a:t>Democratizar</a:t>
            </a:r>
            <a:r>
              <a:rPr lang="gl-ES" sz="1200" dirty="0">
                <a:solidFill>
                  <a:srgbClr val="4A594B"/>
                </a:solidFill>
                <a:latin typeface="Poppins" panose="00000500000000000000" pitchFamily="2" charset="0"/>
                <a:cs typeface="Poppins" panose="00000500000000000000" pitchFamily="2" charset="0"/>
              </a:rPr>
              <a:t> a enerxía aumentando a participación cidadá</a:t>
            </a:r>
          </a:p>
          <a:p>
            <a:pPr algn="just">
              <a:spcBef>
                <a:spcPts val="1397"/>
              </a:spcBef>
            </a:pPr>
            <a:r>
              <a:rPr lang="es-ES_tradnl" sz="1400" dirty="0">
                <a:solidFill>
                  <a:srgbClr val="4A594B"/>
                </a:solidFill>
                <a:latin typeface="Poppins" panose="00000500000000000000" pitchFamily="2" charset="0"/>
                <a:cs typeface="Poppins" panose="00000500000000000000" pitchFamily="2" charset="0"/>
              </a:rPr>
              <a:t>A</a:t>
            </a:r>
            <a:r>
              <a:rPr lang="gl-ES" sz="1400" dirty="0">
                <a:solidFill>
                  <a:srgbClr val="4A594B"/>
                </a:solidFill>
                <a:latin typeface="Poppins" panose="00000500000000000000" pitchFamily="2" charset="0"/>
                <a:cs typeface="Poppins" panose="00000500000000000000" pitchFamily="2" charset="0"/>
              </a:rPr>
              <a:t>s CE permiten ademais: </a:t>
            </a:r>
          </a:p>
          <a:p>
            <a:pPr marL="580920" indent="-285750" algn="just">
              <a:spcBef>
                <a:spcPts val="1397"/>
              </a:spcBef>
              <a:buFont typeface="Arial" panose="020B0604020202020204" pitchFamily="34" charset="0"/>
              <a:buChar char="•"/>
            </a:pPr>
            <a:r>
              <a:rPr lang="gl-ES" sz="1200" dirty="0">
                <a:solidFill>
                  <a:srgbClr val="4A594B"/>
                </a:solidFill>
                <a:latin typeface="Poppins" panose="00000500000000000000" pitchFamily="2" charset="0"/>
                <a:cs typeface="Poppins" panose="00000500000000000000" pitchFamily="2" charset="0"/>
              </a:rPr>
              <a:t>Fomentar o </a:t>
            </a:r>
            <a:r>
              <a:rPr lang="gl-ES" sz="1200" b="1" dirty="0">
                <a:solidFill>
                  <a:srgbClr val="4A594B"/>
                </a:solidFill>
                <a:latin typeface="Poppins" panose="00000500000000000000" pitchFamily="2" charset="0"/>
                <a:cs typeface="Poppins" panose="00000500000000000000" pitchFamily="2" charset="0"/>
              </a:rPr>
              <a:t>autoconsumo</a:t>
            </a:r>
            <a:r>
              <a:rPr lang="gl-ES" sz="1200" dirty="0">
                <a:solidFill>
                  <a:srgbClr val="4A594B"/>
                </a:solidFill>
                <a:latin typeface="Poppins" panose="00000500000000000000" pitchFamily="2" charset="0"/>
                <a:cs typeface="Poppins" panose="00000500000000000000" pitchFamily="2" charset="0"/>
              </a:rPr>
              <a:t> </a:t>
            </a:r>
            <a:r>
              <a:rPr lang="gl-ES" sz="1200" b="1" dirty="0">
                <a:solidFill>
                  <a:srgbClr val="4A594B"/>
                </a:solidFill>
                <a:latin typeface="Poppins" panose="00000500000000000000" pitchFamily="2" charset="0"/>
                <a:cs typeface="Poppins" panose="00000500000000000000" pitchFamily="2" charset="0"/>
              </a:rPr>
              <a:t>colectivo e o comparto de enerxía</a:t>
            </a:r>
          </a:p>
          <a:p>
            <a:pPr marL="580920" indent="-285750" algn="just">
              <a:spcBef>
                <a:spcPts val="1397"/>
              </a:spcBef>
              <a:buFont typeface="Arial" panose="020B0604020202020204" pitchFamily="34" charset="0"/>
              <a:buChar char="•"/>
            </a:pPr>
            <a:r>
              <a:rPr lang="es-ES_tradnl" sz="1200" b="1" dirty="0">
                <a:solidFill>
                  <a:srgbClr val="4A594B"/>
                </a:solidFill>
                <a:latin typeface="Poppins" panose="00000500000000000000" pitchFamily="2" charset="0"/>
                <a:cs typeface="Poppins" panose="00000500000000000000" pitchFamily="2" charset="0"/>
              </a:rPr>
              <a:t>M</a:t>
            </a:r>
            <a:r>
              <a:rPr lang="gl-ES" sz="1200" b="1" dirty="0" err="1">
                <a:solidFill>
                  <a:srgbClr val="4A594B"/>
                </a:solidFill>
                <a:latin typeface="Poppins" panose="00000500000000000000" pitchFamily="2" charset="0"/>
                <a:cs typeface="Poppins" panose="00000500000000000000" pitchFamily="2" charset="0"/>
              </a:rPr>
              <a:t>ellorar</a:t>
            </a:r>
            <a:r>
              <a:rPr lang="gl-ES" sz="1200" b="1" dirty="0">
                <a:solidFill>
                  <a:srgbClr val="4A594B"/>
                </a:solidFill>
                <a:latin typeface="Poppins" panose="00000500000000000000" pitchFamily="2" charset="0"/>
                <a:cs typeface="Poppins" panose="00000500000000000000" pitchFamily="2" charset="0"/>
              </a:rPr>
              <a:t> a eficiencia enerxética</a:t>
            </a:r>
          </a:p>
        </p:txBody>
      </p:sp>
      <p:sp>
        <p:nvSpPr>
          <p:cNvPr id="2" name="object 22">
            <a:extLst>
              <a:ext uri="{FF2B5EF4-FFF2-40B4-BE49-F238E27FC236}">
                <a16:creationId xmlns:a16="http://schemas.microsoft.com/office/drawing/2014/main" id="{620E2D26-F79F-CBA7-B71C-6BB18806A2B8}"/>
              </a:ext>
            </a:extLst>
          </p:cNvPr>
          <p:cNvSpPr txBox="1">
            <a:spLocks noGrp="1"/>
          </p:cNvSpPr>
          <p:nvPr>
            <p:ph type="title"/>
          </p:nvPr>
        </p:nvSpPr>
        <p:spPr>
          <a:xfrm>
            <a:off x="990295" y="985762"/>
            <a:ext cx="6495861" cy="313652"/>
          </a:xfrm>
          <a:prstGeom prst="rect">
            <a:avLst/>
          </a:prstGeom>
        </p:spPr>
        <p:txBody>
          <a:bodyPr>
            <a:noAutofit/>
          </a:bodyPr>
          <a:lstStyle/>
          <a:p>
            <a:pPr>
              <a:spcBef>
                <a:spcPts val="1000"/>
              </a:spcBef>
              <a:buFont typeface="Arial" panose="020B0604020202020204" pitchFamily="34" charset="0"/>
            </a:pPr>
            <a:r>
              <a:rPr lang="es-ES" sz="2200" b="1" dirty="0">
                <a:solidFill>
                  <a:srgbClr val="E0C537"/>
                </a:solidFill>
                <a:ea typeface="+mn-ea"/>
                <a:cs typeface="Poppins" panose="00000500000000000000" pitchFamily="2" charset="0"/>
              </a:rPr>
              <a:t>OBXECTIVOS</a:t>
            </a:r>
            <a:endParaRPr sz="2200" b="1" dirty="0">
              <a:solidFill>
                <a:srgbClr val="E0C537"/>
              </a:solidFill>
              <a:ea typeface="+mn-ea"/>
              <a:cs typeface="Poppins" panose="00000500000000000000" pitchFamily="2" charset="0"/>
            </a:endParaRPr>
          </a:p>
        </p:txBody>
      </p:sp>
      <p:pic>
        <p:nvPicPr>
          <p:cNvPr id="4" name="Imagen 3">
            <a:extLst>
              <a:ext uri="{FF2B5EF4-FFF2-40B4-BE49-F238E27FC236}">
                <a16:creationId xmlns:a16="http://schemas.microsoft.com/office/drawing/2014/main" id="{C01E7E5F-65D3-72D2-4CE1-54600BF8556E}"/>
              </a:ext>
            </a:extLst>
          </p:cNvPr>
          <p:cNvPicPr>
            <a:picLocks noChangeAspect="1"/>
          </p:cNvPicPr>
          <p:nvPr/>
        </p:nvPicPr>
        <p:blipFill>
          <a:blip r:embed="rId5"/>
          <a:stretch>
            <a:fillRect/>
          </a:stretch>
        </p:blipFill>
        <p:spPr>
          <a:xfrm>
            <a:off x="7136553" y="1497120"/>
            <a:ext cx="4404797" cy="4084806"/>
          </a:xfrm>
          <a:prstGeom prst="rect">
            <a:avLst/>
          </a:prstGeom>
        </p:spPr>
      </p:pic>
      <p:sp>
        <p:nvSpPr>
          <p:cNvPr id="5" name="Título 1">
            <a:extLst>
              <a:ext uri="{FF2B5EF4-FFF2-40B4-BE49-F238E27FC236}">
                <a16:creationId xmlns:a16="http://schemas.microsoft.com/office/drawing/2014/main" id="{BB5D2A15-37AE-23FA-0DCC-934DCA018E0B}"/>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dirty="0">
                <a:solidFill>
                  <a:srgbClr val="4A594B"/>
                </a:solidFill>
                <a:latin typeface="Poppins" panose="00000500000000000000" pitchFamily="2" charset="0"/>
                <a:cs typeface="Poppins" panose="00000500000000000000" pitchFamily="2" charset="0"/>
              </a:rPr>
              <a:t>OFICINA DE TRANSFORMACION COMUNITARIA </a:t>
            </a:r>
            <a:br>
              <a:rPr lang="es-ES" sz="2000" b="1" dirty="0">
                <a:solidFill>
                  <a:srgbClr val="4A594B"/>
                </a:solidFill>
                <a:latin typeface="Poppins" panose="00000500000000000000" pitchFamily="2" charset="0"/>
                <a:cs typeface="Poppins" panose="00000500000000000000" pitchFamily="2" charset="0"/>
              </a:rPr>
            </a:br>
            <a:r>
              <a:rPr lang="es-ES" sz="2000" b="1" i="1" dirty="0">
                <a:solidFill>
                  <a:srgbClr val="E0C537"/>
                </a:solidFill>
                <a:latin typeface="Poppins" panose="00000500000000000000" pitchFamily="2" charset="0"/>
                <a:ea typeface="+mn-ea"/>
                <a:cs typeface="Poppins" panose="00000500000000000000" pitchFamily="2" charset="0"/>
              </a:rPr>
              <a:t>+ </a:t>
            </a:r>
            <a:r>
              <a:rPr lang="es-ES" sz="2000" b="1" dirty="0">
                <a:solidFill>
                  <a:srgbClr val="E0C537"/>
                </a:solidFill>
                <a:latin typeface="Poppins" panose="00000500000000000000" pitchFamily="2" charset="0"/>
                <a:ea typeface="+mn-ea"/>
                <a:cs typeface="Poppins" panose="00000500000000000000" pitchFamily="2" charset="0"/>
              </a:rPr>
              <a:t>Renovables</a:t>
            </a:r>
            <a:r>
              <a:rPr lang="es-ES" sz="2000" b="1" i="1" dirty="0">
                <a:solidFill>
                  <a:srgbClr val="E0C537"/>
                </a:solidFill>
                <a:latin typeface="Poppins" panose="00000500000000000000" pitchFamily="2" charset="0"/>
                <a:ea typeface="+mn-ea"/>
                <a:cs typeface="Poppins" panose="00000500000000000000" pitchFamily="2" charset="0"/>
              </a:rPr>
              <a:t> </a:t>
            </a:r>
          </a:p>
        </p:txBody>
      </p:sp>
    </p:spTree>
    <p:extLst>
      <p:ext uri="{BB962C8B-B14F-4D97-AF65-F5344CB8AC3E}">
        <p14:creationId xmlns:p14="http://schemas.microsoft.com/office/powerpoint/2010/main" val="80760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C537"/>
        </a:solidFill>
        <a:effectLst/>
      </p:bgPr>
    </p:bg>
    <p:spTree>
      <p:nvGrpSpPr>
        <p:cNvPr id="1" name="">
          <a:extLst>
            <a:ext uri="{FF2B5EF4-FFF2-40B4-BE49-F238E27FC236}">
              <a16:creationId xmlns:a16="http://schemas.microsoft.com/office/drawing/2014/main" id="{57AA4717-C8D6-14E5-B1D7-B8B4A2C4387F}"/>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59D67C5E-47D0-9AFE-42AB-4568363F737D}"/>
              </a:ext>
            </a:extLst>
          </p:cNvPr>
          <p:cNvSpPr txBox="1"/>
          <p:nvPr/>
        </p:nvSpPr>
        <p:spPr>
          <a:xfrm>
            <a:off x="1384912" y="2290447"/>
            <a:ext cx="944584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6000" b="1" dirty="0">
                <a:solidFill>
                  <a:srgbClr val="4A594B"/>
                </a:solidFill>
                <a:latin typeface="Poppins" panose="00000500000000000000" pitchFamily="2" charset="0"/>
                <a:cs typeface="Poppins" panose="00000500000000000000" pitchFamily="2" charset="0"/>
              </a:rPr>
              <a:t>Beneficios</a:t>
            </a:r>
            <a:endParaRPr kumimoji="0" lang="es-ES" sz="6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2" name="Marcador de texto 6">
            <a:extLst>
              <a:ext uri="{FF2B5EF4-FFF2-40B4-BE49-F238E27FC236}">
                <a16:creationId xmlns:a16="http://schemas.microsoft.com/office/drawing/2014/main" id="{DCE036D2-6E5B-22C5-9A5F-F7D6745C9E92}"/>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
            </a:endParaRPr>
          </a:p>
        </p:txBody>
      </p:sp>
      <p:sp>
        <p:nvSpPr>
          <p:cNvPr id="3" name="CuadroTexto 2">
            <a:extLst>
              <a:ext uri="{FF2B5EF4-FFF2-40B4-BE49-F238E27FC236}">
                <a16:creationId xmlns:a16="http://schemas.microsoft.com/office/drawing/2014/main" id="{7A86CAB6-4DDF-1964-54B0-C4D4ED0AC4D4}"/>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8" name="Imagen 7">
            <a:extLst>
              <a:ext uri="{FF2B5EF4-FFF2-40B4-BE49-F238E27FC236}">
                <a16:creationId xmlns:a16="http://schemas.microsoft.com/office/drawing/2014/main" id="{49E70AF2-0E19-ABE2-8CE7-8D623402B38A}"/>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9" name="Imagen 8">
            <a:extLst>
              <a:ext uri="{FF2B5EF4-FFF2-40B4-BE49-F238E27FC236}">
                <a16:creationId xmlns:a16="http://schemas.microsoft.com/office/drawing/2014/main" id="{1C2431F3-296D-E378-A09C-F5B13FC247C2}"/>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0" name="Imagen 9" descr="Logotipo&#10;&#10;Descripción generada automáticamente">
            <a:extLst>
              <a:ext uri="{FF2B5EF4-FFF2-40B4-BE49-F238E27FC236}">
                <a16:creationId xmlns:a16="http://schemas.microsoft.com/office/drawing/2014/main" id="{6ADBDF8E-5685-CF39-E84B-DEC58A60FA07}"/>
              </a:ext>
            </a:extLst>
          </p:cNvPr>
          <p:cNvPicPr>
            <a:picLocks noChangeAspect="1"/>
          </p:cNvPicPr>
          <p:nvPr/>
        </p:nvPicPr>
        <p:blipFill>
          <a:blip r:embed="rId4"/>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2262120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3F177-F533-78E8-1A52-AAA4C45BD97B}"/>
            </a:ext>
          </a:extLst>
        </p:cNvPr>
        <p:cNvGrpSpPr/>
        <p:nvPr/>
      </p:nvGrpSpPr>
      <p:grpSpPr>
        <a:xfrm>
          <a:off x="0" y="0"/>
          <a:ext cx="0" cy="0"/>
          <a:chOff x="0" y="0"/>
          <a:chExt cx="0" cy="0"/>
        </a:xfrm>
      </p:grpSpPr>
      <p:sp>
        <p:nvSpPr>
          <p:cNvPr id="10" name="Marcador de texto 4">
            <a:extLst>
              <a:ext uri="{FF2B5EF4-FFF2-40B4-BE49-F238E27FC236}">
                <a16:creationId xmlns:a16="http://schemas.microsoft.com/office/drawing/2014/main" id="{A2BFF185-5A4F-9FE0-1BCF-72EE519DB9F0}"/>
              </a:ext>
            </a:extLst>
          </p:cNvPr>
          <p:cNvSpPr txBox="1">
            <a:spLocks/>
          </p:cNvSpPr>
          <p:nvPr/>
        </p:nvSpPr>
        <p:spPr>
          <a:xfrm>
            <a:off x="913400" y="1129714"/>
            <a:ext cx="10771892"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200" b="1" dirty="0">
                <a:solidFill>
                  <a:srgbClr val="E0C537"/>
                </a:solidFill>
                <a:latin typeface="Poppins" panose="00000500000000000000" pitchFamily="2" charset="0"/>
                <a:cs typeface="Poppins" panose="00000500000000000000" pitchFamily="2" charset="0"/>
              </a:rPr>
              <a:t>QUE BENIFICIOS APORTA PARTICIPAR NUNHA COMUNIDADE ENERXÉTICA? </a:t>
            </a:r>
          </a:p>
          <a:p>
            <a:pPr marL="0" indent="0">
              <a:buNone/>
            </a:pPr>
            <a:endParaRPr lang="es-ES" sz="2200" b="1" dirty="0">
              <a:solidFill>
                <a:srgbClr val="E0C537"/>
              </a:solidFill>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3ABC4973-41CB-A9FD-8C82-1B39C63306D1}"/>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dirty="0">
                <a:solidFill>
                  <a:srgbClr val="4A594B"/>
                </a:solidFill>
                <a:latin typeface="Poppins" panose="00000500000000000000" pitchFamily="2" charset="0"/>
                <a:cs typeface="Poppins" panose="00000500000000000000" pitchFamily="2" charset="0"/>
              </a:rPr>
              <a:t>OFICINA DE TRANSFORMACION COMUNITARIA </a:t>
            </a:r>
            <a:br>
              <a:rPr lang="es-ES" sz="2000" b="1" dirty="0">
                <a:solidFill>
                  <a:srgbClr val="4A594B"/>
                </a:solidFill>
                <a:latin typeface="Poppins" panose="00000500000000000000" pitchFamily="2" charset="0"/>
                <a:cs typeface="Poppins" panose="00000500000000000000" pitchFamily="2" charset="0"/>
              </a:rPr>
            </a:br>
            <a:r>
              <a:rPr lang="es-ES" sz="2000" b="1" i="1" dirty="0">
                <a:solidFill>
                  <a:srgbClr val="E0C537"/>
                </a:solidFill>
                <a:latin typeface="Poppins" panose="00000500000000000000" pitchFamily="2" charset="0"/>
                <a:ea typeface="+mn-ea"/>
                <a:cs typeface="Poppins" panose="00000500000000000000" pitchFamily="2" charset="0"/>
              </a:rPr>
              <a:t>+ </a:t>
            </a:r>
            <a:r>
              <a:rPr lang="es-ES" sz="2000" b="1" dirty="0">
                <a:solidFill>
                  <a:srgbClr val="E0C537"/>
                </a:solidFill>
                <a:latin typeface="Poppins" panose="00000500000000000000" pitchFamily="2" charset="0"/>
                <a:ea typeface="+mn-ea"/>
                <a:cs typeface="Poppins" panose="00000500000000000000" pitchFamily="2" charset="0"/>
              </a:rPr>
              <a:t>Renovables</a:t>
            </a:r>
            <a:r>
              <a:rPr lang="es-ES" sz="2000" b="1" i="1" dirty="0">
                <a:solidFill>
                  <a:srgbClr val="E0C537"/>
                </a:solidFill>
                <a:latin typeface="Poppins" panose="00000500000000000000" pitchFamily="2" charset="0"/>
                <a:ea typeface="+mn-ea"/>
                <a:cs typeface="Poppins" panose="00000500000000000000" pitchFamily="2" charset="0"/>
              </a:rPr>
              <a:t> </a:t>
            </a:r>
          </a:p>
        </p:txBody>
      </p:sp>
      <p:sp>
        <p:nvSpPr>
          <p:cNvPr id="4" name="Marcador de texto 4">
            <a:extLst>
              <a:ext uri="{FF2B5EF4-FFF2-40B4-BE49-F238E27FC236}">
                <a16:creationId xmlns:a16="http://schemas.microsoft.com/office/drawing/2014/main" id="{83DB143D-D816-9719-9567-1168B350B05E}"/>
              </a:ext>
            </a:extLst>
          </p:cNvPr>
          <p:cNvSpPr txBox="1">
            <a:spLocks/>
          </p:cNvSpPr>
          <p:nvPr/>
        </p:nvSpPr>
        <p:spPr>
          <a:xfrm>
            <a:off x="151402" y="2077288"/>
            <a:ext cx="3563348" cy="2323261"/>
          </a:xfrm>
          <a:prstGeom prst="rect">
            <a:avLst/>
          </a:prstGeom>
          <a:ln w="38100">
            <a:solidFill>
              <a:srgbClr val="E0C537"/>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pPr>
            <a:r>
              <a:rPr lang="gl-ES" sz="1400" b="1" cap="all" dirty="0">
                <a:solidFill>
                  <a:srgbClr val="4A594B"/>
                </a:solidFill>
                <a:latin typeface="Poppins" panose="00000500000000000000" pitchFamily="2" charset="0"/>
                <a:cs typeface="Poppins" panose="00000500000000000000" pitchFamily="2" charset="0"/>
              </a:rPr>
              <a:t>Beneficios Ambientais</a:t>
            </a:r>
            <a:r>
              <a:rPr lang="gl-ES" sz="1400" b="1" dirty="0">
                <a:solidFill>
                  <a:srgbClr val="4A594B"/>
                </a:solidFill>
                <a:latin typeface="Poppins" panose="00000500000000000000" pitchFamily="2" charset="0"/>
                <a:cs typeface="Poppins" panose="00000500000000000000" pitchFamily="2" charset="0"/>
              </a:rPr>
              <a:t>:</a:t>
            </a:r>
          </a:p>
          <a:p>
            <a:pPr algn="just">
              <a:lnSpc>
                <a:spcPct val="107000"/>
              </a:lnSpc>
              <a:spcAft>
                <a:spcPts val="800"/>
              </a:spcAft>
              <a:buFont typeface="Wingdings" panose="05000000000000000000" pitchFamily="2" charset="2"/>
              <a:buChar char="ü"/>
            </a:pPr>
            <a:r>
              <a:rPr lang="gl-ES" sz="1200" dirty="0">
                <a:solidFill>
                  <a:srgbClr val="4A594B"/>
                </a:solidFill>
                <a:latin typeface="Poppins" panose="00000500000000000000" pitchFamily="2" charset="0"/>
                <a:cs typeface="Poppins" panose="00000500000000000000" pitchFamily="2" charset="0"/>
              </a:rPr>
              <a:t>Redución das emisións de CO</a:t>
            </a:r>
            <a:r>
              <a:rPr lang="gl-ES" sz="1200" baseline="-25000" dirty="0">
                <a:solidFill>
                  <a:srgbClr val="4A594B"/>
                </a:solidFill>
                <a:latin typeface="Poppins" panose="00000500000000000000" pitchFamily="2" charset="0"/>
                <a:cs typeface="Poppins" panose="00000500000000000000" pitchFamily="2" charset="0"/>
              </a:rPr>
              <a:t>2</a:t>
            </a:r>
          </a:p>
          <a:p>
            <a:pPr algn="just">
              <a:lnSpc>
                <a:spcPct val="107000"/>
              </a:lnSpc>
              <a:spcAft>
                <a:spcPts val="800"/>
              </a:spcAft>
              <a:buFont typeface="Wingdings" panose="05000000000000000000" pitchFamily="2" charset="2"/>
              <a:buChar char="ü"/>
            </a:pPr>
            <a:r>
              <a:rPr lang="pt-BR" sz="1200" dirty="0">
                <a:solidFill>
                  <a:srgbClr val="4A594B"/>
                </a:solidFill>
                <a:latin typeface="Poppins" panose="00000500000000000000" pitchFamily="2" charset="0"/>
                <a:cs typeface="Poppins" panose="00000500000000000000" pitchFamily="2" charset="0"/>
              </a:rPr>
              <a:t>Uso de recurso naturais que </a:t>
            </a:r>
            <a:r>
              <a:rPr lang="pt-BR" sz="1200" dirty="0" err="1">
                <a:solidFill>
                  <a:srgbClr val="4A594B"/>
                </a:solidFill>
                <a:latin typeface="Poppins" panose="00000500000000000000" pitchFamily="2" charset="0"/>
                <a:cs typeface="Poppins" panose="00000500000000000000" pitchFamily="2" charset="0"/>
              </a:rPr>
              <a:t>poden</a:t>
            </a:r>
            <a:r>
              <a:rPr lang="pt-BR" sz="1200" dirty="0">
                <a:solidFill>
                  <a:srgbClr val="4A594B"/>
                </a:solidFill>
                <a:latin typeface="Poppins" panose="00000500000000000000" pitchFamily="2" charset="0"/>
                <a:cs typeface="Poppins" panose="00000500000000000000" pitchFamily="2" charset="0"/>
              </a:rPr>
              <a:t> </a:t>
            </a:r>
            <a:r>
              <a:rPr lang="pt-BR" sz="1200" dirty="0" err="1">
                <a:solidFill>
                  <a:srgbClr val="4A594B"/>
                </a:solidFill>
                <a:latin typeface="Poppins" panose="00000500000000000000" pitchFamily="2" charset="0"/>
                <a:cs typeface="Poppins" panose="00000500000000000000" pitchFamily="2" charset="0"/>
              </a:rPr>
              <a:t>rexenerarse</a:t>
            </a:r>
            <a:r>
              <a:rPr lang="pt-BR" sz="1200" dirty="0">
                <a:solidFill>
                  <a:srgbClr val="4A594B"/>
                </a:solidFill>
                <a:latin typeface="Poppins" panose="00000500000000000000" pitchFamily="2" charset="0"/>
                <a:cs typeface="Poppins" panose="00000500000000000000" pitchFamily="2" charset="0"/>
              </a:rPr>
              <a:t> </a:t>
            </a:r>
            <a:r>
              <a:rPr lang="pt-BR" sz="1200" dirty="0" err="1">
                <a:solidFill>
                  <a:srgbClr val="4A594B"/>
                </a:solidFill>
                <a:latin typeface="Poppins" panose="00000500000000000000" pitchFamily="2" charset="0"/>
                <a:cs typeface="Poppins" panose="00000500000000000000" pitchFamily="2" charset="0"/>
              </a:rPr>
              <a:t>nun</a:t>
            </a:r>
            <a:r>
              <a:rPr lang="pt-BR" sz="1200" dirty="0">
                <a:solidFill>
                  <a:srgbClr val="4A594B"/>
                </a:solidFill>
                <a:latin typeface="Poppins" panose="00000500000000000000" pitchFamily="2" charset="0"/>
                <a:cs typeface="Poppins" panose="00000500000000000000" pitchFamily="2" charset="0"/>
              </a:rPr>
              <a:t> período de tempo relativamente curto</a:t>
            </a:r>
          </a:p>
          <a:p>
            <a:pPr algn="just">
              <a:lnSpc>
                <a:spcPct val="107000"/>
              </a:lnSpc>
              <a:spcAft>
                <a:spcPts val="800"/>
              </a:spcAft>
              <a:buFont typeface="Wingdings" panose="05000000000000000000" pitchFamily="2" charset="2"/>
              <a:buChar char="ü"/>
            </a:pPr>
            <a:r>
              <a:rPr lang="gl-ES" sz="1200" dirty="0">
                <a:solidFill>
                  <a:srgbClr val="4A594B"/>
                </a:solidFill>
                <a:latin typeface="Poppins" panose="00000500000000000000" pitchFamily="2" charset="0"/>
                <a:cs typeface="Poppins" panose="00000500000000000000" pitchFamily="2" charset="0"/>
              </a:rPr>
              <a:t>Uso eficiente dos recursos naturais</a:t>
            </a:r>
          </a:p>
          <a:p>
            <a:pPr marL="0" indent="0" algn="just">
              <a:lnSpc>
                <a:spcPct val="107000"/>
              </a:lnSpc>
              <a:spcAft>
                <a:spcPts val="800"/>
              </a:spcAft>
              <a:buNone/>
            </a:pPr>
            <a:endParaRPr lang="gl-ES" sz="1200" dirty="0">
              <a:solidFill>
                <a:srgbClr val="4A594B"/>
              </a:solidFill>
              <a:latin typeface="Poppins" panose="00000500000000000000" pitchFamily="2" charset="0"/>
              <a:cs typeface="Poppins" panose="00000500000000000000" pitchFamily="2" charset="0"/>
            </a:endParaRPr>
          </a:p>
        </p:txBody>
      </p:sp>
      <p:sp>
        <p:nvSpPr>
          <p:cNvPr id="7" name="Marcador de texto 6">
            <a:extLst>
              <a:ext uri="{FF2B5EF4-FFF2-40B4-BE49-F238E27FC236}">
                <a16:creationId xmlns:a16="http://schemas.microsoft.com/office/drawing/2014/main" id="{516DBD1D-B691-900D-7D65-6538E5C017B2}"/>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AA0948B1-53F3-9779-06F6-CB6A8672BAE8}"/>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576E6EEE-D5BA-CB5A-6D77-91CA4E444382}"/>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22ECFFA8-18BF-6C90-CD89-E1AC3BE49247}"/>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FE0AAE91-2F72-D091-DC30-9FC3A6022453}"/>
              </a:ext>
            </a:extLst>
          </p:cNvPr>
          <p:cNvPicPr>
            <a:picLocks noChangeAspect="1"/>
          </p:cNvPicPr>
          <p:nvPr/>
        </p:nvPicPr>
        <p:blipFill>
          <a:blip r:embed="rId4"/>
          <a:stretch>
            <a:fillRect/>
          </a:stretch>
        </p:blipFill>
        <p:spPr>
          <a:xfrm>
            <a:off x="8720915" y="5896364"/>
            <a:ext cx="876972" cy="712101"/>
          </a:xfrm>
          <a:prstGeom prst="rect">
            <a:avLst/>
          </a:prstGeom>
        </p:spPr>
      </p:pic>
      <p:sp>
        <p:nvSpPr>
          <p:cNvPr id="5" name="Marcador de texto 4">
            <a:extLst>
              <a:ext uri="{FF2B5EF4-FFF2-40B4-BE49-F238E27FC236}">
                <a16:creationId xmlns:a16="http://schemas.microsoft.com/office/drawing/2014/main" id="{D64ADD26-EF8A-9515-BED9-F5FE5C5D4369}"/>
              </a:ext>
            </a:extLst>
          </p:cNvPr>
          <p:cNvSpPr txBox="1">
            <a:spLocks/>
          </p:cNvSpPr>
          <p:nvPr/>
        </p:nvSpPr>
        <p:spPr>
          <a:xfrm>
            <a:off x="4076700" y="2579707"/>
            <a:ext cx="3667125" cy="3221017"/>
          </a:xfrm>
          <a:prstGeom prst="rect">
            <a:avLst/>
          </a:prstGeom>
          <a:ln w="38100">
            <a:solidFill>
              <a:srgbClr val="E0C537"/>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pPr>
            <a:r>
              <a:rPr lang="gl-ES" sz="1400" b="1" cap="all" dirty="0">
                <a:solidFill>
                  <a:srgbClr val="4A594B"/>
                </a:solidFill>
                <a:latin typeface="Poppins" panose="00000500000000000000" pitchFamily="2" charset="0"/>
                <a:cs typeface="Poppins" panose="00000500000000000000" pitchFamily="2" charset="0"/>
              </a:rPr>
              <a:t>Beneficios SOCIAIS</a:t>
            </a:r>
            <a:r>
              <a:rPr lang="gl-ES" sz="1400" b="1" dirty="0">
                <a:solidFill>
                  <a:srgbClr val="4A594B"/>
                </a:solidFill>
                <a:latin typeface="Poppins" panose="00000500000000000000" pitchFamily="2" charset="0"/>
                <a:cs typeface="Poppins" panose="00000500000000000000" pitchFamily="2" charset="0"/>
              </a:rPr>
              <a:t>:</a:t>
            </a:r>
          </a:p>
          <a:p>
            <a:pPr algn="just">
              <a:lnSpc>
                <a:spcPct val="107000"/>
              </a:lnSpc>
              <a:spcAft>
                <a:spcPts val="800"/>
              </a:spcAft>
              <a:buFont typeface="Wingdings" panose="05000000000000000000" pitchFamily="2" charset="2"/>
              <a:buChar char="ü"/>
            </a:pPr>
            <a:r>
              <a:rPr lang="gl-ES" sz="1200" dirty="0">
                <a:solidFill>
                  <a:srgbClr val="4A594B"/>
                </a:solidFill>
                <a:latin typeface="Poppins" panose="00000500000000000000" pitchFamily="2" charset="0"/>
                <a:cs typeface="Poppins" panose="00000500000000000000" pitchFamily="2" charset="0"/>
              </a:rPr>
              <a:t>Democratización da enerxía</a:t>
            </a:r>
          </a:p>
          <a:p>
            <a:pPr algn="just">
              <a:lnSpc>
                <a:spcPct val="107000"/>
              </a:lnSpc>
              <a:spcAft>
                <a:spcPts val="800"/>
              </a:spcAft>
              <a:buFont typeface="Wingdings" panose="05000000000000000000" pitchFamily="2" charset="2"/>
              <a:buChar char="ü"/>
            </a:pPr>
            <a:r>
              <a:rPr lang="gl-ES" sz="1200" dirty="0">
                <a:solidFill>
                  <a:srgbClr val="4A594B"/>
                </a:solidFill>
                <a:latin typeface="Poppins" panose="00000500000000000000" pitchFamily="2" charset="0"/>
                <a:cs typeface="Poppins" panose="00000500000000000000" pitchFamily="2" charset="0"/>
              </a:rPr>
              <a:t>Loita contra a pobreza enerxética</a:t>
            </a:r>
          </a:p>
          <a:p>
            <a:pPr algn="just">
              <a:lnSpc>
                <a:spcPct val="107000"/>
              </a:lnSpc>
              <a:spcAft>
                <a:spcPts val="800"/>
              </a:spcAft>
              <a:buFont typeface="Wingdings" panose="05000000000000000000" pitchFamily="2" charset="2"/>
              <a:buChar char="ü"/>
            </a:pPr>
            <a:r>
              <a:rPr lang="gl-ES" sz="1200" dirty="0">
                <a:solidFill>
                  <a:srgbClr val="4A594B"/>
                </a:solidFill>
                <a:latin typeface="Poppins" panose="00000500000000000000" pitchFamily="2" charset="0"/>
                <a:cs typeface="Poppins" panose="00000500000000000000" pitchFamily="2" charset="0"/>
              </a:rPr>
              <a:t>Fortalecemento da comunidade e </a:t>
            </a:r>
            <a:r>
              <a:rPr lang="gl-ES" sz="1200" dirty="0" err="1">
                <a:solidFill>
                  <a:srgbClr val="4A594B"/>
                </a:solidFill>
                <a:latin typeface="Poppins" panose="00000500000000000000" pitchFamily="2" charset="0"/>
                <a:cs typeface="Poppins" panose="00000500000000000000" pitchFamily="2" charset="0"/>
              </a:rPr>
              <a:t>empoderamento</a:t>
            </a:r>
            <a:r>
              <a:rPr lang="gl-ES" sz="1200" dirty="0">
                <a:solidFill>
                  <a:srgbClr val="4A594B"/>
                </a:solidFill>
                <a:latin typeface="Poppins" panose="00000500000000000000" pitchFamily="2" charset="0"/>
                <a:cs typeface="Poppins" panose="00000500000000000000" pitchFamily="2" charset="0"/>
              </a:rPr>
              <a:t> cidadá</a:t>
            </a:r>
          </a:p>
          <a:p>
            <a:pPr algn="just">
              <a:lnSpc>
                <a:spcPct val="107000"/>
              </a:lnSpc>
              <a:spcAft>
                <a:spcPts val="800"/>
              </a:spcAft>
              <a:buFont typeface="Wingdings" panose="05000000000000000000" pitchFamily="2" charset="2"/>
              <a:buChar char="ü"/>
            </a:pPr>
            <a:r>
              <a:rPr lang="gl-ES" sz="1200" dirty="0">
                <a:solidFill>
                  <a:srgbClr val="4A594B"/>
                </a:solidFill>
                <a:latin typeface="Poppins" panose="00000500000000000000" pitchFamily="2" charset="0"/>
                <a:cs typeface="Poppins" panose="00000500000000000000" pitchFamily="2" charset="0"/>
              </a:rPr>
              <a:t>Educación e sensibilización ambiental</a:t>
            </a:r>
          </a:p>
          <a:p>
            <a:pPr algn="just">
              <a:lnSpc>
                <a:spcPct val="107000"/>
              </a:lnSpc>
              <a:spcAft>
                <a:spcPts val="800"/>
              </a:spcAft>
              <a:buFont typeface="Wingdings" panose="05000000000000000000" pitchFamily="2" charset="2"/>
              <a:buChar char="ü"/>
            </a:pPr>
            <a:r>
              <a:rPr lang="es-ES_tradnl" sz="1200" dirty="0">
                <a:solidFill>
                  <a:srgbClr val="4A594B"/>
                </a:solidFill>
                <a:latin typeface="Poppins" panose="00000500000000000000" pitchFamily="2" charset="0"/>
                <a:cs typeface="Poppins" panose="00000500000000000000" pitchFamily="2" charset="0"/>
              </a:rPr>
              <a:t>Menor dependencia de recursos importados  e consecuente reducción de  </a:t>
            </a:r>
            <a:r>
              <a:rPr lang="es-ES_tradnl" sz="1200" dirty="0" err="1">
                <a:solidFill>
                  <a:srgbClr val="4A594B"/>
                </a:solidFill>
                <a:latin typeface="Poppins" panose="00000500000000000000" pitchFamily="2" charset="0"/>
                <a:cs typeface="Poppins" panose="00000500000000000000" pitchFamily="2" charset="0"/>
              </a:rPr>
              <a:t>tensións</a:t>
            </a:r>
            <a:r>
              <a:rPr lang="es-ES_tradnl" sz="1200" dirty="0">
                <a:solidFill>
                  <a:srgbClr val="4A594B"/>
                </a:solidFill>
                <a:latin typeface="Poppins" panose="00000500000000000000" pitchFamily="2" charset="0"/>
                <a:cs typeface="Poppins" panose="00000500000000000000" pitchFamily="2" charset="0"/>
              </a:rPr>
              <a:t> </a:t>
            </a:r>
            <a:r>
              <a:rPr lang="es-ES_tradnl" sz="1200" dirty="0" err="1">
                <a:solidFill>
                  <a:srgbClr val="4A594B"/>
                </a:solidFill>
                <a:latin typeface="Poppins" panose="00000500000000000000" pitchFamily="2" charset="0"/>
                <a:cs typeface="Poppins" panose="00000500000000000000" pitchFamily="2" charset="0"/>
              </a:rPr>
              <a:t>xeopolíticas</a:t>
            </a:r>
            <a:endParaRPr lang="gl-ES" sz="1200" dirty="0">
              <a:solidFill>
                <a:srgbClr val="4A594B"/>
              </a:solidFill>
              <a:latin typeface="Poppins" panose="00000500000000000000" pitchFamily="2" charset="0"/>
              <a:cs typeface="Poppins" panose="00000500000000000000" pitchFamily="2" charset="0"/>
            </a:endParaRPr>
          </a:p>
        </p:txBody>
      </p:sp>
      <p:sp>
        <p:nvSpPr>
          <p:cNvPr id="6" name="Marcador de texto 4">
            <a:extLst>
              <a:ext uri="{FF2B5EF4-FFF2-40B4-BE49-F238E27FC236}">
                <a16:creationId xmlns:a16="http://schemas.microsoft.com/office/drawing/2014/main" id="{EBF53D24-753C-76EC-7928-F5CF4AA2D80F}"/>
              </a:ext>
            </a:extLst>
          </p:cNvPr>
          <p:cNvSpPr txBox="1">
            <a:spLocks/>
          </p:cNvSpPr>
          <p:nvPr/>
        </p:nvSpPr>
        <p:spPr>
          <a:xfrm>
            <a:off x="8058150" y="2077289"/>
            <a:ext cx="3925298" cy="2403271"/>
          </a:xfrm>
          <a:prstGeom prst="rect">
            <a:avLst/>
          </a:prstGeom>
          <a:ln w="38100">
            <a:solidFill>
              <a:srgbClr val="E0C537"/>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pPr>
            <a:r>
              <a:rPr lang="gl-ES" sz="1400" b="1" cap="all" dirty="0">
                <a:solidFill>
                  <a:srgbClr val="4A594B"/>
                </a:solidFill>
                <a:latin typeface="Poppins" panose="00000500000000000000" pitchFamily="2" charset="0"/>
                <a:cs typeface="Poppins" panose="00000500000000000000" pitchFamily="2" charset="0"/>
              </a:rPr>
              <a:t>Beneficios económicos</a:t>
            </a:r>
            <a:r>
              <a:rPr lang="gl-ES" sz="1400" b="1" dirty="0">
                <a:solidFill>
                  <a:srgbClr val="4A594B"/>
                </a:solidFill>
                <a:latin typeface="Poppins" panose="00000500000000000000" pitchFamily="2" charset="0"/>
                <a:cs typeface="Poppins" panose="00000500000000000000" pitchFamily="2" charset="0"/>
              </a:rPr>
              <a:t>:</a:t>
            </a:r>
          </a:p>
          <a:p>
            <a:pPr algn="just">
              <a:lnSpc>
                <a:spcPct val="107000"/>
              </a:lnSpc>
              <a:spcAft>
                <a:spcPts val="800"/>
              </a:spcAft>
              <a:buFont typeface="Wingdings" panose="05000000000000000000" pitchFamily="2" charset="2"/>
              <a:buChar char="ü"/>
            </a:pPr>
            <a:r>
              <a:rPr lang="gl-ES" sz="1200" dirty="0">
                <a:solidFill>
                  <a:srgbClr val="4A594B"/>
                </a:solidFill>
                <a:latin typeface="Poppins" panose="00000500000000000000" pitchFamily="2" charset="0"/>
                <a:cs typeface="Poppins" panose="00000500000000000000" pitchFamily="2" charset="0"/>
              </a:rPr>
              <a:t>Redución da factura enerxética</a:t>
            </a:r>
          </a:p>
          <a:p>
            <a:pPr algn="just">
              <a:lnSpc>
                <a:spcPct val="107000"/>
              </a:lnSpc>
              <a:spcAft>
                <a:spcPts val="800"/>
              </a:spcAft>
              <a:buFont typeface="Wingdings" panose="05000000000000000000" pitchFamily="2" charset="2"/>
              <a:buChar char="ü"/>
            </a:pPr>
            <a:r>
              <a:rPr lang="gl-ES" sz="1200" dirty="0">
                <a:solidFill>
                  <a:srgbClr val="4A594B"/>
                </a:solidFill>
                <a:latin typeface="Poppins" panose="00000500000000000000" pitchFamily="2" charset="0"/>
                <a:cs typeface="Poppins" panose="00000500000000000000" pitchFamily="2" charset="0"/>
              </a:rPr>
              <a:t>Xeración de emprego e dinamización da economía local</a:t>
            </a:r>
          </a:p>
          <a:p>
            <a:pPr algn="just">
              <a:lnSpc>
                <a:spcPct val="107000"/>
              </a:lnSpc>
              <a:spcAft>
                <a:spcPts val="800"/>
              </a:spcAft>
              <a:buFont typeface="Wingdings" panose="05000000000000000000" pitchFamily="2" charset="2"/>
              <a:buChar char="ü"/>
            </a:pPr>
            <a:r>
              <a:rPr lang="gl-ES" sz="1200" dirty="0">
                <a:solidFill>
                  <a:srgbClr val="4A594B"/>
                </a:solidFill>
                <a:latin typeface="Poppins" panose="00000500000000000000" pitchFamily="2" charset="0"/>
                <a:cs typeface="Poppins" panose="00000500000000000000" pitchFamily="2" charset="0"/>
              </a:rPr>
              <a:t>Menos dependencia do mercado enerxético</a:t>
            </a:r>
          </a:p>
          <a:p>
            <a:pPr algn="just">
              <a:lnSpc>
                <a:spcPct val="107000"/>
              </a:lnSpc>
              <a:spcAft>
                <a:spcPts val="800"/>
              </a:spcAft>
              <a:buFont typeface="Wingdings" panose="05000000000000000000" pitchFamily="2" charset="2"/>
              <a:buChar char="ü"/>
            </a:pPr>
            <a:r>
              <a:rPr lang="gl-ES" sz="1200" dirty="0">
                <a:solidFill>
                  <a:srgbClr val="4A594B"/>
                </a:solidFill>
                <a:latin typeface="Poppins" panose="00000500000000000000" pitchFamily="2" charset="0"/>
                <a:cs typeface="Poppins" panose="00000500000000000000" pitchFamily="2" charset="0"/>
              </a:rPr>
              <a:t>Apoio financeiro e incentivos</a:t>
            </a:r>
          </a:p>
        </p:txBody>
      </p:sp>
      <p:pic>
        <p:nvPicPr>
          <p:cNvPr id="8" name="object 18">
            <a:extLst>
              <a:ext uri="{FF2B5EF4-FFF2-40B4-BE49-F238E27FC236}">
                <a16:creationId xmlns:a16="http://schemas.microsoft.com/office/drawing/2014/main" id="{3E88EDA2-B7EE-A763-8A3C-9DE62861CA90}"/>
              </a:ext>
            </a:extLst>
          </p:cNvPr>
          <p:cNvPicPr/>
          <p:nvPr/>
        </p:nvPicPr>
        <p:blipFill>
          <a:blip r:embed="rId5" cstate="print"/>
          <a:stretch>
            <a:fillRect/>
          </a:stretch>
        </p:blipFill>
        <p:spPr>
          <a:xfrm>
            <a:off x="3238810" y="1672835"/>
            <a:ext cx="943740" cy="931073"/>
          </a:xfrm>
          <a:prstGeom prst="rect">
            <a:avLst/>
          </a:prstGeom>
        </p:spPr>
      </p:pic>
      <p:pic>
        <p:nvPicPr>
          <p:cNvPr id="14" name="Picture 2" descr="Saco de icono de vector de contorno negro de bolsa de dinero amarillo lleno  de monedas de euro icono de ahorro de concepto de finanzas | Vector Premium">
            <a:extLst>
              <a:ext uri="{FF2B5EF4-FFF2-40B4-BE49-F238E27FC236}">
                <a16:creationId xmlns:a16="http://schemas.microsoft.com/office/drawing/2014/main" id="{5AB208FA-9A02-6666-0FA6-2ADB1886C10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3514" y1="29553" x2="53514" y2="29553"/>
                      </a14:backgroundRemoval>
                    </a14:imgEffect>
                  </a14:imgLayer>
                </a14:imgProps>
              </a:ext>
              <a:ext uri="{28A0092B-C50C-407E-A947-70E740481C1C}">
                <a14:useLocalDpi xmlns:a14="http://schemas.microsoft.com/office/drawing/2010/main" val="0"/>
              </a:ext>
            </a:extLst>
          </a:blip>
          <a:srcRect/>
          <a:stretch>
            <a:fillRect/>
          </a:stretch>
        </p:blipFill>
        <p:spPr bwMode="auto">
          <a:xfrm>
            <a:off x="11113637" y="1636392"/>
            <a:ext cx="943316" cy="943316"/>
          </a:xfrm>
          <a:prstGeom prst="rect">
            <a:avLst/>
          </a:prstGeom>
          <a:noFill/>
          <a:extLst>
            <a:ext uri="{909E8E84-426E-40DD-AFC4-6F175D3DCCD1}">
              <a14:hiddenFill xmlns:a14="http://schemas.microsoft.com/office/drawing/2010/main">
                <a:solidFill>
                  <a:srgbClr val="FFFFFF"/>
                </a:solidFill>
              </a14:hiddenFill>
            </a:ext>
          </a:extLst>
        </p:spPr>
      </p:pic>
      <p:pic>
        <p:nvPicPr>
          <p:cNvPr id="17" name="Gráfico 16" descr="Usuarios con relleno sólido">
            <a:extLst>
              <a:ext uri="{FF2B5EF4-FFF2-40B4-BE49-F238E27FC236}">
                <a16:creationId xmlns:a16="http://schemas.microsoft.com/office/drawing/2014/main" id="{46F9DD44-5335-0F1C-C496-862EC36880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23869" y="2484067"/>
            <a:ext cx="1228335" cy="1228335"/>
          </a:xfrm>
          <a:prstGeom prst="rect">
            <a:avLst/>
          </a:prstGeom>
        </p:spPr>
      </p:pic>
    </p:spTree>
    <p:extLst>
      <p:ext uri="{BB962C8B-B14F-4D97-AF65-F5344CB8AC3E}">
        <p14:creationId xmlns:p14="http://schemas.microsoft.com/office/powerpoint/2010/main" val="1768902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0C537"/>
        </a:solidFill>
        <a:effectLst/>
      </p:bgPr>
    </p:bg>
    <p:spTree>
      <p:nvGrpSpPr>
        <p:cNvPr id="1" name="">
          <a:extLst>
            <a:ext uri="{FF2B5EF4-FFF2-40B4-BE49-F238E27FC236}">
              <a16:creationId xmlns:a16="http://schemas.microsoft.com/office/drawing/2014/main" id="{84B4ADB2-8CB4-4118-FA47-4EACA7229187}"/>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F80CB68B-A5C6-CDDF-F729-37D89A38F166}"/>
              </a:ext>
            </a:extLst>
          </p:cNvPr>
          <p:cNvSpPr txBox="1"/>
          <p:nvPr/>
        </p:nvSpPr>
        <p:spPr>
          <a:xfrm>
            <a:off x="1373076" y="2459504"/>
            <a:ext cx="944584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Modalidades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6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2" name="Marcador de texto 6">
            <a:extLst>
              <a:ext uri="{FF2B5EF4-FFF2-40B4-BE49-F238E27FC236}">
                <a16:creationId xmlns:a16="http://schemas.microsoft.com/office/drawing/2014/main" id="{6A098411-626D-68A3-2E78-27310D793418}"/>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
            </a:endParaRPr>
          </a:p>
        </p:txBody>
      </p:sp>
      <p:sp>
        <p:nvSpPr>
          <p:cNvPr id="3" name="CuadroTexto 2">
            <a:extLst>
              <a:ext uri="{FF2B5EF4-FFF2-40B4-BE49-F238E27FC236}">
                <a16:creationId xmlns:a16="http://schemas.microsoft.com/office/drawing/2014/main" id="{C414D2E3-D8FA-6D60-0865-E7DEF678EB29}"/>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8" name="Imagen 7">
            <a:extLst>
              <a:ext uri="{FF2B5EF4-FFF2-40B4-BE49-F238E27FC236}">
                <a16:creationId xmlns:a16="http://schemas.microsoft.com/office/drawing/2014/main" id="{F0F2E667-91EC-71BD-4004-447126B17C13}"/>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9" name="Imagen 8">
            <a:extLst>
              <a:ext uri="{FF2B5EF4-FFF2-40B4-BE49-F238E27FC236}">
                <a16:creationId xmlns:a16="http://schemas.microsoft.com/office/drawing/2014/main" id="{0436D2CF-6B7F-80CB-39A3-63C21405DE9F}"/>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0" name="Imagen 9" descr="Logotipo&#10;&#10;Descripción generada automáticamente">
            <a:extLst>
              <a:ext uri="{FF2B5EF4-FFF2-40B4-BE49-F238E27FC236}">
                <a16:creationId xmlns:a16="http://schemas.microsoft.com/office/drawing/2014/main" id="{C4FB61D9-1C98-BD37-31CF-ED6E488DB861}"/>
              </a:ext>
            </a:extLst>
          </p:cNvPr>
          <p:cNvPicPr>
            <a:picLocks noChangeAspect="1"/>
          </p:cNvPicPr>
          <p:nvPr/>
        </p:nvPicPr>
        <p:blipFill>
          <a:blip r:embed="rId4"/>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726112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21E56-04CB-B784-6B23-57B41606FD20}"/>
            </a:ext>
          </a:extLst>
        </p:cNvPr>
        <p:cNvGrpSpPr/>
        <p:nvPr/>
      </p:nvGrpSpPr>
      <p:grpSpPr>
        <a:xfrm>
          <a:off x="0" y="0"/>
          <a:ext cx="0" cy="0"/>
          <a:chOff x="0" y="0"/>
          <a:chExt cx="0" cy="0"/>
        </a:xfrm>
      </p:grpSpPr>
      <p:sp>
        <p:nvSpPr>
          <p:cNvPr id="3" name="Marcador de texto 6">
            <a:extLst>
              <a:ext uri="{FF2B5EF4-FFF2-40B4-BE49-F238E27FC236}">
                <a16:creationId xmlns:a16="http://schemas.microsoft.com/office/drawing/2014/main" id="{926298B8-AD76-8ECD-6EF0-1CB8D9D3AEF3}"/>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l-ES" sz="1800" b="0" i="0" u="none" strike="noStrike" kern="1200" cap="none" spc="0" normalizeH="0" baseline="0" noProof="0" dirty="0">
              <a:ln>
                <a:noFill/>
              </a:ln>
              <a:solidFill>
                <a:prstClr val="white"/>
              </a:solidFill>
              <a:effectLst/>
              <a:uLnTx/>
              <a:uFillTx/>
              <a:latin typeface=""/>
              <a:ea typeface="+mn-ea"/>
              <a:cs typeface="+mn-cs"/>
            </a:endParaRPr>
          </a:p>
        </p:txBody>
      </p:sp>
      <p:sp>
        <p:nvSpPr>
          <p:cNvPr id="8" name="CuadroTexto 7">
            <a:extLst>
              <a:ext uri="{FF2B5EF4-FFF2-40B4-BE49-F238E27FC236}">
                <a16:creationId xmlns:a16="http://schemas.microsoft.com/office/drawing/2014/main" id="{E0DA0477-0C98-49D3-228B-CE5F6557E179}"/>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l-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E2F22B9B-87CF-D9F0-8687-DF8423897DFF}"/>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0" name="Imagen 9">
            <a:extLst>
              <a:ext uri="{FF2B5EF4-FFF2-40B4-BE49-F238E27FC236}">
                <a16:creationId xmlns:a16="http://schemas.microsoft.com/office/drawing/2014/main" id="{B150FD30-1D3D-5B3F-2D8B-FD53464AC456}"/>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1" name="Imagen 10" descr="Logotipo&#10;&#10;Descripción generada automáticamente">
            <a:extLst>
              <a:ext uri="{FF2B5EF4-FFF2-40B4-BE49-F238E27FC236}">
                <a16:creationId xmlns:a16="http://schemas.microsoft.com/office/drawing/2014/main" id="{A5D570C1-D85F-73F1-4CA4-27F8269D3E9E}"/>
              </a:ext>
            </a:extLst>
          </p:cNvPr>
          <p:cNvPicPr>
            <a:picLocks noChangeAspect="1"/>
          </p:cNvPicPr>
          <p:nvPr/>
        </p:nvPicPr>
        <p:blipFill>
          <a:blip r:embed="rId4"/>
          <a:stretch>
            <a:fillRect/>
          </a:stretch>
        </p:blipFill>
        <p:spPr>
          <a:xfrm>
            <a:off x="8720915" y="5896364"/>
            <a:ext cx="876972" cy="712101"/>
          </a:xfrm>
          <a:prstGeom prst="rect">
            <a:avLst/>
          </a:prstGeom>
        </p:spPr>
      </p:pic>
      <p:sp>
        <p:nvSpPr>
          <p:cNvPr id="2" name="object 22">
            <a:extLst>
              <a:ext uri="{FF2B5EF4-FFF2-40B4-BE49-F238E27FC236}">
                <a16:creationId xmlns:a16="http://schemas.microsoft.com/office/drawing/2014/main" id="{F14CBD8F-F38E-06C5-EDDA-1F26627F5C5B}"/>
              </a:ext>
            </a:extLst>
          </p:cNvPr>
          <p:cNvSpPr txBox="1">
            <a:spLocks noGrp="1"/>
          </p:cNvSpPr>
          <p:nvPr>
            <p:ph type="title"/>
          </p:nvPr>
        </p:nvSpPr>
        <p:spPr>
          <a:xfrm>
            <a:off x="475945" y="636998"/>
            <a:ext cx="6495861" cy="344430"/>
          </a:xfrm>
          <a:prstGeom prst="rect">
            <a:avLst/>
          </a:prstGeom>
        </p:spPr>
        <p:txBody>
          <a:bodyPr vert="horz" wrap="square" lIns="0" tIns="8867" rIns="0" bIns="0" rtlCol="0">
            <a:spAutoFit/>
          </a:bodyPr>
          <a:lstStyle/>
          <a:p>
            <a:pPr marL="8446">
              <a:spcBef>
                <a:spcPts val="70"/>
              </a:spcBef>
            </a:pPr>
            <a:r>
              <a:rPr lang="es-ES" sz="2400" b="1" kern="0" dirty="0">
                <a:solidFill>
                  <a:srgbClr val="E0C537"/>
                </a:solidFill>
                <a:latin typeface="Poppins" panose="00000500000000000000" pitchFamily="2" charset="0"/>
                <a:cs typeface="Poppins" panose="00000500000000000000" pitchFamily="2" charset="0"/>
              </a:rPr>
              <a:t>TIPOLOXÍA CE</a:t>
            </a:r>
            <a:endParaRPr sz="2400" b="1" kern="0" dirty="0">
              <a:solidFill>
                <a:schemeClr val="bg1"/>
              </a:solidFill>
              <a:latin typeface="Poppins" panose="00000500000000000000" pitchFamily="2" charset="0"/>
              <a:cs typeface="Poppins" panose="00000500000000000000" pitchFamily="2" charset="0"/>
            </a:endParaRPr>
          </a:p>
        </p:txBody>
      </p:sp>
      <p:pic>
        <p:nvPicPr>
          <p:cNvPr id="6" name="Imagen 5">
            <a:extLst>
              <a:ext uri="{FF2B5EF4-FFF2-40B4-BE49-F238E27FC236}">
                <a16:creationId xmlns:a16="http://schemas.microsoft.com/office/drawing/2014/main" id="{59B57D42-9570-AA7F-8F0E-81C715630AD2}"/>
              </a:ext>
            </a:extLst>
          </p:cNvPr>
          <p:cNvPicPr>
            <a:picLocks noChangeAspect="1"/>
          </p:cNvPicPr>
          <p:nvPr/>
        </p:nvPicPr>
        <p:blipFill>
          <a:blip r:embed="rId5"/>
          <a:stretch>
            <a:fillRect/>
          </a:stretch>
        </p:blipFill>
        <p:spPr>
          <a:xfrm>
            <a:off x="9388101" y="766819"/>
            <a:ext cx="2394424" cy="2394424"/>
          </a:xfrm>
          <a:prstGeom prst="rect">
            <a:avLst/>
          </a:prstGeom>
        </p:spPr>
      </p:pic>
      <p:pic>
        <p:nvPicPr>
          <p:cNvPr id="7" name="Imagen 6">
            <a:extLst>
              <a:ext uri="{FF2B5EF4-FFF2-40B4-BE49-F238E27FC236}">
                <a16:creationId xmlns:a16="http://schemas.microsoft.com/office/drawing/2014/main" id="{84278CCC-55F5-E050-C845-18C65AF955FB}"/>
              </a:ext>
            </a:extLst>
          </p:cNvPr>
          <p:cNvPicPr>
            <a:picLocks noChangeAspect="1"/>
          </p:cNvPicPr>
          <p:nvPr/>
        </p:nvPicPr>
        <p:blipFill>
          <a:blip r:embed="rId6"/>
          <a:stretch>
            <a:fillRect/>
          </a:stretch>
        </p:blipFill>
        <p:spPr>
          <a:xfrm>
            <a:off x="9388101" y="3273174"/>
            <a:ext cx="2394424" cy="2394424"/>
          </a:xfrm>
          <a:prstGeom prst="rect">
            <a:avLst/>
          </a:prstGeom>
        </p:spPr>
      </p:pic>
      <p:graphicFrame>
        <p:nvGraphicFramePr>
          <p:cNvPr id="4" name="Tabla 3">
            <a:extLst>
              <a:ext uri="{FF2B5EF4-FFF2-40B4-BE49-F238E27FC236}">
                <a16:creationId xmlns:a16="http://schemas.microsoft.com/office/drawing/2014/main" id="{DB3F7322-77B4-DE11-11E8-22D9947FBE51}"/>
              </a:ext>
            </a:extLst>
          </p:cNvPr>
          <p:cNvGraphicFramePr>
            <a:graphicFrameLocks noGrp="1"/>
          </p:cNvGraphicFramePr>
          <p:nvPr>
            <p:extLst>
              <p:ext uri="{D42A27DB-BD31-4B8C-83A1-F6EECF244321}">
                <p14:modId xmlns:p14="http://schemas.microsoft.com/office/powerpoint/2010/main" val="219066550"/>
              </p:ext>
            </p:extLst>
          </p:nvPr>
        </p:nvGraphicFramePr>
        <p:xfrm>
          <a:off x="475945" y="1174270"/>
          <a:ext cx="8560608" cy="3803418"/>
        </p:xfrm>
        <a:graphic>
          <a:graphicData uri="http://schemas.openxmlformats.org/drawingml/2006/table">
            <a:tbl>
              <a:tblPr firstRow="1" bandRow="1">
                <a:tableStyleId>{5C22544A-7EE6-4342-B048-85BDC9FD1C3A}</a:tableStyleId>
              </a:tblPr>
              <a:tblGrid>
                <a:gridCol w="1714805">
                  <a:extLst>
                    <a:ext uri="{9D8B030D-6E8A-4147-A177-3AD203B41FA5}">
                      <a16:colId xmlns:a16="http://schemas.microsoft.com/office/drawing/2014/main" val="384638495"/>
                    </a:ext>
                  </a:extLst>
                </a:gridCol>
                <a:gridCol w="3305175">
                  <a:extLst>
                    <a:ext uri="{9D8B030D-6E8A-4147-A177-3AD203B41FA5}">
                      <a16:colId xmlns:a16="http://schemas.microsoft.com/office/drawing/2014/main" val="2117683644"/>
                    </a:ext>
                  </a:extLst>
                </a:gridCol>
                <a:gridCol w="3540628">
                  <a:extLst>
                    <a:ext uri="{9D8B030D-6E8A-4147-A177-3AD203B41FA5}">
                      <a16:colId xmlns:a16="http://schemas.microsoft.com/office/drawing/2014/main" val="3124609912"/>
                    </a:ext>
                  </a:extLst>
                </a:gridCol>
              </a:tblGrid>
              <a:tr h="646276">
                <a:tc>
                  <a:txBody>
                    <a:bodyPr/>
                    <a:lstStyle/>
                    <a:p>
                      <a:pPr algn="ctr"/>
                      <a:endParaRPr lang="gl-ES" sz="1600" noProof="0" dirty="0">
                        <a:latin typeface="Poppins" panose="00000500000000000000" pitchFamily="2" charset="0"/>
                        <a:cs typeface="Poppins" panose="00000500000000000000" pitchFamily="2" charset="0"/>
                      </a:endParaRPr>
                    </a:p>
                  </a:txBody>
                  <a:tcPr anchor="ctr">
                    <a:solidFill>
                      <a:schemeClr val="bg1"/>
                    </a:solidFill>
                  </a:tcPr>
                </a:tc>
                <a:tc>
                  <a:txBody>
                    <a:bodyPr/>
                    <a:lstStyle/>
                    <a:p>
                      <a:pPr algn="ctr"/>
                      <a:r>
                        <a:rPr lang="gl-ES" sz="1600" noProof="0" dirty="0">
                          <a:latin typeface="Poppins" panose="00000500000000000000" pitchFamily="2" charset="0"/>
                          <a:cs typeface="Poppins" panose="00000500000000000000" pitchFamily="2" charset="0"/>
                        </a:rPr>
                        <a:t>COMUNIDADE DE ENERXÍAS RENOVABLES</a:t>
                      </a:r>
                    </a:p>
                  </a:txBody>
                  <a:tcPr anchor="ctr">
                    <a:solidFill>
                      <a:srgbClr val="E0C537"/>
                    </a:solidFill>
                  </a:tcPr>
                </a:tc>
                <a:tc>
                  <a:txBody>
                    <a:bodyPr/>
                    <a:lstStyle/>
                    <a:p>
                      <a:pPr algn="ctr"/>
                      <a:r>
                        <a:rPr lang="gl-ES" sz="1600" noProof="0" dirty="0">
                          <a:latin typeface="Poppins" panose="00000500000000000000" pitchFamily="2" charset="0"/>
                          <a:cs typeface="Poppins" panose="00000500000000000000" pitchFamily="2" charset="0"/>
                        </a:rPr>
                        <a:t>COMUNIDADE CIDADÁ DE ENERXÍA</a:t>
                      </a:r>
                    </a:p>
                  </a:txBody>
                  <a:tcPr anchor="ctr">
                    <a:solidFill>
                      <a:srgbClr val="E0C537"/>
                    </a:solidFill>
                  </a:tcPr>
                </a:tc>
                <a:extLst>
                  <a:ext uri="{0D108BD9-81ED-4DB2-BD59-A6C34878D82A}">
                    <a16:rowId xmlns:a16="http://schemas.microsoft.com/office/drawing/2014/main" val="1224072417"/>
                  </a:ext>
                </a:extLst>
              </a:tr>
              <a:tr h="923251">
                <a:tc>
                  <a:txBody>
                    <a:bodyPr/>
                    <a:lstStyle/>
                    <a:p>
                      <a:pPr marL="0" algn="ctr" defTabSz="914400" rtl="0" eaLnBrk="1" latinLnBrk="0" hangingPunct="1"/>
                      <a:r>
                        <a:rPr lang="gl-ES" sz="1600" b="1" kern="1200" noProof="0" dirty="0">
                          <a:solidFill>
                            <a:schemeClr val="lt1"/>
                          </a:solidFill>
                          <a:latin typeface="Poppins" panose="00000500000000000000" pitchFamily="2" charset="0"/>
                          <a:ea typeface="+mn-ea"/>
                          <a:cs typeface="Poppins" panose="00000500000000000000" pitchFamily="2" charset="0"/>
                        </a:rPr>
                        <a:t>ÁMBITO XEOGRÁFICO</a:t>
                      </a:r>
                    </a:p>
                  </a:txBody>
                  <a:tcPr anchor="ctr">
                    <a:solidFill>
                      <a:srgbClr val="667667"/>
                    </a:solidFill>
                  </a:tcPr>
                </a:tc>
                <a:tc>
                  <a:txBody>
                    <a:bodyPr/>
                    <a:lstStyle/>
                    <a:p>
                      <a:pPr algn="ctr"/>
                      <a:r>
                        <a:rPr lang="gl-ES" sz="1600" noProof="0" dirty="0">
                          <a:latin typeface="Poppins" panose="00000500000000000000" pitchFamily="2" charset="0"/>
                          <a:cs typeface="Poppins" panose="00000500000000000000" pitchFamily="2" charset="0"/>
                        </a:rPr>
                        <a:t>LOCAL, CERCA DOS PROXECTOS DE INSTALACIÓN</a:t>
                      </a:r>
                    </a:p>
                  </a:txBody>
                  <a:tcPr anchor="ctr"/>
                </a:tc>
                <a:tc>
                  <a:txBody>
                    <a:bodyPr/>
                    <a:lstStyle/>
                    <a:p>
                      <a:pPr algn="ctr"/>
                      <a:r>
                        <a:rPr lang="gl-ES" sz="1600" noProof="0" dirty="0">
                          <a:latin typeface="Poppins" panose="00000500000000000000" pitchFamily="2" charset="0"/>
                          <a:cs typeface="Poppins" panose="00000500000000000000" pitchFamily="2" charset="0"/>
                        </a:rPr>
                        <a:t>SEN LÍMETE XEOGRÁFICO</a:t>
                      </a:r>
                    </a:p>
                  </a:txBody>
                  <a:tcPr anchor="ctr"/>
                </a:tc>
                <a:extLst>
                  <a:ext uri="{0D108BD9-81ED-4DB2-BD59-A6C34878D82A}">
                    <a16:rowId xmlns:a16="http://schemas.microsoft.com/office/drawing/2014/main" val="917400682"/>
                  </a:ext>
                </a:extLst>
              </a:tr>
              <a:tr h="923251">
                <a:tc>
                  <a:txBody>
                    <a:bodyPr/>
                    <a:lstStyle/>
                    <a:p>
                      <a:pPr marL="0" algn="ctr" defTabSz="914400" rtl="0" eaLnBrk="1" latinLnBrk="0" hangingPunct="1"/>
                      <a:r>
                        <a:rPr lang="gl-ES" sz="1600" b="1" kern="1200" noProof="0" dirty="0">
                          <a:solidFill>
                            <a:schemeClr val="lt1"/>
                          </a:solidFill>
                          <a:latin typeface="Poppins" panose="00000500000000000000" pitchFamily="2" charset="0"/>
                          <a:ea typeface="+mn-ea"/>
                          <a:cs typeface="Poppins" panose="00000500000000000000" pitchFamily="2" charset="0"/>
                        </a:rPr>
                        <a:t>PROXECTO TECNOLOXÍAS</a:t>
                      </a:r>
                    </a:p>
                  </a:txBody>
                  <a:tcPr anchor="ctr">
                    <a:solidFill>
                      <a:srgbClr val="667667"/>
                    </a:solidFill>
                  </a:tcPr>
                </a:tc>
                <a:tc>
                  <a:txBody>
                    <a:bodyPr/>
                    <a:lstStyle/>
                    <a:p>
                      <a:pPr algn="ctr"/>
                      <a:r>
                        <a:rPr lang="gl-ES" sz="1600" noProof="0" dirty="0">
                          <a:latin typeface="Poppins" panose="00000500000000000000" pitchFamily="2" charset="0"/>
                          <a:cs typeface="Poppins" panose="00000500000000000000" pitchFamily="2" charset="0"/>
                        </a:rPr>
                        <a:t>SÓ RENOVABLES</a:t>
                      </a:r>
                    </a:p>
                  </a:txBody>
                  <a:tcPr anchor="ctr"/>
                </a:tc>
                <a:tc>
                  <a:txBody>
                    <a:bodyPr/>
                    <a:lstStyle/>
                    <a:p>
                      <a:pPr algn="ctr"/>
                      <a:r>
                        <a:rPr lang="gl-ES" sz="1600" noProof="0" dirty="0">
                          <a:latin typeface="Poppins" panose="00000500000000000000" pitchFamily="2" charset="0"/>
                          <a:cs typeface="Poppins" panose="00000500000000000000" pitchFamily="2" charset="0"/>
                        </a:rPr>
                        <a:t>TANTO RENOVABLES COMO FONTES CONVENCIONAIS</a:t>
                      </a:r>
                    </a:p>
                  </a:txBody>
                  <a:tcPr anchor="ctr"/>
                </a:tc>
                <a:extLst>
                  <a:ext uri="{0D108BD9-81ED-4DB2-BD59-A6C34878D82A}">
                    <a16:rowId xmlns:a16="http://schemas.microsoft.com/office/drawing/2014/main" val="1872965692"/>
                  </a:ext>
                </a:extLst>
              </a:tr>
              <a:tr h="1200227">
                <a:tc>
                  <a:txBody>
                    <a:bodyPr/>
                    <a:lstStyle/>
                    <a:p>
                      <a:pPr marL="0" algn="ctr" defTabSz="914400" rtl="0" eaLnBrk="1" latinLnBrk="0" hangingPunct="1"/>
                      <a:r>
                        <a:rPr lang="gl-ES" sz="1600" b="1" kern="1200" noProof="0" dirty="0">
                          <a:solidFill>
                            <a:schemeClr val="lt1"/>
                          </a:solidFill>
                          <a:latin typeface="Poppins" panose="00000500000000000000" pitchFamily="2" charset="0"/>
                          <a:ea typeface="+mn-ea"/>
                          <a:cs typeface="Poppins" panose="00000500000000000000" pitchFamily="2" charset="0"/>
                        </a:rPr>
                        <a:t>ACTIVIDADES</a:t>
                      </a:r>
                    </a:p>
                  </a:txBody>
                  <a:tcPr anchor="ctr">
                    <a:solidFill>
                      <a:srgbClr val="66766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gl-ES" sz="1600" noProof="0" dirty="0">
                          <a:latin typeface="Poppins" panose="00000500000000000000" pitchFamily="2" charset="0"/>
                          <a:cs typeface="Poppins" panose="00000500000000000000" pitchFamily="2" charset="0"/>
                        </a:rPr>
                        <a:t>XERACIÓN, COMERCIALIZACIÓN, EFICIENCIA ENERXÉTICA, MOVILIDADE SOSTIBLE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gl-ES" sz="1600" noProof="0" dirty="0">
                          <a:latin typeface="Poppins" panose="00000500000000000000" pitchFamily="2" charset="0"/>
                          <a:cs typeface="Poppins" panose="00000500000000000000" pitchFamily="2" charset="0"/>
                        </a:rPr>
                        <a:t>XERACIÓN, COMERCIALIZACIÓN, EFICIENCIA ENERXÉTICA, MOVILIDADE SOSTIBLE, DISTRIBUCIÓN DE ENERXIA</a:t>
                      </a:r>
                    </a:p>
                    <a:p>
                      <a:pPr algn="ctr"/>
                      <a:endParaRPr lang="gl-ES" sz="1600" noProof="0" dirty="0">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2257968891"/>
                  </a:ext>
                </a:extLst>
              </a:tr>
            </a:tbl>
          </a:graphicData>
        </a:graphic>
      </p:graphicFrame>
      <p:sp>
        <p:nvSpPr>
          <p:cNvPr id="5" name="Título 1">
            <a:extLst>
              <a:ext uri="{FF2B5EF4-FFF2-40B4-BE49-F238E27FC236}">
                <a16:creationId xmlns:a16="http://schemas.microsoft.com/office/drawing/2014/main" id="{6BE83701-95B6-0AC5-89A9-B275906B7A1B}"/>
              </a:ext>
            </a:extLst>
          </p:cNvPr>
          <p:cNvSpPr txBox="1">
            <a:spLocks/>
          </p:cNvSpPr>
          <p:nvPr/>
        </p:nvSpPr>
        <p:spPr>
          <a:xfrm>
            <a:off x="897230" y="-1782"/>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dirty="0">
                <a:solidFill>
                  <a:srgbClr val="4A594B"/>
                </a:solidFill>
                <a:latin typeface="Poppins" panose="00000500000000000000" pitchFamily="2" charset="0"/>
                <a:cs typeface="Poppins" panose="00000500000000000000" pitchFamily="2" charset="0"/>
              </a:rPr>
              <a:t>OFICINA DE TRANSFORMACION COMUNITARIA </a:t>
            </a:r>
            <a:br>
              <a:rPr lang="es-ES" sz="2000" b="1" dirty="0">
                <a:solidFill>
                  <a:srgbClr val="4A594B"/>
                </a:solidFill>
                <a:latin typeface="Poppins" panose="00000500000000000000" pitchFamily="2" charset="0"/>
                <a:cs typeface="Poppins" panose="00000500000000000000" pitchFamily="2" charset="0"/>
              </a:rPr>
            </a:br>
            <a:r>
              <a:rPr lang="es-ES" sz="2000" b="1" i="1" dirty="0">
                <a:solidFill>
                  <a:srgbClr val="E0C537"/>
                </a:solidFill>
                <a:latin typeface="Poppins" panose="00000500000000000000" pitchFamily="2" charset="0"/>
                <a:ea typeface="+mn-ea"/>
                <a:cs typeface="Poppins" panose="00000500000000000000" pitchFamily="2" charset="0"/>
              </a:rPr>
              <a:t>+ </a:t>
            </a:r>
            <a:r>
              <a:rPr lang="es-ES" sz="2000" b="1" dirty="0">
                <a:solidFill>
                  <a:srgbClr val="E0C537"/>
                </a:solidFill>
                <a:latin typeface="Poppins" panose="00000500000000000000" pitchFamily="2" charset="0"/>
                <a:ea typeface="+mn-ea"/>
                <a:cs typeface="Poppins" panose="00000500000000000000" pitchFamily="2" charset="0"/>
              </a:rPr>
              <a:t>Renovables</a:t>
            </a:r>
            <a:r>
              <a:rPr lang="es-ES" sz="2000" b="1" i="1" dirty="0">
                <a:solidFill>
                  <a:srgbClr val="E0C537"/>
                </a:solidFill>
                <a:latin typeface="Poppins" panose="00000500000000000000" pitchFamily="2" charset="0"/>
                <a:ea typeface="+mn-ea"/>
                <a:cs typeface="Poppins" panose="00000500000000000000" pitchFamily="2" charset="0"/>
              </a:rPr>
              <a:t> </a:t>
            </a:r>
          </a:p>
        </p:txBody>
      </p:sp>
      <p:sp>
        <p:nvSpPr>
          <p:cNvPr id="13" name="CuadroTexto 12">
            <a:extLst>
              <a:ext uri="{FF2B5EF4-FFF2-40B4-BE49-F238E27FC236}">
                <a16:creationId xmlns:a16="http://schemas.microsoft.com/office/drawing/2014/main" id="{7F4EA4B5-67FA-5ABB-B4ED-640C3E616FB9}"/>
              </a:ext>
            </a:extLst>
          </p:cNvPr>
          <p:cNvSpPr txBox="1"/>
          <p:nvPr/>
        </p:nvSpPr>
        <p:spPr>
          <a:xfrm>
            <a:off x="942403" y="5144378"/>
            <a:ext cx="7627691"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gl-ES" sz="1400" b="1" kern="100" dirty="0">
                <a:solidFill>
                  <a:schemeClr val="tx1">
                    <a:lumMod val="95000"/>
                    <a:lumOff val="5000"/>
                  </a:schemeClr>
                </a:solidFill>
                <a:latin typeface="Poppins" panose="00000500000000000000" pitchFamily="2" charset="0"/>
                <a:cs typeface="Poppins" panose="00000500000000000000" pitchFamily="2" charset="0"/>
              </a:rPr>
              <a:t>Nesta presentación centrámonos nas CER porque imos traballar con enerxías renovables e polo ámbito local no que as imos desenrolar. </a:t>
            </a:r>
            <a:endParaRPr lang="gl-ES" sz="1400" b="1" kern="100" noProof="0" dirty="0">
              <a:solidFill>
                <a:schemeClr val="tx1">
                  <a:lumMod val="95000"/>
                  <a:lumOff val="5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380886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63881-EA6C-54E9-49CC-6D9B8102B4C8}"/>
            </a:ext>
          </a:extLst>
        </p:cNvPr>
        <p:cNvGrpSpPr/>
        <p:nvPr/>
      </p:nvGrpSpPr>
      <p:grpSpPr>
        <a:xfrm>
          <a:off x="0" y="0"/>
          <a:ext cx="0" cy="0"/>
          <a:chOff x="0" y="0"/>
          <a:chExt cx="0" cy="0"/>
        </a:xfrm>
      </p:grpSpPr>
      <p:sp>
        <p:nvSpPr>
          <p:cNvPr id="10" name="Marcador de texto 4">
            <a:extLst>
              <a:ext uri="{FF2B5EF4-FFF2-40B4-BE49-F238E27FC236}">
                <a16:creationId xmlns:a16="http://schemas.microsoft.com/office/drawing/2014/main" id="{E5A38453-838D-01D7-E454-31DE9EAB7924}"/>
              </a:ext>
            </a:extLst>
          </p:cNvPr>
          <p:cNvSpPr txBox="1">
            <a:spLocks/>
          </p:cNvSpPr>
          <p:nvPr/>
        </p:nvSpPr>
        <p:spPr>
          <a:xfrm>
            <a:off x="913400" y="1129714"/>
            <a:ext cx="9526000"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200" b="1" dirty="0">
                <a:solidFill>
                  <a:srgbClr val="E0C537"/>
                </a:solidFill>
                <a:latin typeface="Poppins" panose="00000500000000000000" pitchFamily="2" charset="0"/>
                <a:cs typeface="Poppins" panose="00000500000000000000" pitchFamily="2" charset="0"/>
              </a:rPr>
              <a:t>REQUISITOS DAS COMUNIDADES DE ENERXÍAS RENOVABLES (CER) </a:t>
            </a:r>
          </a:p>
          <a:p>
            <a:pPr marL="0" indent="0">
              <a:buNone/>
            </a:pPr>
            <a:endParaRPr lang="es-ES" sz="2200" b="1" dirty="0">
              <a:solidFill>
                <a:srgbClr val="E0C537"/>
              </a:solidFill>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23A7201A-6577-FC7B-69F9-D4C377A31E85}"/>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dirty="0">
                <a:solidFill>
                  <a:srgbClr val="4A594B"/>
                </a:solidFill>
                <a:latin typeface="Poppins" panose="00000500000000000000" pitchFamily="2" charset="0"/>
                <a:cs typeface="Poppins" panose="00000500000000000000" pitchFamily="2" charset="0"/>
              </a:rPr>
              <a:t>OFICINA DE TRANSFORMACION COMUNITARIA </a:t>
            </a:r>
            <a:br>
              <a:rPr lang="es-ES" sz="2000" b="1" dirty="0">
                <a:solidFill>
                  <a:srgbClr val="4A594B"/>
                </a:solidFill>
                <a:latin typeface="Poppins" panose="00000500000000000000" pitchFamily="2" charset="0"/>
                <a:cs typeface="Poppins" panose="00000500000000000000" pitchFamily="2" charset="0"/>
              </a:rPr>
            </a:br>
            <a:r>
              <a:rPr lang="es-ES" sz="2000" b="1" i="1" dirty="0">
                <a:solidFill>
                  <a:srgbClr val="E0C537"/>
                </a:solidFill>
                <a:latin typeface="Poppins" panose="00000500000000000000" pitchFamily="2" charset="0"/>
                <a:ea typeface="+mn-ea"/>
                <a:cs typeface="Poppins" panose="00000500000000000000" pitchFamily="2" charset="0"/>
              </a:rPr>
              <a:t>+ </a:t>
            </a:r>
            <a:r>
              <a:rPr lang="es-ES" sz="2000" b="1" dirty="0">
                <a:solidFill>
                  <a:srgbClr val="E0C537"/>
                </a:solidFill>
                <a:latin typeface="Poppins" panose="00000500000000000000" pitchFamily="2" charset="0"/>
                <a:ea typeface="+mn-ea"/>
                <a:cs typeface="Poppins" panose="00000500000000000000" pitchFamily="2" charset="0"/>
              </a:rPr>
              <a:t>Renovables</a:t>
            </a:r>
            <a:r>
              <a:rPr lang="es-ES" sz="2000" b="1" i="1" dirty="0">
                <a:solidFill>
                  <a:srgbClr val="E0C537"/>
                </a:solidFill>
                <a:latin typeface="Poppins" panose="00000500000000000000" pitchFamily="2" charset="0"/>
                <a:ea typeface="+mn-ea"/>
                <a:cs typeface="Poppins" panose="00000500000000000000" pitchFamily="2" charset="0"/>
              </a:rPr>
              <a:t> </a:t>
            </a:r>
          </a:p>
        </p:txBody>
      </p:sp>
      <p:sp>
        <p:nvSpPr>
          <p:cNvPr id="4" name="Marcador de texto 6">
            <a:extLst>
              <a:ext uri="{FF2B5EF4-FFF2-40B4-BE49-F238E27FC236}">
                <a16:creationId xmlns:a16="http://schemas.microsoft.com/office/drawing/2014/main" id="{ADFC1159-C5BD-FF72-9DBE-F6E516446871}"/>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11" name="CuadroTexto 10">
            <a:extLst>
              <a:ext uri="{FF2B5EF4-FFF2-40B4-BE49-F238E27FC236}">
                <a16:creationId xmlns:a16="http://schemas.microsoft.com/office/drawing/2014/main" id="{7E5E8E1A-FF46-1D50-2837-D5851636EA56}"/>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2" name="Imagen 11">
            <a:extLst>
              <a:ext uri="{FF2B5EF4-FFF2-40B4-BE49-F238E27FC236}">
                <a16:creationId xmlns:a16="http://schemas.microsoft.com/office/drawing/2014/main" id="{EB2D56A9-9E65-EAD4-9626-E5F4A491AAE1}"/>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3" name="Imagen 12">
            <a:extLst>
              <a:ext uri="{FF2B5EF4-FFF2-40B4-BE49-F238E27FC236}">
                <a16:creationId xmlns:a16="http://schemas.microsoft.com/office/drawing/2014/main" id="{066EA3AE-73C1-F24C-4E68-11E9B7D84419}"/>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4" name="Imagen 13" descr="Logotipo&#10;&#10;Descripción generada automáticamente">
            <a:extLst>
              <a:ext uri="{FF2B5EF4-FFF2-40B4-BE49-F238E27FC236}">
                <a16:creationId xmlns:a16="http://schemas.microsoft.com/office/drawing/2014/main" id="{34F59723-7F21-AF97-371C-3FF55A144E15}"/>
              </a:ext>
            </a:extLst>
          </p:cNvPr>
          <p:cNvPicPr>
            <a:picLocks noChangeAspect="1"/>
          </p:cNvPicPr>
          <p:nvPr/>
        </p:nvPicPr>
        <p:blipFill>
          <a:blip r:embed="rId4"/>
          <a:stretch>
            <a:fillRect/>
          </a:stretch>
        </p:blipFill>
        <p:spPr>
          <a:xfrm>
            <a:off x="8720915" y="5896364"/>
            <a:ext cx="876972" cy="712101"/>
          </a:xfrm>
          <a:prstGeom prst="rect">
            <a:avLst/>
          </a:prstGeom>
        </p:spPr>
      </p:pic>
      <p:sp>
        <p:nvSpPr>
          <p:cNvPr id="5" name="CuadroTexto 4">
            <a:extLst>
              <a:ext uri="{FF2B5EF4-FFF2-40B4-BE49-F238E27FC236}">
                <a16:creationId xmlns:a16="http://schemas.microsoft.com/office/drawing/2014/main" id="{39CDFC35-61D4-0E39-91DB-38A56A78D1F6}"/>
              </a:ext>
            </a:extLst>
          </p:cNvPr>
          <p:cNvSpPr txBox="1"/>
          <p:nvPr/>
        </p:nvSpPr>
        <p:spPr>
          <a:xfrm>
            <a:off x="942975" y="1878300"/>
            <a:ext cx="7524750" cy="3447098"/>
          </a:xfrm>
          <a:prstGeom prst="rect">
            <a:avLst/>
          </a:prstGeom>
          <a:noFill/>
        </p:spPr>
        <p:txBody>
          <a:bodyPr wrap="square">
            <a:spAutoFit/>
          </a:bodyPr>
          <a:lstStyle/>
          <a:p>
            <a:pPr marL="294196" marR="0" lvl="0" indent="-285750" algn="just" defTabSz="914400" rtl="0" eaLnBrk="1" fontAlgn="auto" latinLnBrk="0" hangingPunct="1">
              <a:lnSpc>
                <a:spcPct val="100000"/>
              </a:lnSpc>
              <a:spcBef>
                <a:spcPts val="67"/>
              </a:spcBef>
              <a:spcAft>
                <a:spcPts val="0"/>
              </a:spcAft>
              <a:buClrTx/>
              <a:buSzTx/>
              <a:buFont typeface="Arial" panose="020B0604020202020204" pitchFamily="34" charset="0"/>
              <a:buChar char="•"/>
              <a:tabLst/>
              <a:defRPr/>
            </a:pPr>
            <a:r>
              <a:rPr lang="gl-ES" sz="1300" dirty="0">
                <a:solidFill>
                  <a:srgbClr val="4A594B"/>
                </a:solidFill>
                <a:latin typeface="Poppins" panose="00000500000000000000" pitchFamily="2" charset="0"/>
                <a:cs typeface="Poppins" panose="00000500000000000000" pitchFamily="2" charset="0"/>
              </a:rPr>
              <a:t>Que sexa </a:t>
            </a:r>
            <a:r>
              <a:rPr lang="gl-ES" sz="1300" b="1" dirty="0">
                <a:solidFill>
                  <a:srgbClr val="4A594B"/>
                </a:solidFill>
                <a:latin typeface="Poppins" panose="00000500000000000000" pitchFamily="2" charset="0"/>
                <a:cs typeface="Poppins" panose="00000500000000000000" pitchFamily="2" charset="0"/>
              </a:rPr>
              <a:t>persoa xurídica</a:t>
            </a:r>
            <a:r>
              <a:rPr lang="gl-ES" sz="1300" dirty="0">
                <a:solidFill>
                  <a:srgbClr val="4A594B"/>
                </a:solidFill>
                <a:latin typeface="Poppins" panose="00000500000000000000" pitchFamily="2" charset="0"/>
                <a:cs typeface="Poppins" panose="00000500000000000000" pitchFamily="2" charset="0"/>
              </a:rPr>
              <a:t> baseada na </a:t>
            </a:r>
            <a:r>
              <a:rPr lang="gl-ES" sz="1300" b="1" dirty="0">
                <a:solidFill>
                  <a:srgbClr val="4A594B"/>
                </a:solidFill>
                <a:latin typeface="Poppins" panose="00000500000000000000" pitchFamily="2" charset="0"/>
                <a:cs typeface="Poppins" panose="00000500000000000000" pitchFamily="2" charset="0"/>
              </a:rPr>
              <a:t>participación aberta e voluntaria</a:t>
            </a:r>
            <a:r>
              <a:rPr lang="gl-ES" sz="1300" dirty="0">
                <a:solidFill>
                  <a:srgbClr val="4A594B"/>
                </a:solidFill>
                <a:latin typeface="Poppins" panose="00000500000000000000" pitchFamily="2" charset="0"/>
                <a:cs typeface="Poppins" panose="00000500000000000000" pitchFamily="2" charset="0"/>
              </a:rPr>
              <a:t>. </a:t>
            </a:r>
          </a:p>
          <a:p>
            <a:pPr marL="294196" marR="0" lvl="0" indent="-285750" algn="just" defTabSz="914400" rtl="0" eaLnBrk="1" fontAlgn="auto" latinLnBrk="0" hangingPunct="1">
              <a:lnSpc>
                <a:spcPct val="100000"/>
              </a:lnSpc>
              <a:spcBef>
                <a:spcPts val="67"/>
              </a:spcBef>
              <a:spcAft>
                <a:spcPts val="0"/>
              </a:spcAft>
              <a:buClrTx/>
              <a:buSzTx/>
              <a:buFont typeface="Arial" panose="020B0604020202020204" pitchFamily="34" charset="0"/>
              <a:buChar char="•"/>
              <a:tabLst/>
              <a:defRPr/>
            </a:pPr>
            <a:endParaRPr lang="gl-ES" sz="1300" dirty="0">
              <a:solidFill>
                <a:srgbClr val="4A594B"/>
              </a:solidFill>
              <a:latin typeface="Poppins" panose="00000500000000000000" pitchFamily="2" charset="0"/>
              <a:cs typeface="Poppins" panose="00000500000000000000" pitchFamily="2" charset="0"/>
            </a:endParaRPr>
          </a:p>
          <a:p>
            <a:pPr marL="294196" marR="0" lvl="0" indent="-285750" algn="just" defTabSz="914400" rtl="0" eaLnBrk="1" fontAlgn="auto" latinLnBrk="0" hangingPunct="1">
              <a:lnSpc>
                <a:spcPct val="100000"/>
              </a:lnSpc>
              <a:spcBef>
                <a:spcPts val="67"/>
              </a:spcBef>
              <a:spcAft>
                <a:spcPts val="0"/>
              </a:spcAft>
              <a:buClrTx/>
              <a:buSzTx/>
              <a:buFont typeface="Arial" panose="020B0604020202020204" pitchFamily="34" charset="0"/>
              <a:buChar char="•"/>
              <a:tabLst/>
              <a:defRPr/>
            </a:pPr>
            <a:r>
              <a:rPr lang="gl-ES" sz="1300" dirty="0">
                <a:solidFill>
                  <a:srgbClr val="4A594B"/>
                </a:solidFill>
                <a:latin typeface="Poppins" panose="00000500000000000000" pitchFamily="2" charset="0"/>
                <a:cs typeface="Poppins" panose="00000500000000000000" pitchFamily="2" charset="0"/>
              </a:rPr>
              <a:t>Que estea formada por </a:t>
            </a:r>
            <a:r>
              <a:rPr lang="gl-ES" sz="1300" b="1" dirty="0">
                <a:solidFill>
                  <a:srgbClr val="4A594B"/>
                </a:solidFill>
                <a:latin typeface="Poppins" panose="00000500000000000000" pitchFamily="2" charset="0"/>
                <a:cs typeface="Poppins" panose="00000500000000000000" pitchFamily="2" charset="0"/>
              </a:rPr>
              <a:t>particulares</a:t>
            </a:r>
            <a:r>
              <a:rPr lang="gl-ES" sz="1300" dirty="0">
                <a:solidFill>
                  <a:srgbClr val="4A594B"/>
                </a:solidFill>
                <a:latin typeface="Poppins" panose="00000500000000000000" pitchFamily="2" charset="0"/>
                <a:cs typeface="Poppins" panose="00000500000000000000" pitchFamily="2" charset="0"/>
              </a:rPr>
              <a:t>, </a:t>
            </a:r>
            <a:r>
              <a:rPr lang="gl-ES" sz="1300" b="1" dirty="0" err="1">
                <a:solidFill>
                  <a:srgbClr val="4A594B"/>
                </a:solidFill>
                <a:latin typeface="Poppins" panose="00000500000000000000" pitchFamily="2" charset="0"/>
                <a:cs typeface="Poppins" panose="00000500000000000000" pitchFamily="2" charset="0"/>
              </a:rPr>
              <a:t>pemes</a:t>
            </a:r>
            <a:r>
              <a:rPr lang="gl-ES" sz="1300" dirty="0">
                <a:solidFill>
                  <a:srgbClr val="4A594B"/>
                </a:solidFill>
                <a:latin typeface="Poppins" panose="00000500000000000000" pitchFamily="2" charset="0"/>
                <a:cs typeface="Poppins" panose="00000500000000000000" pitchFamily="2" charset="0"/>
              </a:rPr>
              <a:t> e/ou </a:t>
            </a:r>
            <a:r>
              <a:rPr lang="gl-ES" sz="1300" b="1" dirty="0">
                <a:solidFill>
                  <a:srgbClr val="4A594B"/>
                </a:solidFill>
                <a:latin typeface="Poppins" panose="00000500000000000000" pitchFamily="2" charset="0"/>
                <a:cs typeface="Poppins" panose="00000500000000000000" pitchFamily="2" charset="0"/>
              </a:rPr>
              <a:t>entidades</a:t>
            </a:r>
            <a:r>
              <a:rPr lang="gl-ES" sz="1300" dirty="0">
                <a:solidFill>
                  <a:srgbClr val="4A594B"/>
                </a:solidFill>
                <a:latin typeface="Poppins" panose="00000500000000000000" pitchFamily="2" charset="0"/>
                <a:cs typeface="Poppins" panose="00000500000000000000" pitchFamily="2" charset="0"/>
              </a:rPr>
              <a:t> </a:t>
            </a:r>
            <a:r>
              <a:rPr lang="gl-ES" sz="1300" b="1" dirty="0">
                <a:solidFill>
                  <a:srgbClr val="4A594B"/>
                </a:solidFill>
                <a:latin typeface="Poppins" panose="00000500000000000000" pitchFamily="2" charset="0"/>
                <a:cs typeface="Poppins" panose="00000500000000000000" pitchFamily="2" charset="0"/>
              </a:rPr>
              <a:t>locais</a:t>
            </a:r>
            <a:r>
              <a:rPr lang="gl-ES" sz="1300" dirty="0">
                <a:solidFill>
                  <a:srgbClr val="4A594B"/>
                </a:solidFill>
                <a:latin typeface="Poppins" panose="00000500000000000000" pitchFamily="2" charset="0"/>
                <a:cs typeface="Poppins" panose="00000500000000000000" pitchFamily="2" charset="0"/>
              </a:rPr>
              <a:t>, localizados nas proximidades.</a:t>
            </a:r>
          </a:p>
          <a:p>
            <a:pPr marL="294196" marR="0" lvl="0" indent="-285750" algn="just" defTabSz="914400" rtl="0" eaLnBrk="1" fontAlgn="auto" latinLnBrk="0" hangingPunct="1">
              <a:lnSpc>
                <a:spcPct val="100000"/>
              </a:lnSpc>
              <a:spcBef>
                <a:spcPts val="67"/>
              </a:spcBef>
              <a:spcAft>
                <a:spcPts val="0"/>
              </a:spcAft>
              <a:buClrTx/>
              <a:buSzTx/>
              <a:buFont typeface="Arial" panose="020B0604020202020204" pitchFamily="34" charset="0"/>
              <a:buChar char="•"/>
              <a:tabLst/>
              <a:defRPr/>
            </a:pPr>
            <a:endParaRPr lang="gl-ES" sz="1300" dirty="0">
              <a:solidFill>
                <a:srgbClr val="4A594B"/>
              </a:solidFill>
              <a:latin typeface="Poppins" panose="00000500000000000000" pitchFamily="2" charset="0"/>
              <a:cs typeface="Poppins" panose="00000500000000000000" pitchFamily="2" charset="0"/>
            </a:endParaRPr>
          </a:p>
          <a:p>
            <a:pPr marL="294196" marR="0" lvl="0" indent="-285750" algn="just" defTabSz="914400" rtl="0" eaLnBrk="1" fontAlgn="auto" latinLnBrk="0" hangingPunct="1">
              <a:lnSpc>
                <a:spcPct val="100000"/>
              </a:lnSpc>
              <a:spcBef>
                <a:spcPts val="67"/>
              </a:spcBef>
              <a:spcAft>
                <a:spcPts val="0"/>
              </a:spcAft>
              <a:buClrTx/>
              <a:buSzTx/>
              <a:buFont typeface="Arial" panose="020B0604020202020204" pitchFamily="34" charset="0"/>
              <a:buChar char="•"/>
              <a:tabLst/>
              <a:defRPr/>
            </a:pPr>
            <a:r>
              <a:rPr lang="gl-ES" sz="1300" dirty="0">
                <a:solidFill>
                  <a:srgbClr val="4A594B"/>
                </a:solidFill>
                <a:latin typeface="Poppins" panose="00000500000000000000" pitchFamily="2" charset="0"/>
                <a:cs typeface="Poppins" panose="00000500000000000000" pitchFamily="2" charset="0"/>
              </a:rPr>
              <a:t>Que </a:t>
            </a:r>
            <a:r>
              <a:rPr lang="gl-ES" sz="1300" b="1" dirty="0">
                <a:solidFill>
                  <a:srgbClr val="4A594B"/>
                </a:solidFill>
                <a:latin typeface="Poppins" panose="00000500000000000000" pitchFamily="2" charset="0"/>
                <a:cs typeface="Poppins" panose="00000500000000000000" pitchFamily="2" charset="0"/>
              </a:rPr>
              <a:t>ningún dos socios poderá ter un control efectivo (&gt; 51%)</a:t>
            </a:r>
            <a:r>
              <a:rPr lang="gl-ES" sz="1300" dirty="0">
                <a:solidFill>
                  <a:srgbClr val="4A594B"/>
                </a:solidFill>
                <a:latin typeface="Poppins" panose="00000500000000000000" pitchFamily="2" charset="0"/>
                <a:cs typeface="Poppins" panose="00000500000000000000" pitchFamily="2" charset="0"/>
              </a:rPr>
              <a:t> da comunidade.</a:t>
            </a:r>
          </a:p>
          <a:p>
            <a:pPr marL="8446" marR="0" lvl="0" indent="0" algn="just" defTabSz="914400" rtl="0" eaLnBrk="1" fontAlgn="auto" latinLnBrk="0" hangingPunct="1">
              <a:lnSpc>
                <a:spcPct val="100000"/>
              </a:lnSpc>
              <a:spcBef>
                <a:spcPts val="67"/>
              </a:spcBef>
              <a:spcAft>
                <a:spcPts val="0"/>
              </a:spcAft>
              <a:buClrTx/>
              <a:buSzTx/>
              <a:buFontTx/>
              <a:buNone/>
              <a:tabLst/>
              <a:defRPr/>
            </a:pPr>
            <a:endParaRPr lang="gl-ES" sz="1300" dirty="0">
              <a:solidFill>
                <a:srgbClr val="4A594B"/>
              </a:solidFill>
              <a:latin typeface="Poppins" panose="00000500000000000000" pitchFamily="2" charset="0"/>
              <a:cs typeface="Poppins" panose="00000500000000000000" pitchFamily="2" charset="0"/>
            </a:endParaRPr>
          </a:p>
          <a:p>
            <a:pPr marL="294196" marR="0" lvl="0" indent="-285750" algn="just" defTabSz="914400" rtl="0" eaLnBrk="1" fontAlgn="auto" latinLnBrk="0" hangingPunct="1">
              <a:lnSpc>
                <a:spcPct val="100000"/>
              </a:lnSpc>
              <a:spcBef>
                <a:spcPts val="67"/>
              </a:spcBef>
              <a:spcAft>
                <a:spcPts val="0"/>
              </a:spcAft>
              <a:buClrTx/>
              <a:buSzTx/>
              <a:buFont typeface="Arial" panose="020B0604020202020204" pitchFamily="34" charset="0"/>
              <a:buChar char="•"/>
              <a:tabLst/>
              <a:defRPr/>
            </a:pPr>
            <a:r>
              <a:rPr lang="gl-ES" sz="1300" dirty="0">
                <a:solidFill>
                  <a:srgbClr val="4A594B"/>
                </a:solidFill>
                <a:latin typeface="Poppins" panose="00000500000000000000" pitchFamily="2" charset="0"/>
                <a:cs typeface="Poppins" panose="00000500000000000000" pitchFamily="2" charset="0"/>
              </a:rPr>
              <a:t>Que desenvolva </a:t>
            </a:r>
            <a:r>
              <a:rPr lang="gl-ES" sz="1300" b="1" dirty="0">
                <a:solidFill>
                  <a:srgbClr val="4A594B"/>
                </a:solidFill>
                <a:latin typeface="Poppins" panose="00000500000000000000" pitchFamily="2" charset="0"/>
                <a:cs typeface="Poppins" panose="00000500000000000000" pitchFamily="2" charset="0"/>
              </a:rPr>
              <a:t>proxectos de enerxías renovables, eficiencia enerxética e/ou mobilidade sostible</a:t>
            </a:r>
            <a:r>
              <a:rPr lang="gl-ES" sz="1300" dirty="0">
                <a:solidFill>
                  <a:srgbClr val="4A594B"/>
                </a:solidFill>
                <a:latin typeface="Poppins" panose="00000500000000000000" pitchFamily="2" charset="0"/>
                <a:cs typeface="Poppins" panose="00000500000000000000" pitchFamily="2" charset="0"/>
              </a:rPr>
              <a:t>.</a:t>
            </a:r>
          </a:p>
          <a:p>
            <a:pPr marL="8446" marR="0" lvl="0" indent="0" algn="just" defTabSz="914400" rtl="0" eaLnBrk="1" fontAlgn="auto" latinLnBrk="0" hangingPunct="1">
              <a:lnSpc>
                <a:spcPct val="100000"/>
              </a:lnSpc>
              <a:spcBef>
                <a:spcPts val="67"/>
              </a:spcBef>
              <a:spcAft>
                <a:spcPts val="0"/>
              </a:spcAft>
              <a:buClrTx/>
              <a:buSzTx/>
              <a:buFontTx/>
              <a:buNone/>
              <a:tabLst/>
              <a:defRPr/>
            </a:pPr>
            <a:endParaRPr lang="gl-ES" sz="1300" dirty="0">
              <a:solidFill>
                <a:srgbClr val="4A594B"/>
              </a:solidFill>
              <a:latin typeface="Poppins" panose="00000500000000000000" pitchFamily="2" charset="0"/>
              <a:cs typeface="Poppins" panose="00000500000000000000" pitchFamily="2" charset="0"/>
            </a:endParaRPr>
          </a:p>
          <a:p>
            <a:pPr marL="294196" marR="0" lvl="0" indent="-285750" algn="just" defTabSz="914400" rtl="0" eaLnBrk="1" fontAlgn="auto" latinLnBrk="0" hangingPunct="1">
              <a:lnSpc>
                <a:spcPct val="100000"/>
              </a:lnSpc>
              <a:spcBef>
                <a:spcPts val="67"/>
              </a:spcBef>
              <a:spcAft>
                <a:spcPts val="0"/>
              </a:spcAft>
              <a:buClrTx/>
              <a:buSzTx/>
              <a:buFont typeface="Arial" panose="020B0604020202020204" pitchFamily="34" charset="0"/>
              <a:buChar char="•"/>
              <a:tabLst/>
              <a:defRPr/>
            </a:pPr>
            <a:r>
              <a:rPr lang="gl-ES" sz="1300" dirty="0">
                <a:solidFill>
                  <a:srgbClr val="4A594B"/>
                </a:solidFill>
                <a:latin typeface="Poppins" panose="00000500000000000000" pitchFamily="2" charset="0"/>
                <a:cs typeface="Poppins" panose="00000500000000000000" pitchFamily="2" charset="0"/>
              </a:rPr>
              <a:t>Que os </a:t>
            </a:r>
            <a:r>
              <a:rPr lang="gl-ES" sz="1300" b="1" dirty="0">
                <a:solidFill>
                  <a:srgbClr val="4A594B"/>
                </a:solidFill>
                <a:latin typeface="Poppins" panose="00000500000000000000" pitchFamily="2" charset="0"/>
                <a:cs typeface="Poppins" panose="00000500000000000000" pitchFamily="2" charset="0"/>
              </a:rPr>
              <a:t>proxectos enerxéticos sexan propiedade da dita persoa xurídica</a:t>
            </a:r>
            <a:r>
              <a:rPr lang="gl-ES" sz="1300" dirty="0">
                <a:solidFill>
                  <a:srgbClr val="4A594B"/>
                </a:solidFill>
                <a:latin typeface="Poppins" panose="00000500000000000000" pitchFamily="2" charset="0"/>
                <a:cs typeface="Poppins" panose="00000500000000000000" pitchFamily="2" charset="0"/>
              </a:rPr>
              <a:t>.</a:t>
            </a:r>
          </a:p>
          <a:p>
            <a:pPr marL="8446" marR="0" lvl="0" indent="0" algn="just" defTabSz="914400" rtl="0" eaLnBrk="1" fontAlgn="auto" latinLnBrk="0" hangingPunct="1">
              <a:lnSpc>
                <a:spcPct val="100000"/>
              </a:lnSpc>
              <a:spcBef>
                <a:spcPts val="67"/>
              </a:spcBef>
              <a:spcAft>
                <a:spcPts val="0"/>
              </a:spcAft>
              <a:buClrTx/>
              <a:buSzTx/>
              <a:buFontTx/>
              <a:buNone/>
              <a:tabLst/>
              <a:defRPr/>
            </a:pPr>
            <a:endParaRPr lang="gl-ES" sz="1300" dirty="0">
              <a:solidFill>
                <a:srgbClr val="4A594B"/>
              </a:solidFill>
              <a:latin typeface="Poppins" panose="00000500000000000000" pitchFamily="2" charset="0"/>
              <a:cs typeface="Poppins" panose="00000500000000000000" pitchFamily="2" charset="0"/>
            </a:endParaRPr>
          </a:p>
          <a:p>
            <a:pPr marL="294196" marR="0" lvl="0" indent="-285750" algn="just" defTabSz="914400" rtl="0" eaLnBrk="1" fontAlgn="auto" latinLnBrk="0" hangingPunct="1">
              <a:lnSpc>
                <a:spcPct val="100000"/>
              </a:lnSpc>
              <a:spcBef>
                <a:spcPts val="67"/>
              </a:spcBef>
              <a:spcAft>
                <a:spcPts val="0"/>
              </a:spcAft>
              <a:buClrTx/>
              <a:buSzTx/>
              <a:buFont typeface="Arial" panose="020B0604020202020204" pitchFamily="34" charset="0"/>
              <a:buChar char="•"/>
              <a:tabLst/>
              <a:defRPr/>
            </a:pPr>
            <a:r>
              <a:rPr lang="gl-ES" sz="1300" b="1" dirty="0">
                <a:solidFill>
                  <a:srgbClr val="4A594B"/>
                </a:solidFill>
                <a:latin typeface="Poppins" panose="00000500000000000000" pitchFamily="2" charset="0"/>
                <a:cs typeface="Poppins" panose="00000500000000000000" pitchFamily="2" charset="0"/>
              </a:rPr>
              <a:t>Que teñan un ámbito de actuación local</a:t>
            </a:r>
            <a:r>
              <a:rPr lang="gl-ES" sz="1300" dirty="0">
                <a:solidFill>
                  <a:srgbClr val="4A594B"/>
                </a:solidFill>
                <a:latin typeface="Poppins" panose="00000500000000000000" pitchFamily="2" charset="0"/>
                <a:cs typeface="Poppins" panose="00000500000000000000" pitchFamily="2" charset="0"/>
              </a:rPr>
              <a:t>.</a:t>
            </a:r>
          </a:p>
          <a:p>
            <a:pPr marL="294196" marR="0" lvl="0" indent="-285750" algn="just" defTabSz="914400" rtl="0" eaLnBrk="1" fontAlgn="auto" latinLnBrk="0" hangingPunct="1">
              <a:lnSpc>
                <a:spcPct val="100000"/>
              </a:lnSpc>
              <a:spcBef>
                <a:spcPts val="67"/>
              </a:spcBef>
              <a:spcAft>
                <a:spcPts val="0"/>
              </a:spcAft>
              <a:buClrTx/>
              <a:buSzTx/>
              <a:buFont typeface="Arial" panose="020B0604020202020204" pitchFamily="34" charset="0"/>
              <a:buChar char="•"/>
              <a:tabLst/>
              <a:defRPr/>
            </a:pPr>
            <a:endParaRPr lang="gl-ES" sz="1300" dirty="0">
              <a:solidFill>
                <a:srgbClr val="4A594B"/>
              </a:solidFill>
              <a:latin typeface="Poppins" panose="00000500000000000000" pitchFamily="2" charset="0"/>
              <a:cs typeface="Poppins" panose="00000500000000000000" pitchFamily="2" charset="0"/>
            </a:endParaRPr>
          </a:p>
          <a:p>
            <a:pPr marL="294196" marR="0" lvl="0" indent="-285750" algn="just" defTabSz="914400" rtl="0" eaLnBrk="1" fontAlgn="auto" latinLnBrk="0" hangingPunct="1">
              <a:lnSpc>
                <a:spcPct val="100000"/>
              </a:lnSpc>
              <a:spcBef>
                <a:spcPts val="67"/>
              </a:spcBef>
              <a:spcAft>
                <a:spcPts val="0"/>
              </a:spcAft>
              <a:buClrTx/>
              <a:buSzTx/>
              <a:buFont typeface="Arial" panose="020B0604020202020204" pitchFamily="34" charset="0"/>
              <a:buChar char="•"/>
              <a:tabLst/>
              <a:defRPr/>
            </a:pPr>
            <a:r>
              <a:rPr lang="gl-ES" sz="1300" dirty="0">
                <a:solidFill>
                  <a:srgbClr val="4A594B"/>
                </a:solidFill>
                <a:latin typeface="Poppins" panose="00000500000000000000" pitchFamily="2" charset="0"/>
                <a:cs typeface="Poppins" panose="00000500000000000000" pitchFamily="2" charset="0"/>
              </a:rPr>
              <a:t>Que pretendan proporcionar </a:t>
            </a:r>
            <a:r>
              <a:rPr lang="gl-ES" sz="1300" b="1" dirty="0">
                <a:solidFill>
                  <a:srgbClr val="4A594B"/>
                </a:solidFill>
                <a:latin typeface="Poppins" panose="00000500000000000000" pitchFamily="2" charset="0"/>
                <a:cs typeface="Poppins" panose="00000500000000000000" pitchFamily="2" charset="0"/>
              </a:rPr>
              <a:t>beneficios ambientais</a:t>
            </a:r>
            <a:r>
              <a:rPr lang="gl-ES" sz="1300" dirty="0">
                <a:solidFill>
                  <a:srgbClr val="4A594B"/>
                </a:solidFill>
                <a:latin typeface="Poppins" panose="00000500000000000000" pitchFamily="2" charset="0"/>
                <a:cs typeface="Poppins" panose="00000500000000000000" pitchFamily="2" charset="0"/>
              </a:rPr>
              <a:t>, </a:t>
            </a:r>
            <a:r>
              <a:rPr lang="gl-ES" sz="1300" b="1" dirty="0">
                <a:solidFill>
                  <a:srgbClr val="4A594B"/>
                </a:solidFill>
                <a:latin typeface="Poppins" panose="00000500000000000000" pitchFamily="2" charset="0"/>
                <a:cs typeface="Poppins" panose="00000500000000000000" pitchFamily="2" charset="0"/>
              </a:rPr>
              <a:t>económicos</a:t>
            </a:r>
            <a:r>
              <a:rPr lang="gl-ES" sz="1300" dirty="0">
                <a:solidFill>
                  <a:srgbClr val="4A594B"/>
                </a:solidFill>
                <a:latin typeface="Poppins" panose="00000500000000000000" pitchFamily="2" charset="0"/>
                <a:cs typeface="Poppins" panose="00000500000000000000" pitchFamily="2" charset="0"/>
              </a:rPr>
              <a:t> ou </a:t>
            </a:r>
            <a:r>
              <a:rPr lang="gl-ES" sz="1300" b="1" dirty="0">
                <a:solidFill>
                  <a:srgbClr val="4A594B"/>
                </a:solidFill>
                <a:latin typeface="Poppins" panose="00000500000000000000" pitchFamily="2" charset="0"/>
                <a:cs typeface="Poppins" panose="00000500000000000000" pitchFamily="2" charset="0"/>
              </a:rPr>
              <a:t>sociais</a:t>
            </a:r>
            <a:r>
              <a:rPr lang="gl-ES" sz="1300" dirty="0">
                <a:solidFill>
                  <a:srgbClr val="4A594B"/>
                </a:solidFill>
                <a:latin typeface="Poppins" panose="00000500000000000000" pitchFamily="2" charset="0"/>
                <a:cs typeface="Poppins" panose="00000500000000000000" pitchFamily="2" charset="0"/>
              </a:rPr>
              <a:t> aos seus socios ou ás áreas locais onde operan por diante dos </a:t>
            </a:r>
            <a:r>
              <a:rPr lang="gl-ES" sz="1300" b="1" dirty="0">
                <a:solidFill>
                  <a:srgbClr val="4A594B"/>
                </a:solidFill>
                <a:latin typeface="Poppins" panose="00000500000000000000" pitchFamily="2" charset="0"/>
                <a:cs typeface="Poppins" panose="00000500000000000000" pitchFamily="2" charset="0"/>
              </a:rPr>
              <a:t>financeiros</a:t>
            </a:r>
            <a:r>
              <a:rPr lang="gl-ES" sz="1300" dirty="0">
                <a:solidFill>
                  <a:srgbClr val="4A594B"/>
                </a:solidFill>
                <a:latin typeface="Poppins" panose="00000500000000000000" pitchFamily="2" charset="0"/>
                <a:cs typeface="Poppins" panose="00000500000000000000" pitchFamily="2" charset="0"/>
              </a:rPr>
              <a:t>.</a:t>
            </a:r>
          </a:p>
        </p:txBody>
      </p:sp>
      <p:pic>
        <p:nvPicPr>
          <p:cNvPr id="6" name="Imagen 5">
            <a:extLst>
              <a:ext uri="{FF2B5EF4-FFF2-40B4-BE49-F238E27FC236}">
                <a16:creationId xmlns:a16="http://schemas.microsoft.com/office/drawing/2014/main" id="{68A744E0-71E8-8821-A242-67A16FA33F9E}"/>
              </a:ext>
            </a:extLst>
          </p:cNvPr>
          <p:cNvPicPr>
            <a:picLocks noChangeAspect="1"/>
          </p:cNvPicPr>
          <p:nvPr/>
        </p:nvPicPr>
        <p:blipFill>
          <a:blip r:embed="rId5"/>
          <a:stretch>
            <a:fillRect/>
          </a:stretch>
        </p:blipFill>
        <p:spPr>
          <a:xfrm>
            <a:off x="8675622" y="1695364"/>
            <a:ext cx="2975106" cy="1981372"/>
          </a:xfrm>
          <a:prstGeom prst="rect">
            <a:avLst/>
          </a:prstGeom>
        </p:spPr>
      </p:pic>
      <p:pic>
        <p:nvPicPr>
          <p:cNvPr id="8" name="Imagen 7">
            <a:extLst>
              <a:ext uri="{FF2B5EF4-FFF2-40B4-BE49-F238E27FC236}">
                <a16:creationId xmlns:a16="http://schemas.microsoft.com/office/drawing/2014/main" id="{C269ACE1-4B8E-9849-C9BB-831B5B3CB36C}"/>
              </a:ext>
            </a:extLst>
          </p:cNvPr>
          <p:cNvPicPr>
            <a:picLocks noChangeAspect="1"/>
          </p:cNvPicPr>
          <p:nvPr/>
        </p:nvPicPr>
        <p:blipFill>
          <a:blip r:embed="rId6"/>
          <a:stretch>
            <a:fillRect/>
          </a:stretch>
        </p:blipFill>
        <p:spPr>
          <a:xfrm>
            <a:off x="8672193" y="3727237"/>
            <a:ext cx="2962913" cy="1975275"/>
          </a:xfrm>
          <a:prstGeom prst="rect">
            <a:avLst/>
          </a:prstGeom>
        </p:spPr>
      </p:pic>
    </p:spTree>
    <p:extLst>
      <p:ext uri="{BB962C8B-B14F-4D97-AF65-F5344CB8AC3E}">
        <p14:creationId xmlns:p14="http://schemas.microsoft.com/office/powerpoint/2010/main" val="1331164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0C537"/>
        </a:solidFill>
        <a:effectLst/>
      </p:bgPr>
    </p:bg>
    <p:spTree>
      <p:nvGrpSpPr>
        <p:cNvPr id="1" name="">
          <a:extLst>
            <a:ext uri="{FF2B5EF4-FFF2-40B4-BE49-F238E27FC236}">
              <a16:creationId xmlns:a16="http://schemas.microsoft.com/office/drawing/2014/main" id="{C48D9498-5F5F-9BFA-4557-38A912203C30}"/>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8B1F437A-E49A-937B-27F7-784E588131B4}"/>
              </a:ext>
            </a:extLst>
          </p:cNvPr>
          <p:cNvSpPr txBox="1"/>
          <p:nvPr/>
        </p:nvSpPr>
        <p:spPr>
          <a:xfrm>
            <a:off x="1384912" y="2413337"/>
            <a:ext cx="944584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dirty="0" err="1">
                <a:ln>
                  <a:noFill/>
                </a:ln>
                <a:solidFill>
                  <a:srgbClr val="4A594B"/>
                </a:solidFill>
                <a:effectLst/>
                <a:uLnTx/>
                <a:uFillTx/>
                <a:latin typeface="Poppins" panose="00000500000000000000" pitchFamily="2" charset="0"/>
                <a:cs typeface="Poppins" panose="00000500000000000000" pitchFamily="2" charset="0"/>
              </a:rPr>
              <a:t>Activida</a:t>
            </a:r>
            <a:r>
              <a:rPr lang="es-ES" sz="6000" b="1" dirty="0">
                <a:solidFill>
                  <a:srgbClr val="4A594B"/>
                </a:solidFill>
                <a:latin typeface="Poppins" panose="00000500000000000000" pitchFamily="2" charset="0"/>
                <a:cs typeface="Poppins" panose="00000500000000000000" pitchFamily="2" charset="0"/>
              </a:rPr>
              <a:t>des</a:t>
            </a:r>
            <a:endParaRPr kumimoji="0" lang="es-ES" sz="6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2" name="Marcador de texto 6">
            <a:extLst>
              <a:ext uri="{FF2B5EF4-FFF2-40B4-BE49-F238E27FC236}">
                <a16:creationId xmlns:a16="http://schemas.microsoft.com/office/drawing/2014/main" id="{F344600E-E0A3-0CF8-1459-ABFDD57F38B9}"/>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
            </a:endParaRPr>
          </a:p>
        </p:txBody>
      </p:sp>
      <p:sp>
        <p:nvSpPr>
          <p:cNvPr id="3" name="CuadroTexto 2">
            <a:extLst>
              <a:ext uri="{FF2B5EF4-FFF2-40B4-BE49-F238E27FC236}">
                <a16:creationId xmlns:a16="http://schemas.microsoft.com/office/drawing/2014/main" id="{F2178B76-CBAC-974B-B40A-7868478D37C1}"/>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8" name="Imagen 7">
            <a:extLst>
              <a:ext uri="{FF2B5EF4-FFF2-40B4-BE49-F238E27FC236}">
                <a16:creationId xmlns:a16="http://schemas.microsoft.com/office/drawing/2014/main" id="{FA12EAFE-C5FB-0D53-E3CF-0826A1B65FCB}"/>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9" name="Imagen 8">
            <a:extLst>
              <a:ext uri="{FF2B5EF4-FFF2-40B4-BE49-F238E27FC236}">
                <a16:creationId xmlns:a16="http://schemas.microsoft.com/office/drawing/2014/main" id="{A7DB4996-8E07-B773-C130-37DB42900FB9}"/>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0" name="Imagen 9" descr="Logotipo&#10;&#10;Descripción generada automáticamente">
            <a:extLst>
              <a:ext uri="{FF2B5EF4-FFF2-40B4-BE49-F238E27FC236}">
                <a16:creationId xmlns:a16="http://schemas.microsoft.com/office/drawing/2014/main" id="{8499AD99-EB3A-BABA-F6BA-DB261ACA4715}"/>
              </a:ext>
            </a:extLst>
          </p:cNvPr>
          <p:cNvPicPr>
            <a:picLocks noChangeAspect="1"/>
          </p:cNvPicPr>
          <p:nvPr/>
        </p:nvPicPr>
        <p:blipFill>
          <a:blip r:embed="rId4"/>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681221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5A27C-FD9A-74FC-AEC1-4244EEAE1221}"/>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CA511390-72E5-CF3B-BC62-E3361DBCD083}"/>
              </a:ext>
            </a:extLst>
          </p:cNvPr>
          <p:cNvSpPr txBox="1">
            <a:spLocks/>
          </p:cNvSpPr>
          <p:nvPr/>
        </p:nvSpPr>
        <p:spPr>
          <a:xfrm>
            <a:off x="735305" y="1193285"/>
            <a:ext cx="6063471" cy="25354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defRPr/>
            </a:pPr>
            <a:r>
              <a:rPr lang="gl-ES" sz="1400" dirty="0">
                <a:solidFill>
                  <a:srgbClr val="4A594B"/>
                </a:solidFill>
                <a:latin typeface="Poppins" panose="00000500000000000000" pitchFamily="2" charset="0"/>
                <a:cs typeface="Poppins" panose="00000500000000000000" pitchFamily="2" charset="0"/>
              </a:rPr>
              <a:t>Modalidades:</a:t>
            </a:r>
          </a:p>
          <a:p>
            <a:pPr algn="just">
              <a:lnSpc>
                <a:spcPct val="107000"/>
              </a:lnSpc>
              <a:spcAft>
                <a:spcPts val="800"/>
              </a:spcAft>
              <a:defRPr/>
            </a:pPr>
            <a:r>
              <a:rPr lang="gl-ES" sz="1400" b="1" dirty="0">
                <a:solidFill>
                  <a:srgbClr val="4A594B"/>
                </a:solidFill>
                <a:latin typeface="Poppins" panose="00000500000000000000" pitchFamily="2" charset="0"/>
                <a:cs typeface="Poppins" panose="00000500000000000000" pitchFamily="2" charset="0"/>
              </a:rPr>
              <a:t>Autoconsumo.</a:t>
            </a:r>
          </a:p>
          <a:p>
            <a:pPr lvl="1" algn="just">
              <a:lnSpc>
                <a:spcPct val="107000"/>
              </a:lnSpc>
              <a:spcAft>
                <a:spcPts val="800"/>
              </a:spcAft>
              <a:defRPr/>
            </a:pPr>
            <a:r>
              <a:rPr lang="gl-ES" sz="1400" dirty="0">
                <a:solidFill>
                  <a:srgbClr val="4A594B"/>
                </a:solidFill>
                <a:latin typeface="Poppins" panose="00000500000000000000" pitchFamily="2" charset="0"/>
                <a:cs typeface="Poppins" panose="00000500000000000000" pitchFamily="2" charset="0"/>
              </a:rPr>
              <a:t>A comunidade produce enerxía para cubrir o consumo dos socios.</a:t>
            </a:r>
          </a:p>
          <a:p>
            <a:pPr algn="just">
              <a:lnSpc>
                <a:spcPct val="107000"/>
              </a:lnSpc>
              <a:spcAft>
                <a:spcPts val="800"/>
              </a:spcAft>
              <a:defRPr/>
            </a:pPr>
            <a:r>
              <a:rPr lang="gl-ES" sz="1400" b="1" dirty="0">
                <a:solidFill>
                  <a:srgbClr val="4A594B"/>
                </a:solidFill>
                <a:latin typeface="Poppins" panose="00000500000000000000" pitchFamily="2" charset="0"/>
                <a:cs typeface="Poppins" panose="00000500000000000000" pitchFamily="2" charset="0"/>
              </a:rPr>
              <a:t>Venta directa de enerxía.</a:t>
            </a:r>
          </a:p>
          <a:p>
            <a:pPr lvl="1" algn="just">
              <a:lnSpc>
                <a:spcPct val="107000"/>
              </a:lnSpc>
              <a:spcAft>
                <a:spcPts val="800"/>
              </a:spcAft>
              <a:defRPr/>
            </a:pPr>
            <a:r>
              <a:rPr lang="gl-ES" sz="1400" dirty="0">
                <a:solidFill>
                  <a:srgbClr val="4A594B"/>
                </a:solidFill>
                <a:latin typeface="Poppins" panose="00000500000000000000" pitchFamily="2" charset="0"/>
                <a:cs typeface="Poppins" panose="00000500000000000000" pitchFamily="2" charset="0"/>
              </a:rPr>
              <a:t>A enerxía xerada polas instalacións da CE véndense no mercado eléctrico.</a:t>
            </a:r>
          </a:p>
        </p:txBody>
      </p:sp>
      <p:sp>
        <p:nvSpPr>
          <p:cNvPr id="10" name="Marcador de texto 4">
            <a:extLst>
              <a:ext uri="{FF2B5EF4-FFF2-40B4-BE49-F238E27FC236}">
                <a16:creationId xmlns:a16="http://schemas.microsoft.com/office/drawing/2014/main" id="{2499B8BB-8CCA-A5C3-C757-5A78F8D77469}"/>
              </a:ext>
            </a:extLst>
          </p:cNvPr>
          <p:cNvSpPr txBox="1">
            <a:spLocks/>
          </p:cNvSpPr>
          <p:nvPr/>
        </p:nvSpPr>
        <p:spPr>
          <a:xfrm>
            <a:off x="522875" y="805864"/>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PRODUCIÓN</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CD2293C0-9F75-29C9-128F-B6AE9EDF2635}"/>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4" name="Marcador de texto 6">
            <a:extLst>
              <a:ext uri="{FF2B5EF4-FFF2-40B4-BE49-F238E27FC236}">
                <a16:creationId xmlns:a16="http://schemas.microsoft.com/office/drawing/2014/main" id="{9578C25D-574D-756F-FB92-38E08EE95D35}"/>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45BB101D-9752-7C0C-3EAB-A91A4F999E40}"/>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23314428-2CC6-E896-C2C2-A989AB9C0130}"/>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7DB5EF33-4745-B28F-9F10-2D1010D763FF}"/>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F658218A-B0B3-7934-FD1B-D3BE22434DFE}"/>
              </a:ext>
            </a:extLst>
          </p:cNvPr>
          <p:cNvPicPr>
            <a:picLocks noChangeAspect="1"/>
          </p:cNvPicPr>
          <p:nvPr/>
        </p:nvPicPr>
        <p:blipFill>
          <a:blip r:embed="rId4"/>
          <a:stretch>
            <a:fillRect/>
          </a:stretch>
        </p:blipFill>
        <p:spPr>
          <a:xfrm>
            <a:off x="8720915" y="5896364"/>
            <a:ext cx="876972" cy="712101"/>
          </a:xfrm>
          <a:prstGeom prst="rect">
            <a:avLst/>
          </a:prstGeom>
        </p:spPr>
      </p:pic>
      <p:pic>
        <p:nvPicPr>
          <p:cNvPr id="2052" name="Picture 4" descr="que es el medio ambiente">
            <a:extLst>
              <a:ext uri="{FF2B5EF4-FFF2-40B4-BE49-F238E27FC236}">
                <a16:creationId xmlns:a16="http://schemas.microsoft.com/office/drawing/2014/main" id="{D3B55BE4-B8C3-167E-A409-EE4CABB137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409" r="4712"/>
          <a:stretch/>
        </p:blipFill>
        <p:spPr bwMode="auto">
          <a:xfrm>
            <a:off x="7360921" y="1243584"/>
            <a:ext cx="4279392" cy="4414266"/>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texto 4">
            <a:extLst>
              <a:ext uri="{FF2B5EF4-FFF2-40B4-BE49-F238E27FC236}">
                <a16:creationId xmlns:a16="http://schemas.microsoft.com/office/drawing/2014/main" id="{7D85285E-1DC5-A45B-8853-B44475F474C0}"/>
              </a:ext>
            </a:extLst>
          </p:cNvPr>
          <p:cNvSpPr txBox="1">
            <a:spLocks/>
          </p:cNvSpPr>
          <p:nvPr/>
        </p:nvSpPr>
        <p:spPr>
          <a:xfrm>
            <a:off x="735305" y="4205329"/>
            <a:ext cx="6063471" cy="813712"/>
          </a:xfrm>
          <a:prstGeom prst="rect">
            <a:avLst/>
          </a:prstGeom>
        </p:spPr>
        <p:style>
          <a:lnRef idx="2">
            <a:schemeClr val="accent6"/>
          </a:lnRef>
          <a:fillRef idx="1">
            <a:schemeClr val="lt1"/>
          </a:fillRef>
          <a:effectRef idx="0">
            <a:schemeClr val="accent6"/>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Aft>
                <a:spcPts val="800"/>
              </a:spcAft>
              <a:buNone/>
              <a:defRPr/>
            </a:pPr>
            <a:r>
              <a:rPr lang="gl-ES" sz="1400" dirty="0">
                <a:solidFill>
                  <a:srgbClr val="4A594B"/>
                </a:solidFill>
                <a:latin typeface="Poppins" panose="00000500000000000000" pitchFamily="2" charset="0"/>
                <a:cs typeface="Poppins" panose="00000500000000000000" pitchFamily="2" charset="0"/>
              </a:rPr>
              <a:t>A venta directa require contar con un equipo xestor capacitado para operar no mercado eléctrico, así como  cumprir cunhas esixentes normativas do sector eléctrico.</a:t>
            </a:r>
            <a:endParaRPr lang="gl-ES" sz="1500" dirty="0">
              <a:solidFill>
                <a:srgbClr val="4A594B"/>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14843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A243D-A5D4-BE1F-D144-85554CB998A2}"/>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2A4296C9-2011-A1CF-81F2-EE1033F6807D}"/>
              </a:ext>
            </a:extLst>
          </p:cNvPr>
          <p:cNvSpPr txBox="1">
            <a:spLocks/>
          </p:cNvSpPr>
          <p:nvPr/>
        </p:nvSpPr>
        <p:spPr>
          <a:xfrm>
            <a:off x="799101" y="2174826"/>
            <a:ext cx="6063471" cy="17209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defRPr/>
            </a:pPr>
            <a:r>
              <a:rPr lang="gl-ES" sz="1500" dirty="0">
                <a:solidFill>
                  <a:srgbClr val="4A594B"/>
                </a:solidFill>
                <a:latin typeface="Poppins" panose="00000500000000000000" pitchFamily="2" charset="0"/>
                <a:cs typeface="Poppins" panose="00000500000000000000" pitchFamily="2" charset="0"/>
              </a:rPr>
              <a:t>Modalidades: </a:t>
            </a:r>
          </a:p>
          <a:p>
            <a:pPr lvl="1" algn="just">
              <a:lnSpc>
                <a:spcPct val="107000"/>
              </a:lnSpc>
              <a:spcAft>
                <a:spcPts val="800"/>
              </a:spcAft>
              <a:defRPr/>
            </a:pPr>
            <a:r>
              <a:rPr lang="gl-ES" sz="1400" dirty="0">
                <a:solidFill>
                  <a:srgbClr val="4A594B"/>
                </a:solidFill>
                <a:latin typeface="Poppins" panose="00000500000000000000" pitchFamily="2" charset="0"/>
                <a:cs typeface="Poppins" panose="00000500000000000000" pitchFamily="2" charset="0"/>
              </a:rPr>
              <a:t>producen a súa propia electricidade, que logo venden aos seus socios</a:t>
            </a:r>
          </a:p>
          <a:p>
            <a:pPr lvl="1" algn="just">
              <a:lnSpc>
                <a:spcPct val="107000"/>
              </a:lnSpc>
              <a:spcAft>
                <a:spcPts val="800"/>
              </a:spcAft>
              <a:defRPr/>
            </a:pPr>
            <a:r>
              <a:rPr lang="gl-ES" sz="1400" dirty="0">
                <a:solidFill>
                  <a:srgbClr val="4A594B"/>
                </a:solidFill>
                <a:latin typeface="Poppins" panose="00000500000000000000" pitchFamily="2" charset="0"/>
                <a:cs typeface="Poppins" panose="00000500000000000000" pitchFamily="2" charset="0"/>
              </a:rPr>
              <a:t>compran enerxía renovable a produtores para venderlla aos seus socios.</a:t>
            </a:r>
            <a:endParaRPr lang="gl-ES" sz="1500" dirty="0">
              <a:solidFill>
                <a:srgbClr val="4A594B"/>
              </a:solidFill>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BCF6CF64-7321-6FDF-759C-1AFE245A68D4}"/>
              </a:ext>
            </a:extLst>
          </p:cNvPr>
          <p:cNvSpPr txBox="1">
            <a:spLocks/>
          </p:cNvSpPr>
          <p:nvPr/>
        </p:nvSpPr>
        <p:spPr>
          <a:xfrm>
            <a:off x="913400" y="1129714"/>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COMERCIALIZACIÓN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A1C441A5-D034-21E3-EA01-286A5C51B0AC}"/>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4" name="Marcador de texto 6">
            <a:extLst>
              <a:ext uri="{FF2B5EF4-FFF2-40B4-BE49-F238E27FC236}">
                <a16:creationId xmlns:a16="http://schemas.microsoft.com/office/drawing/2014/main" id="{F0C7F8D0-D97C-AF1B-F27F-3046186F989D}"/>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29E5569E-8F95-9958-C69B-CE3B6FA77063}"/>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20E062C5-E95E-F047-EA88-B3B1791BD17A}"/>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BCDEF6CB-3667-7140-655C-954D4BAD09E6}"/>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83101470-6F72-DE60-F9FB-B43A0166EA17}"/>
              </a:ext>
            </a:extLst>
          </p:cNvPr>
          <p:cNvPicPr>
            <a:picLocks noChangeAspect="1"/>
          </p:cNvPicPr>
          <p:nvPr/>
        </p:nvPicPr>
        <p:blipFill>
          <a:blip r:embed="rId4"/>
          <a:stretch>
            <a:fillRect/>
          </a:stretch>
        </p:blipFill>
        <p:spPr>
          <a:xfrm>
            <a:off x="8720915" y="5896364"/>
            <a:ext cx="876972" cy="712101"/>
          </a:xfrm>
          <a:prstGeom prst="rect">
            <a:avLst/>
          </a:prstGeom>
        </p:spPr>
      </p:pic>
      <p:pic>
        <p:nvPicPr>
          <p:cNvPr id="14" name="Picture 4" descr="que es el medio ambiente">
            <a:extLst>
              <a:ext uri="{FF2B5EF4-FFF2-40B4-BE49-F238E27FC236}">
                <a16:creationId xmlns:a16="http://schemas.microsoft.com/office/drawing/2014/main" id="{0CB14C58-8106-5B0B-D79B-6EE298BD0D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409" r="4712"/>
          <a:stretch/>
        </p:blipFill>
        <p:spPr bwMode="auto">
          <a:xfrm>
            <a:off x="7196329" y="1252728"/>
            <a:ext cx="4279392" cy="4414266"/>
          </a:xfrm>
          <a:prstGeom prst="rect">
            <a:avLst/>
          </a:prstGeom>
          <a:noFill/>
          <a:extLst>
            <a:ext uri="{909E8E84-426E-40DD-AFC4-6F175D3DCCD1}">
              <a14:hiddenFill xmlns:a14="http://schemas.microsoft.com/office/drawing/2010/main">
                <a:solidFill>
                  <a:srgbClr val="FFFFFF"/>
                </a:solidFill>
              </a14:hiddenFill>
            </a:ext>
          </a:extLst>
        </p:spPr>
      </p:pic>
      <p:sp>
        <p:nvSpPr>
          <p:cNvPr id="15" name="Marcador de texto 4">
            <a:extLst>
              <a:ext uri="{FF2B5EF4-FFF2-40B4-BE49-F238E27FC236}">
                <a16:creationId xmlns:a16="http://schemas.microsoft.com/office/drawing/2014/main" id="{5A4A868F-3E1F-4A8D-BDB4-9C16149F85BF}"/>
              </a:ext>
            </a:extLst>
          </p:cNvPr>
          <p:cNvSpPr txBox="1">
            <a:spLocks/>
          </p:cNvSpPr>
          <p:nvPr/>
        </p:nvSpPr>
        <p:spPr>
          <a:xfrm>
            <a:off x="716279" y="4400518"/>
            <a:ext cx="6063471" cy="976543"/>
          </a:xfrm>
          <a:prstGeom prst="rect">
            <a:avLst/>
          </a:prstGeom>
        </p:spPr>
        <p:style>
          <a:lnRef idx="2">
            <a:schemeClr val="accent6"/>
          </a:lnRef>
          <a:fillRef idx="1">
            <a:schemeClr val="lt1"/>
          </a:fillRef>
          <a:effectRef idx="0">
            <a:schemeClr val="accent6"/>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Aft>
                <a:spcPts val="800"/>
              </a:spcAft>
              <a:buNone/>
              <a:defRPr/>
            </a:pPr>
            <a:r>
              <a:rPr lang="gl-ES" sz="1400" dirty="0">
                <a:solidFill>
                  <a:srgbClr val="4A594B"/>
                </a:solidFill>
                <a:latin typeface="Poppins" panose="00000500000000000000" pitchFamily="2" charset="0"/>
                <a:cs typeface="Poppins" panose="00000500000000000000" pitchFamily="2" charset="0"/>
              </a:rPr>
              <a:t>A comercialización require contar con un equipo xestor capacitado para cumprir cunhas esixentes normativas do sector eléctrico</a:t>
            </a:r>
            <a:endParaRPr lang="gl-ES" sz="1500" dirty="0">
              <a:solidFill>
                <a:srgbClr val="4A594B"/>
              </a:solidFill>
              <a:latin typeface="Poppins" panose="00000500000000000000" pitchFamily="2" charset="0"/>
              <a:cs typeface="Poppins" panose="00000500000000000000" pitchFamily="2" charset="0"/>
            </a:endParaRPr>
          </a:p>
          <a:p>
            <a:pPr algn="just">
              <a:lnSpc>
                <a:spcPct val="107000"/>
              </a:lnSpc>
              <a:spcAft>
                <a:spcPts val="800"/>
              </a:spcAft>
              <a:defRPr/>
            </a:pPr>
            <a:endParaRPr lang="gl-ES" sz="1500" dirty="0">
              <a:solidFill>
                <a:srgbClr val="4A594B"/>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768971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73413-0357-4008-DB56-D1167561566D}"/>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19BAB7A5-FC3F-5470-4113-C50C0C6BCC4F}"/>
              </a:ext>
            </a:extLst>
          </p:cNvPr>
          <p:cNvSpPr txBox="1">
            <a:spLocks/>
          </p:cNvSpPr>
          <p:nvPr/>
        </p:nvSpPr>
        <p:spPr>
          <a:xfrm>
            <a:off x="799101" y="2028521"/>
            <a:ext cx="4666751" cy="31286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defRPr/>
            </a:pPr>
            <a:r>
              <a:rPr lang="gl-ES" sz="1500" dirty="0">
                <a:solidFill>
                  <a:srgbClr val="4A594B"/>
                </a:solidFill>
                <a:latin typeface="Poppins" panose="00000500000000000000" pitchFamily="2" charset="0"/>
                <a:cs typeface="Poppins" panose="00000500000000000000" pitchFamily="2" charset="0"/>
              </a:rPr>
              <a:t>Instalación de sistemas de baterías para almacenar o exceso de produción e usalo en momentos de baixa xeración ou para outros usos.</a:t>
            </a: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0" marR="0" lvl="0" indent="0" algn="just" defTabSz="914400" rtl="0" eaLnBrk="1" fontAlgn="auto" latinLnBrk="0" hangingPunct="1">
              <a:lnSpc>
                <a:spcPct val="107000"/>
              </a:lnSpc>
              <a:spcBef>
                <a:spcPts val="1000"/>
              </a:spcBef>
              <a:spcAft>
                <a:spcPts val="800"/>
              </a:spcAft>
              <a:buClrTx/>
              <a:buSzTx/>
              <a:buNone/>
              <a:tabLst/>
              <a:defRPr/>
            </a:pP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E3EBEE91-AFE9-32E0-658F-559955D0C1B9}"/>
              </a:ext>
            </a:extLst>
          </p:cNvPr>
          <p:cNvSpPr txBox="1">
            <a:spLocks/>
          </p:cNvSpPr>
          <p:nvPr/>
        </p:nvSpPr>
        <p:spPr>
          <a:xfrm>
            <a:off x="913400" y="1129714"/>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ALMACENAMENTO</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91292434-070A-9EE5-69EB-D2FB1BC9D3E5}"/>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pic>
        <p:nvPicPr>
          <p:cNvPr id="4" name="Picture 2" descr="ALMACENAMIENTO DE ENERGÍA - APIA">
            <a:extLst>
              <a:ext uri="{FF2B5EF4-FFF2-40B4-BE49-F238E27FC236}">
                <a16:creationId xmlns:a16="http://schemas.microsoft.com/office/drawing/2014/main" id="{D7CCF4BF-71BB-598E-69CA-32321B0DE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3523" y="1854889"/>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texto 6">
            <a:extLst>
              <a:ext uri="{FF2B5EF4-FFF2-40B4-BE49-F238E27FC236}">
                <a16:creationId xmlns:a16="http://schemas.microsoft.com/office/drawing/2014/main" id="{2D705EDC-76F6-4BAA-AF7C-E737C8445E00}"/>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11" name="CuadroTexto 10">
            <a:extLst>
              <a:ext uri="{FF2B5EF4-FFF2-40B4-BE49-F238E27FC236}">
                <a16:creationId xmlns:a16="http://schemas.microsoft.com/office/drawing/2014/main" id="{63CE2DD2-AE35-1855-EFA6-42C12FD45C5D}"/>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2" name="Imagen 11">
            <a:extLst>
              <a:ext uri="{FF2B5EF4-FFF2-40B4-BE49-F238E27FC236}">
                <a16:creationId xmlns:a16="http://schemas.microsoft.com/office/drawing/2014/main" id="{BB4F7F46-DBE4-A39D-D449-AAB29DC4BECA}"/>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13" name="Imagen 12">
            <a:extLst>
              <a:ext uri="{FF2B5EF4-FFF2-40B4-BE49-F238E27FC236}">
                <a16:creationId xmlns:a16="http://schemas.microsoft.com/office/drawing/2014/main" id="{3F81C720-8F2A-5FD0-9C89-9D20B09C93A0}"/>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14" name="Imagen 13" descr="Logotipo&#10;&#10;Descripción generada automáticamente">
            <a:extLst>
              <a:ext uri="{FF2B5EF4-FFF2-40B4-BE49-F238E27FC236}">
                <a16:creationId xmlns:a16="http://schemas.microsoft.com/office/drawing/2014/main" id="{61EA255B-CF06-1D0A-4471-54BBCADE7E37}"/>
              </a:ext>
            </a:extLst>
          </p:cNvPr>
          <p:cNvPicPr>
            <a:picLocks noChangeAspect="1"/>
          </p:cNvPicPr>
          <p:nvPr/>
        </p:nvPicPr>
        <p:blipFill>
          <a:blip r:embed="rId5"/>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3985273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C537"/>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BBAE9DB-F37F-174E-D478-6624E8024BC3}"/>
              </a:ext>
            </a:extLst>
          </p:cNvPr>
          <p:cNvSpPr txBox="1"/>
          <p:nvPr/>
        </p:nvSpPr>
        <p:spPr>
          <a:xfrm>
            <a:off x="1204253" y="1116961"/>
            <a:ext cx="9445847" cy="3785652"/>
          </a:xfrm>
          <a:prstGeom prst="rect">
            <a:avLst/>
          </a:prstGeom>
          <a:noFill/>
        </p:spPr>
        <p:txBody>
          <a:bodyPr wrap="square">
            <a:spAutoFit/>
          </a:bodyPr>
          <a:lstStyle/>
          <a:p>
            <a:pPr marL="342900" indent="-342900" algn="just">
              <a:buFont typeface="Arial" panose="020B0604020202020204" pitchFamily="34" charset="0"/>
              <a:buChar char="•"/>
            </a:pPr>
            <a:r>
              <a:rPr lang="pt-BR" sz="2000" b="1" dirty="0" err="1">
                <a:solidFill>
                  <a:srgbClr val="4A594B"/>
                </a:solidFill>
                <a:latin typeface="Poppins" panose="00000500000000000000" pitchFamily="2" charset="0"/>
                <a:cs typeface="Poppins" panose="00000500000000000000" pitchFamily="2" charset="0"/>
              </a:rPr>
              <a:t>Introdución</a:t>
            </a:r>
            <a:r>
              <a:rPr lang="pt-BR" sz="2000" b="1" dirty="0">
                <a:solidFill>
                  <a:srgbClr val="4A594B"/>
                </a:solidFill>
                <a:latin typeface="Poppins" panose="00000500000000000000" pitchFamily="2" charset="0"/>
                <a:cs typeface="Poppins" panose="00000500000000000000" pitchFamily="2" charset="0"/>
              </a:rPr>
              <a:t> e contexto</a:t>
            </a:r>
          </a:p>
          <a:p>
            <a:pPr marL="342900" indent="-342900" algn="just">
              <a:buFont typeface="Arial" panose="020B0604020202020204" pitchFamily="34" charset="0"/>
              <a:buChar char="•"/>
            </a:pPr>
            <a:r>
              <a:rPr lang="pt-BR" sz="2000" b="1" dirty="0">
                <a:solidFill>
                  <a:srgbClr val="4A594B"/>
                </a:solidFill>
                <a:latin typeface="Poppins" panose="00000500000000000000" pitchFamily="2" charset="0"/>
                <a:cs typeface="Poppins" panose="00000500000000000000" pitchFamily="2" charset="0"/>
              </a:rPr>
              <a:t>Marco conceptual </a:t>
            </a:r>
          </a:p>
          <a:p>
            <a:pPr marL="342900" indent="-342900" algn="just">
              <a:buFont typeface="Arial" panose="020B0604020202020204" pitchFamily="34" charset="0"/>
              <a:buChar char="•"/>
            </a:pPr>
            <a:r>
              <a:rPr lang="pt-BR" sz="2000" b="1" dirty="0" err="1">
                <a:solidFill>
                  <a:srgbClr val="4A594B"/>
                </a:solidFill>
                <a:latin typeface="Poppins" panose="00000500000000000000" pitchFamily="2" charset="0"/>
                <a:cs typeface="Poppins" panose="00000500000000000000" pitchFamily="2" charset="0"/>
              </a:rPr>
              <a:t>Beneficios</a:t>
            </a:r>
            <a:r>
              <a:rPr lang="pt-BR" sz="2000" b="1" dirty="0">
                <a:solidFill>
                  <a:srgbClr val="4A594B"/>
                </a:solidFill>
                <a:latin typeface="Poppins" panose="00000500000000000000" pitchFamily="2" charset="0"/>
                <a:cs typeface="Poppins" panose="00000500000000000000" pitchFamily="2" charset="0"/>
              </a:rPr>
              <a:t> </a:t>
            </a:r>
          </a:p>
          <a:p>
            <a:pPr marL="342900" indent="-342900" algn="just">
              <a:buFont typeface="Arial" panose="020B0604020202020204" pitchFamily="34" charset="0"/>
              <a:buChar char="•"/>
            </a:pPr>
            <a:r>
              <a:rPr lang="pt-BR" sz="2000" b="1" dirty="0">
                <a:solidFill>
                  <a:srgbClr val="4A594B"/>
                </a:solidFill>
                <a:latin typeface="Poppins" panose="00000500000000000000" pitchFamily="2" charset="0"/>
                <a:cs typeface="Poppins" panose="00000500000000000000" pitchFamily="2" charset="0"/>
              </a:rPr>
              <a:t>Modalidades de CE</a:t>
            </a:r>
          </a:p>
          <a:p>
            <a:pPr marL="342900" indent="-342900" algn="just">
              <a:buFont typeface="Arial" panose="020B0604020202020204" pitchFamily="34" charset="0"/>
              <a:buChar char="•"/>
            </a:pPr>
            <a:r>
              <a:rPr lang="pt-BR" sz="2000" b="1" dirty="0" err="1">
                <a:solidFill>
                  <a:srgbClr val="4A594B"/>
                </a:solidFill>
                <a:latin typeface="Poppins" panose="00000500000000000000" pitchFamily="2" charset="0"/>
                <a:cs typeface="Poppins" panose="00000500000000000000" pitchFamily="2" charset="0"/>
              </a:rPr>
              <a:t>Actividades</a:t>
            </a:r>
            <a:endParaRPr lang="pt-BR" sz="2000" b="1" dirty="0">
              <a:solidFill>
                <a:srgbClr val="4A594B"/>
              </a:solidFill>
              <a:latin typeface="Poppins" panose="00000500000000000000" pitchFamily="2" charset="0"/>
              <a:cs typeface="Poppins" panose="00000500000000000000" pitchFamily="2" charset="0"/>
            </a:endParaRPr>
          </a:p>
          <a:p>
            <a:pPr marL="342900" indent="-342900" algn="just">
              <a:buFont typeface="Arial" panose="020B0604020202020204" pitchFamily="34" charset="0"/>
              <a:buChar char="•"/>
            </a:pPr>
            <a:r>
              <a:rPr lang="pt-BR" sz="2000" b="1" dirty="0" err="1">
                <a:solidFill>
                  <a:srgbClr val="4A594B"/>
                </a:solidFill>
                <a:latin typeface="Poppins" panose="00000500000000000000" pitchFamily="2" charset="0"/>
                <a:cs typeface="Poppins" panose="00000500000000000000" pitchFamily="2" charset="0"/>
              </a:rPr>
              <a:t>Tecnoloxías</a:t>
            </a:r>
            <a:endParaRPr lang="pt-BR" sz="2000" b="1" dirty="0">
              <a:solidFill>
                <a:srgbClr val="4A594B"/>
              </a:solidFill>
              <a:latin typeface="Poppins" panose="00000500000000000000" pitchFamily="2" charset="0"/>
              <a:cs typeface="Poppins" panose="00000500000000000000" pitchFamily="2" charset="0"/>
            </a:endParaRPr>
          </a:p>
          <a:p>
            <a:pPr marL="342900" indent="-342900" algn="just">
              <a:buFont typeface="Arial" panose="020B0604020202020204" pitchFamily="34" charset="0"/>
              <a:buChar char="•"/>
            </a:pPr>
            <a:r>
              <a:rPr lang="pt-BR" sz="2000" b="1" dirty="0">
                <a:solidFill>
                  <a:srgbClr val="4A594B"/>
                </a:solidFill>
                <a:latin typeface="Poppins" panose="00000500000000000000" pitchFamily="2" charset="0"/>
                <a:cs typeface="Poppins" panose="00000500000000000000" pitchFamily="2" charset="0"/>
              </a:rPr>
              <a:t> O autoconsumo fotovoltaico</a:t>
            </a:r>
          </a:p>
          <a:p>
            <a:pPr marL="342900" indent="-342900" algn="just">
              <a:buFont typeface="Arial" panose="020B0604020202020204" pitchFamily="34" charset="0"/>
              <a:buChar char="•"/>
            </a:pPr>
            <a:r>
              <a:rPr lang="pt-BR" sz="2000" b="1" dirty="0">
                <a:solidFill>
                  <a:srgbClr val="4A594B"/>
                </a:solidFill>
                <a:latin typeface="Poppins" panose="00000500000000000000" pitchFamily="2" charset="0"/>
                <a:cs typeface="Poppins" panose="00000500000000000000" pitchFamily="2" charset="0"/>
              </a:rPr>
              <a:t>Marco e </a:t>
            </a:r>
            <a:r>
              <a:rPr lang="pt-BR" sz="2000" b="1" dirty="0" err="1">
                <a:solidFill>
                  <a:srgbClr val="4A594B"/>
                </a:solidFill>
                <a:latin typeface="Poppins" panose="00000500000000000000" pitchFamily="2" charset="0"/>
                <a:cs typeface="Poppins" panose="00000500000000000000" pitchFamily="2" charset="0"/>
              </a:rPr>
              <a:t>vehículos</a:t>
            </a:r>
            <a:r>
              <a:rPr lang="pt-BR" sz="2000" b="1" dirty="0">
                <a:solidFill>
                  <a:srgbClr val="4A594B"/>
                </a:solidFill>
                <a:latin typeface="Poppins" panose="00000500000000000000" pitchFamily="2" charset="0"/>
                <a:cs typeface="Poppins" panose="00000500000000000000" pitchFamily="2" charset="0"/>
              </a:rPr>
              <a:t> </a:t>
            </a:r>
            <a:r>
              <a:rPr lang="pt-BR" sz="2000" b="1" dirty="0" err="1">
                <a:solidFill>
                  <a:srgbClr val="4A594B"/>
                </a:solidFill>
                <a:latin typeface="Poppins" panose="00000500000000000000" pitchFamily="2" charset="0"/>
                <a:cs typeface="Poppins" panose="00000500000000000000" pitchFamily="2" charset="0"/>
              </a:rPr>
              <a:t>xurídicos</a:t>
            </a:r>
            <a:endParaRPr lang="pt-BR" sz="2000" b="1" dirty="0">
              <a:solidFill>
                <a:srgbClr val="4A594B"/>
              </a:solidFill>
              <a:latin typeface="Poppins" panose="00000500000000000000" pitchFamily="2" charset="0"/>
              <a:cs typeface="Poppins" panose="00000500000000000000" pitchFamily="2" charset="0"/>
            </a:endParaRPr>
          </a:p>
          <a:p>
            <a:pPr marL="342900" indent="-342900" algn="just">
              <a:buFont typeface="Arial" panose="020B0604020202020204" pitchFamily="34" charset="0"/>
              <a:buChar char="•"/>
            </a:pPr>
            <a:r>
              <a:rPr lang="pt-BR" sz="2000" b="1" dirty="0">
                <a:solidFill>
                  <a:srgbClr val="4A594B"/>
                </a:solidFill>
                <a:latin typeface="Poppins" panose="00000500000000000000" pitchFamily="2" charset="0"/>
                <a:cs typeface="Poppins" panose="00000500000000000000" pitchFamily="2" charset="0"/>
              </a:rPr>
              <a:t>Fases na </a:t>
            </a:r>
            <a:r>
              <a:rPr lang="pt-BR" sz="2000" b="1" dirty="0" err="1">
                <a:solidFill>
                  <a:srgbClr val="4A594B"/>
                </a:solidFill>
                <a:latin typeface="Poppins" panose="00000500000000000000" pitchFamily="2" charset="0"/>
                <a:cs typeface="Poppins" panose="00000500000000000000" pitchFamily="2" charset="0"/>
              </a:rPr>
              <a:t>creación</a:t>
            </a:r>
            <a:r>
              <a:rPr lang="pt-BR" sz="2000" b="1" dirty="0">
                <a:solidFill>
                  <a:srgbClr val="4A594B"/>
                </a:solidFill>
                <a:latin typeface="Poppins" panose="00000500000000000000" pitchFamily="2" charset="0"/>
                <a:cs typeface="Poppins" panose="00000500000000000000" pitchFamily="2" charset="0"/>
              </a:rPr>
              <a:t> </a:t>
            </a:r>
            <a:r>
              <a:rPr lang="pt-BR" sz="2000" b="1" dirty="0" err="1">
                <a:solidFill>
                  <a:srgbClr val="4A594B"/>
                </a:solidFill>
                <a:latin typeface="Poppins" panose="00000500000000000000" pitchFamily="2" charset="0"/>
                <a:cs typeface="Poppins" panose="00000500000000000000" pitchFamily="2" charset="0"/>
              </a:rPr>
              <a:t>dunha</a:t>
            </a:r>
            <a:r>
              <a:rPr lang="pt-BR" sz="2000" b="1" dirty="0">
                <a:solidFill>
                  <a:srgbClr val="4A594B"/>
                </a:solidFill>
                <a:latin typeface="Poppins" panose="00000500000000000000" pitchFamily="2" charset="0"/>
                <a:cs typeface="Poppins" panose="00000500000000000000" pitchFamily="2" charset="0"/>
              </a:rPr>
              <a:t> CE</a:t>
            </a:r>
          </a:p>
          <a:p>
            <a:pPr marL="342900" indent="-342900" algn="just">
              <a:buFont typeface="Arial" panose="020B0604020202020204" pitchFamily="34" charset="0"/>
              <a:buChar char="•"/>
            </a:pPr>
            <a:r>
              <a:rPr lang="pt-BR" sz="2000" b="1" dirty="0">
                <a:solidFill>
                  <a:srgbClr val="4A594B"/>
                </a:solidFill>
                <a:latin typeface="Poppins" panose="00000500000000000000" pitchFamily="2" charset="0"/>
                <a:cs typeface="Poppins" panose="00000500000000000000" pitchFamily="2" charset="0"/>
              </a:rPr>
              <a:t>O papel dos </a:t>
            </a:r>
            <a:r>
              <a:rPr lang="pt-BR" sz="2000" b="1" dirty="0" err="1">
                <a:solidFill>
                  <a:srgbClr val="4A594B"/>
                </a:solidFill>
                <a:latin typeface="Poppins" panose="00000500000000000000" pitchFamily="2" charset="0"/>
                <a:cs typeface="Poppins" panose="00000500000000000000" pitchFamily="2" charset="0"/>
              </a:rPr>
              <a:t>concellos</a:t>
            </a:r>
            <a:r>
              <a:rPr lang="pt-BR" sz="2000" b="1" dirty="0">
                <a:solidFill>
                  <a:srgbClr val="4A594B"/>
                </a:solidFill>
                <a:latin typeface="Poppins" panose="00000500000000000000" pitchFamily="2" charset="0"/>
                <a:cs typeface="Poppins" panose="00000500000000000000" pitchFamily="2" charset="0"/>
              </a:rPr>
              <a:t>: aspectos legais e técnicos</a:t>
            </a:r>
          </a:p>
          <a:p>
            <a:pPr marL="342900" indent="-342900" algn="just">
              <a:buFont typeface="Arial" panose="020B0604020202020204" pitchFamily="34" charset="0"/>
              <a:buChar char="•"/>
            </a:pPr>
            <a:r>
              <a:rPr lang="pt-BR" sz="2000" b="1" dirty="0">
                <a:solidFill>
                  <a:srgbClr val="4A594B"/>
                </a:solidFill>
                <a:latin typeface="Poppins" panose="00000500000000000000" pitchFamily="2" charset="0"/>
                <a:cs typeface="Poppins" panose="00000500000000000000" pitchFamily="2" charset="0"/>
              </a:rPr>
              <a:t>Retos e oportunidades. </a:t>
            </a:r>
            <a:r>
              <a:rPr lang="pt-BR" sz="2000" b="1" dirty="0" err="1">
                <a:solidFill>
                  <a:srgbClr val="4A594B"/>
                </a:solidFill>
                <a:latin typeface="Poppins" panose="00000500000000000000" pitchFamily="2" charset="0"/>
                <a:cs typeface="Poppins" panose="00000500000000000000" pitchFamily="2" charset="0"/>
              </a:rPr>
              <a:t>Servizos</a:t>
            </a:r>
            <a:r>
              <a:rPr lang="pt-BR" sz="2000" b="1" dirty="0">
                <a:solidFill>
                  <a:srgbClr val="4A594B"/>
                </a:solidFill>
                <a:latin typeface="Poppins" panose="00000500000000000000" pitchFamily="2" charset="0"/>
                <a:cs typeface="Poppins" panose="00000500000000000000" pitchFamily="2" charset="0"/>
              </a:rPr>
              <a:t> da </a:t>
            </a:r>
            <a:r>
              <a:rPr lang="pt-BR" sz="2000" b="1" dirty="0" err="1">
                <a:solidFill>
                  <a:srgbClr val="4A594B"/>
                </a:solidFill>
                <a:latin typeface="Poppins" panose="00000500000000000000" pitchFamily="2" charset="0"/>
                <a:cs typeface="Poppins" panose="00000500000000000000" pitchFamily="2" charset="0"/>
              </a:rPr>
              <a:t>otc</a:t>
            </a:r>
            <a:r>
              <a:rPr lang="pt-BR" sz="2000" b="1" dirty="0">
                <a:solidFill>
                  <a:srgbClr val="4A594B"/>
                </a:solidFill>
                <a:latin typeface="Poppins" panose="00000500000000000000" pitchFamily="2" charset="0"/>
                <a:cs typeface="Poppins" panose="00000500000000000000" pitchFamily="2" charset="0"/>
              </a:rPr>
              <a:t> </a:t>
            </a:r>
            <a:r>
              <a:rPr lang="pt-BR" sz="2000" b="1" dirty="0" err="1">
                <a:solidFill>
                  <a:srgbClr val="4A594B"/>
                </a:solidFill>
                <a:latin typeface="Poppins" panose="00000500000000000000" pitchFamily="2" charset="0"/>
                <a:cs typeface="Poppins" panose="00000500000000000000" pitchFamily="2" charset="0"/>
              </a:rPr>
              <a:t>depo</a:t>
            </a:r>
            <a:r>
              <a:rPr lang="pt-BR" sz="2000" b="1" dirty="0">
                <a:solidFill>
                  <a:srgbClr val="4A594B"/>
                </a:solidFill>
                <a:latin typeface="Poppins" panose="00000500000000000000" pitchFamily="2" charset="0"/>
                <a:cs typeface="Poppins" panose="00000500000000000000" pitchFamily="2" charset="0"/>
              </a:rPr>
              <a:t> </a:t>
            </a:r>
          </a:p>
          <a:p>
            <a:pPr marL="342900" indent="-342900" algn="just">
              <a:buFont typeface="Arial" panose="020B0604020202020204" pitchFamily="34" charset="0"/>
              <a:buChar char="•"/>
            </a:pPr>
            <a:r>
              <a:rPr lang="pt-BR" sz="2000" b="1" dirty="0">
                <a:solidFill>
                  <a:srgbClr val="4A594B"/>
                </a:solidFill>
                <a:latin typeface="Poppins" panose="00000500000000000000" pitchFamily="2" charset="0"/>
                <a:cs typeface="Poppins" panose="00000500000000000000" pitchFamily="2" charset="0"/>
              </a:rPr>
              <a:t>Casos de </a:t>
            </a:r>
            <a:r>
              <a:rPr lang="pt-BR" sz="2000" b="1" dirty="0" err="1">
                <a:solidFill>
                  <a:srgbClr val="4A594B"/>
                </a:solidFill>
                <a:latin typeface="Poppins" panose="00000500000000000000" pitchFamily="2" charset="0"/>
                <a:cs typeface="Poppins" panose="00000500000000000000" pitchFamily="2" charset="0"/>
              </a:rPr>
              <a:t>éxito</a:t>
            </a:r>
            <a:endParaRPr lang="pt-BR" sz="2000" b="1" dirty="0">
              <a:solidFill>
                <a:srgbClr val="4A594B"/>
              </a:solidFill>
              <a:latin typeface="Poppins" panose="00000500000000000000" pitchFamily="2" charset="0"/>
              <a:cs typeface="Poppins" panose="00000500000000000000" pitchFamily="2" charset="0"/>
            </a:endParaRPr>
          </a:p>
        </p:txBody>
      </p:sp>
      <p:sp>
        <p:nvSpPr>
          <p:cNvPr id="2" name="CuadroTexto 1">
            <a:extLst>
              <a:ext uri="{FF2B5EF4-FFF2-40B4-BE49-F238E27FC236}">
                <a16:creationId xmlns:a16="http://schemas.microsoft.com/office/drawing/2014/main" id="{B1F97B16-4E51-BBF8-49A2-BD67709B8971}"/>
              </a:ext>
            </a:extLst>
          </p:cNvPr>
          <p:cNvSpPr txBox="1"/>
          <p:nvPr/>
        </p:nvSpPr>
        <p:spPr>
          <a:xfrm>
            <a:off x="8738812" y="4408539"/>
            <a:ext cx="3265249" cy="1323439"/>
          </a:xfrm>
          <a:prstGeom prst="rect">
            <a:avLst/>
          </a:prstGeom>
          <a:noFill/>
        </p:spPr>
        <p:txBody>
          <a:bodyPr wrap="square">
            <a:spAutoFit/>
          </a:bodyPr>
          <a:lstStyle/>
          <a:p>
            <a:r>
              <a:rPr lang="es-ES" sz="2000" b="1" dirty="0">
                <a:solidFill>
                  <a:srgbClr val="4A594B"/>
                </a:solidFill>
                <a:latin typeface="Poppins" panose="00000500000000000000" pitchFamily="2" charset="0"/>
                <a:cs typeface="Poppins" panose="00000500000000000000" pitchFamily="2" charset="0"/>
              </a:rPr>
              <a:t>PONENTES: </a:t>
            </a:r>
          </a:p>
          <a:p>
            <a:r>
              <a:rPr lang="es-ES" sz="2000" b="1" dirty="0">
                <a:solidFill>
                  <a:srgbClr val="4A594B"/>
                </a:solidFill>
                <a:latin typeface="Poppins" panose="00000500000000000000" pitchFamily="2" charset="0"/>
                <a:cs typeface="Poppins" panose="00000500000000000000" pitchFamily="2" charset="0"/>
              </a:rPr>
              <a:t>Angel López </a:t>
            </a:r>
          </a:p>
          <a:p>
            <a:r>
              <a:rPr lang="es-ES" sz="2000" b="1" dirty="0">
                <a:solidFill>
                  <a:srgbClr val="4A594B"/>
                </a:solidFill>
                <a:latin typeface="Poppins" panose="00000500000000000000" pitchFamily="2" charset="0"/>
                <a:cs typeface="Poppins" panose="00000500000000000000" pitchFamily="2" charset="0"/>
              </a:rPr>
              <a:t>Miguel Soto</a:t>
            </a:r>
          </a:p>
          <a:p>
            <a:r>
              <a:rPr lang="es-ES" sz="2000" b="1" dirty="0">
                <a:solidFill>
                  <a:srgbClr val="4A594B"/>
                </a:solidFill>
                <a:latin typeface="Poppins" panose="00000500000000000000" pitchFamily="2" charset="0"/>
                <a:cs typeface="Poppins" panose="00000500000000000000" pitchFamily="2" charset="0"/>
              </a:rPr>
              <a:t>Ramón Lorenzo</a:t>
            </a:r>
          </a:p>
        </p:txBody>
      </p:sp>
      <p:sp>
        <p:nvSpPr>
          <p:cNvPr id="3" name="Marcador de texto 6">
            <a:extLst>
              <a:ext uri="{FF2B5EF4-FFF2-40B4-BE49-F238E27FC236}">
                <a16:creationId xmlns:a16="http://schemas.microsoft.com/office/drawing/2014/main" id="{6618FBD8-1F4C-C759-BD76-DD2E2038852E}"/>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
            </a:endParaRPr>
          </a:p>
        </p:txBody>
      </p:sp>
      <p:sp>
        <p:nvSpPr>
          <p:cNvPr id="8" name="CuadroTexto 7">
            <a:extLst>
              <a:ext uri="{FF2B5EF4-FFF2-40B4-BE49-F238E27FC236}">
                <a16:creationId xmlns:a16="http://schemas.microsoft.com/office/drawing/2014/main" id="{769CF252-6C05-3ED8-9C55-BA24B8558301}"/>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9" name="Imagen 8">
            <a:extLst>
              <a:ext uri="{FF2B5EF4-FFF2-40B4-BE49-F238E27FC236}">
                <a16:creationId xmlns:a16="http://schemas.microsoft.com/office/drawing/2014/main" id="{024739E2-AC54-5E3F-CACB-A5AC6E1BD3C0}"/>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0" name="Imagen 9">
            <a:extLst>
              <a:ext uri="{FF2B5EF4-FFF2-40B4-BE49-F238E27FC236}">
                <a16:creationId xmlns:a16="http://schemas.microsoft.com/office/drawing/2014/main" id="{637AEE0C-94EB-E5E9-3992-BDCF59D4F4D9}"/>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1" name="Imagen 10" descr="Logotipo&#10;&#10;Descripción generada automáticamente">
            <a:extLst>
              <a:ext uri="{FF2B5EF4-FFF2-40B4-BE49-F238E27FC236}">
                <a16:creationId xmlns:a16="http://schemas.microsoft.com/office/drawing/2014/main" id="{3AAA062E-7DE7-FDE1-8467-F7DAA668F8C3}"/>
              </a:ext>
            </a:extLst>
          </p:cNvPr>
          <p:cNvPicPr>
            <a:picLocks noChangeAspect="1"/>
          </p:cNvPicPr>
          <p:nvPr/>
        </p:nvPicPr>
        <p:blipFill>
          <a:blip r:embed="rId4"/>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223050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93859-4E70-C74A-167B-E19165FBDCD0}"/>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75802364-2E32-16A1-62C1-6CE4876497CC}"/>
              </a:ext>
            </a:extLst>
          </p:cNvPr>
          <p:cNvSpPr txBox="1">
            <a:spLocks/>
          </p:cNvSpPr>
          <p:nvPr/>
        </p:nvSpPr>
        <p:spPr>
          <a:xfrm>
            <a:off x="799101" y="1741286"/>
            <a:ext cx="6013179" cy="24482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Sistema de tubaxes de auga quente illadas repartidas que quentan auga ou directamente os espazos interiores de fogares ou tendas. </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A calor prodúcese de maneira centralizada a partir de recursos diversos (biomasa, </a:t>
            </a:r>
            <a:r>
              <a:rPr lang="gl-ES" sz="1500" dirty="0" err="1">
                <a:solidFill>
                  <a:srgbClr val="4A594B"/>
                </a:solidFill>
                <a:latin typeface="Poppins" panose="00000500000000000000" pitchFamily="2" charset="0"/>
                <a:cs typeface="Poppins" panose="00000500000000000000" pitchFamily="2" charset="0"/>
              </a:rPr>
              <a:t>biogás</a:t>
            </a:r>
            <a:r>
              <a:rPr lang="gl-ES" sz="1500" dirty="0">
                <a:solidFill>
                  <a:srgbClr val="4A594B"/>
                </a:solidFill>
                <a:latin typeface="Poppins" panose="00000500000000000000" pitchFamily="2" charset="0"/>
                <a:cs typeface="Poppins" panose="00000500000000000000" pitchFamily="2" charset="0"/>
              </a:rPr>
              <a:t>, calor residual de procesos industriais,...)</a:t>
            </a:r>
          </a:p>
          <a:p>
            <a:pPr algn="just">
              <a:lnSpc>
                <a:spcPct val="107000"/>
              </a:lnSpc>
              <a:spcAft>
                <a:spcPts val="800"/>
              </a:spcAft>
              <a:defRPr/>
            </a:pPr>
            <a:r>
              <a:rPr lang="gl-ES" sz="1500" dirty="0">
                <a:solidFill>
                  <a:srgbClr val="4A594B"/>
                </a:solidFill>
                <a:latin typeface="Poppins" panose="00000500000000000000" pitchFamily="2" charset="0"/>
                <a:cs typeface="Poppins" panose="00000500000000000000" pitchFamily="2" charset="0"/>
              </a:rPr>
              <a:t>Provén de calefacción a toda o pobo ou todo o barrio. </a:t>
            </a: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2168FD9A-C7A9-8D2C-C536-ECF51056BBE5}"/>
              </a:ext>
            </a:extLst>
          </p:cNvPr>
          <p:cNvSpPr txBox="1">
            <a:spLocks/>
          </p:cNvSpPr>
          <p:nvPr/>
        </p:nvSpPr>
        <p:spPr>
          <a:xfrm>
            <a:off x="913400" y="1129714"/>
            <a:ext cx="5898880"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CLIMATIZACIÓN: REDES DE CALOR</a:t>
            </a:r>
          </a:p>
        </p:txBody>
      </p:sp>
      <p:sp>
        <p:nvSpPr>
          <p:cNvPr id="2" name="Título 1">
            <a:extLst>
              <a:ext uri="{FF2B5EF4-FFF2-40B4-BE49-F238E27FC236}">
                <a16:creationId xmlns:a16="http://schemas.microsoft.com/office/drawing/2014/main" id="{B86B6951-42F2-BAB5-7CB1-89CA073F6E8D}"/>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pic>
        <p:nvPicPr>
          <p:cNvPr id="2050" name="Picture 2">
            <a:extLst>
              <a:ext uri="{FF2B5EF4-FFF2-40B4-BE49-F238E27FC236}">
                <a16:creationId xmlns:a16="http://schemas.microsoft.com/office/drawing/2014/main" id="{F0E15DB6-F600-68FE-7716-B61914A29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4175" y="1507088"/>
            <a:ext cx="4667251" cy="3157538"/>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texto 6">
            <a:extLst>
              <a:ext uri="{FF2B5EF4-FFF2-40B4-BE49-F238E27FC236}">
                <a16:creationId xmlns:a16="http://schemas.microsoft.com/office/drawing/2014/main" id="{7F67BDFB-706B-C5B7-CD35-E88C6D8C707A}"/>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9B6838B0-B600-185C-4F30-F577F0D6E900}"/>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DEEA0E77-FF07-F720-92AA-BD16DE5BFEA5}"/>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36E2AFA4-9642-3568-DDEA-042480F162B9}"/>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9F43DC9D-6649-971B-E129-6AAEDD044654}"/>
              </a:ext>
            </a:extLst>
          </p:cNvPr>
          <p:cNvPicPr>
            <a:picLocks noChangeAspect="1"/>
          </p:cNvPicPr>
          <p:nvPr/>
        </p:nvPicPr>
        <p:blipFill>
          <a:blip r:embed="rId5"/>
          <a:stretch>
            <a:fillRect/>
          </a:stretch>
        </p:blipFill>
        <p:spPr>
          <a:xfrm>
            <a:off x="8720915" y="5896364"/>
            <a:ext cx="876972" cy="712101"/>
          </a:xfrm>
          <a:prstGeom prst="rect">
            <a:avLst/>
          </a:prstGeom>
        </p:spPr>
      </p:pic>
      <p:sp>
        <p:nvSpPr>
          <p:cNvPr id="3" name="Rectángulo 2">
            <a:extLst>
              <a:ext uri="{FF2B5EF4-FFF2-40B4-BE49-F238E27FC236}">
                <a16:creationId xmlns:a16="http://schemas.microsoft.com/office/drawing/2014/main" id="{1AF75CD8-9778-45FC-8D65-5804BF34F4D4}"/>
              </a:ext>
            </a:extLst>
          </p:cNvPr>
          <p:cNvSpPr/>
          <p:nvPr/>
        </p:nvSpPr>
        <p:spPr>
          <a:xfrm>
            <a:off x="7115274" y="4848527"/>
            <a:ext cx="4667251" cy="54604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Aft>
                <a:spcPts val="800"/>
              </a:spcAft>
              <a:defRPr/>
            </a:pPr>
            <a:r>
              <a:rPr lang="gl-ES" sz="1400" dirty="0">
                <a:solidFill>
                  <a:srgbClr val="4A594B"/>
                </a:solidFill>
                <a:latin typeface="Poppins" panose="00000500000000000000" pitchFamily="2" charset="0"/>
                <a:cs typeface="Poppins" panose="00000500000000000000" pitchFamily="2" charset="0"/>
              </a:rPr>
              <a:t>Quentar e arrefriar os edificios supón moita enerxía, diñeiro e emisións de CO2. </a:t>
            </a:r>
          </a:p>
        </p:txBody>
      </p:sp>
    </p:spTree>
    <p:extLst>
      <p:ext uri="{BB962C8B-B14F-4D97-AF65-F5344CB8AC3E}">
        <p14:creationId xmlns:p14="http://schemas.microsoft.com/office/powerpoint/2010/main" val="3159579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318B5-1A2E-BA5B-8F6F-39A7C0AFB143}"/>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78EA7D6A-0FC4-D82E-0123-AAAE5FE73A16}"/>
              </a:ext>
            </a:extLst>
          </p:cNvPr>
          <p:cNvSpPr txBox="1">
            <a:spLocks/>
          </p:cNvSpPr>
          <p:nvPr/>
        </p:nvSpPr>
        <p:spPr>
          <a:xfrm>
            <a:off x="799101" y="1657046"/>
            <a:ext cx="6013179" cy="9765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defRPr/>
            </a:pPr>
            <a:r>
              <a:rPr lang="gl-ES" sz="1500" dirty="0">
                <a:solidFill>
                  <a:srgbClr val="4A594B"/>
                </a:solidFill>
                <a:latin typeface="Poppins" panose="00000500000000000000" pitchFamily="2" charset="0"/>
                <a:cs typeface="Poppins" panose="00000500000000000000" pitchFamily="2" charset="0"/>
              </a:rPr>
              <a:t>Puntos de recarga municipais.</a:t>
            </a:r>
          </a:p>
          <a:p>
            <a:pPr algn="just">
              <a:lnSpc>
                <a:spcPct val="107000"/>
              </a:lnSpc>
              <a:spcAft>
                <a:spcPts val="800"/>
              </a:spcAft>
              <a:defRPr/>
            </a:pPr>
            <a:r>
              <a:rPr lang="gl-ES" sz="1500" dirty="0">
                <a:solidFill>
                  <a:srgbClr val="4A594B"/>
                </a:solidFill>
                <a:latin typeface="Poppins" panose="00000500000000000000" pitchFamily="2" charset="0"/>
                <a:cs typeface="Poppins" panose="00000500000000000000" pitchFamily="2" charset="0"/>
              </a:rPr>
              <a:t>Sistema de vehículos eléctricos compartidos (propiedade da CE e non das persoas individuais) que os socios da CE poden reservar e utilizar.</a:t>
            </a:r>
          </a:p>
          <a:p>
            <a:pPr marL="0" marR="0" lvl="0" indent="0" algn="just" defTabSz="914400" rtl="0" eaLnBrk="1" fontAlgn="auto" latinLnBrk="0" hangingPunct="1">
              <a:lnSpc>
                <a:spcPct val="107000"/>
              </a:lnSpc>
              <a:spcBef>
                <a:spcPts val="1000"/>
              </a:spcBef>
              <a:spcAft>
                <a:spcPts val="800"/>
              </a:spcAft>
              <a:buClrTx/>
              <a:buSzTx/>
              <a:buNone/>
              <a:tabLst/>
              <a:defRPr/>
            </a:pP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0" marR="0" lvl="0" indent="0" algn="just" defTabSz="914400" rtl="0" eaLnBrk="1" fontAlgn="auto" latinLnBrk="0" hangingPunct="1">
              <a:lnSpc>
                <a:spcPct val="107000"/>
              </a:lnSpc>
              <a:spcBef>
                <a:spcPts val="1000"/>
              </a:spcBef>
              <a:spcAft>
                <a:spcPts val="800"/>
              </a:spcAft>
              <a:buClrTx/>
              <a:buSzTx/>
              <a:buNone/>
              <a:tabLst/>
              <a:defRPr/>
            </a:pP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8E91A704-104E-3EAC-E02D-23341EECF790}"/>
              </a:ext>
            </a:extLst>
          </p:cNvPr>
          <p:cNvSpPr txBox="1">
            <a:spLocks/>
          </p:cNvSpPr>
          <p:nvPr/>
        </p:nvSpPr>
        <p:spPr>
          <a:xfrm>
            <a:off x="913400" y="1129714"/>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MOVILIDADE ELÉCTRICA COMUNITARIA</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23FA0621-679C-59F9-4DEA-45E8A3B5B2E3}"/>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pic>
        <p:nvPicPr>
          <p:cNvPr id="1030" name="Picture 6" descr="Movilidad eléctrica compartida | Carsharing Valencia - Alternacoop">
            <a:extLst>
              <a:ext uri="{FF2B5EF4-FFF2-40B4-BE49-F238E27FC236}">
                <a16:creationId xmlns:a16="http://schemas.microsoft.com/office/drawing/2014/main" id="{9B34A843-2C45-A8AD-E86B-2C50CC15D2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0031" y="1502698"/>
            <a:ext cx="4595711" cy="1759790"/>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texto 6">
            <a:extLst>
              <a:ext uri="{FF2B5EF4-FFF2-40B4-BE49-F238E27FC236}">
                <a16:creationId xmlns:a16="http://schemas.microsoft.com/office/drawing/2014/main" id="{79A94A04-72F3-D0D3-6708-BB27EDF7176C}"/>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174B13DD-A47A-CA4C-EAA1-7420E7DBE07B}"/>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2F554D16-5C0D-4903-D617-6A4CF1283BC2}"/>
              </a:ext>
            </a:extLst>
          </p:cNvPr>
          <p:cNvPicPr>
            <a:picLocks noChangeAspect="1"/>
          </p:cNvPicPr>
          <p:nvPr/>
        </p:nvPicPr>
        <p:blipFill>
          <a:blip r:embed="rId4"/>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3F8A4591-506D-1C6F-5B55-619DB3E978B0}"/>
              </a:ext>
            </a:extLst>
          </p:cNvPr>
          <p:cNvPicPr>
            <a:picLocks noChangeAspect="1"/>
          </p:cNvPicPr>
          <p:nvPr/>
        </p:nvPicPr>
        <p:blipFill>
          <a:blip r:embed="rId5"/>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05FCB8D8-E6B6-4226-2A01-97D8FF8C2293}"/>
              </a:ext>
            </a:extLst>
          </p:cNvPr>
          <p:cNvPicPr>
            <a:picLocks noChangeAspect="1"/>
          </p:cNvPicPr>
          <p:nvPr/>
        </p:nvPicPr>
        <p:blipFill>
          <a:blip r:embed="rId6"/>
          <a:stretch>
            <a:fillRect/>
          </a:stretch>
        </p:blipFill>
        <p:spPr>
          <a:xfrm>
            <a:off x="8720915" y="5896364"/>
            <a:ext cx="876972" cy="712101"/>
          </a:xfrm>
          <a:prstGeom prst="rect">
            <a:avLst/>
          </a:prstGeom>
        </p:spPr>
      </p:pic>
      <p:sp>
        <p:nvSpPr>
          <p:cNvPr id="5" name="Rectángulo 4">
            <a:extLst>
              <a:ext uri="{FF2B5EF4-FFF2-40B4-BE49-F238E27FC236}">
                <a16:creationId xmlns:a16="http://schemas.microsoft.com/office/drawing/2014/main" id="{4834BDE6-F282-472D-8A9E-8EBB110EB4BE}"/>
              </a:ext>
            </a:extLst>
          </p:cNvPr>
          <p:cNvSpPr/>
          <p:nvPr/>
        </p:nvSpPr>
        <p:spPr>
          <a:xfrm>
            <a:off x="7214306" y="4228330"/>
            <a:ext cx="4385263" cy="77655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ctr">
              <a:lnSpc>
                <a:spcPct val="107000"/>
              </a:lnSpc>
              <a:spcBef>
                <a:spcPts val="1000"/>
              </a:spcBef>
              <a:spcAft>
                <a:spcPts val="800"/>
              </a:spcAft>
              <a:defRPr/>
            </a:pPr>
            <a:r>
              <a:rPr lang="gl-ES" sz="1400" dirty="0">
                <a:solidFill>
                  <a:srgbClr val="4A594B"/>
                </a:solidFill>
                <a:latin typeface="Poppins" panose="00000500000000000000" pitchFamily="2" charset="0"/>
                <a:cs typeface="Poppins" panose="00000500000000000000" pitchFamily="2" charset="0"/>
              </a:rPr>
              <a:t>Éo sector con maior nivel de emisións da economía europea, xerando en torno ao 30% das emisións de CO</a:t>
            </a:r>
            <a:r>
              <a:rPr lang="gl-ES" sz="1400" baseline="-25000" dirty="0">
                <a:solidFill>
                  <a:srgbClr val="4A594B"/>
                </a:solidFill>
                <a:latin typeface="Poppins" panose="00000500000000000000" pitchFamily="2" charset="0"/>
                <a:cs typeface="Poppins" panose="00000500000000000000" pitchFamily="2" charset="0"/>
              </a:rPr>
              <a:t>2 </a:t>
            </a:r>
            <a:endParaRPr lang="gl-ES" sz="1400" dirty="0">
              <a:solidFill>
                <a:srgbClr val="4A594B"/>
              </a:solidFill>
              <a:latin typeface="Poppins" panose="00000500000000000000" pitchFamily="2" charset="0"/>
              <a:cs typeface="Poppins" panose="00000500000000000000" pitchFamily="2" charset="0"/>
            </a:endParaRPr>
          </a:p>
        </p:txBody>
      </p:sp>
      <p:pic>
        <p:nvPicPr>
          <p:cNvPr id="6" name="Elementos multimedia en línea 5" title="🚗 LOUSAME | Un COCHE ELÉCTRICO COMPARTIDO, iniciativa da aldea de FROXÁN pioneira en ESPAÑA">
            <a:hlinkClick r:id="" action="ppaction://media"/>
            <a:extLst>
              <a:ext uri="{FF2B5EF4-FFF2-40B4-BE49-F238E27FC236}">
                <a16:creationId xmlns:a16="http://schemas.microsoft.com/office/drawing/2014/main" id="{D9225550-738E-4645-A235-4453BB3ACD98}"/>
              </a:ext>
            </a:extLst>
          </p:cNvPr>
          <p:cNvPicPr>
            <a:picLocks noRot="1" noChangeAspect="1"/>
          </p:cNvPicPr>
          <p:nvPr>
            <a:videoFile r:link="rId1"/>
          </p:nvPr>
        </p:nvPicPr>
        <p:blipFill>
          <a:blip r:embed="rId7"/>
          <a:stretch>
            <a:fillRect/>
          </a:stretch>
        </p:blipFill>
        <p:spPr>
          <a:xfrm>
            <a:off x="1195157" y="3203135"/>
            <a:ext cx="4572000" cy="2571750"/>
          </a:xfrm>
          <a:prstGeom prst="rect">
            <a:avLst/>
          </a:prstGeom>
        </p:spPr>
      </p:pic>
    </p:spTree>
    <p:extLst>
      <p:ext uri="{BB962C8B-B14F-4D97-AF65-F5344CB8AC3E}">
        <p14:creationId xmlns:p14="http://schemas.microsoft.com/office/powerpoint/2010/main" val="542780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5C876-73A8-B732-13F2-BAD26A3C796E}"/>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A1472215-D372-61B3-37F7-52B6D6993F11}"/>
              </a:ext>
            </a:extLst>
          </p:cNvPr>
          <p:cNvSpPr txBox="1">
            <a:spLocks/>
          </p:cNvSpPr>
          <p:nvPr/>
        </p:nvSpPr>
        <p:spPr>
          <a:xfrm>
            <a:off x="799101" y="1657046"/>
            <a:ext cx="6287499" cy="29816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defRPr/>
            </a:pPr>
            <a:r>
              <a:rPr lang="gl-ES" sz="1500" dirty="0">
                <a:solidFill>
                  <a:srgbClr val="4A594B"/>
                </a:solidFill>
                <a:latin typeface="Poppins" panose="00000500000000000000" pitchFamily="2" charset="0"/>
                <a:cs typeface="Poppins" panose="00000500000000000000" pitchFamily="2" charset="0"/>
              </a:rPr>
              <a:t>O sistema de certificación de aforro enerxético permite vender, a cambio dunha </a:t>
            </a:r>
            <a:r>
              <a:rPr lang="gl-ES" sz="1500" dirty="0" err="1">
                <a:solidFill>
                  <a:srgbClr val="4A594B"/>
                </a:solidFill>
                <a:latin typeface="Poppins" panose="00000500000000000000" pitchFamily="2" charset="0"/>
                <a:cs typeface="Poppins" panose="00000500000000000000" pitchFamily="2" charset="0"/>
              </a:rPr>
              <a:t>contraprestación</a:t>
            </a:r>
            <a:r>
              <a:rPr lang="gl-ES" sz="1500" dirty="0">
                <a:solidFill>
                  <a:srgbClr val="4A594B"/>
                </a:solidFill>
                <a:latin typeface="Poppins" panose="00000500000000000000" pitchFamily="2" charset="0"/>
                <a:cs typeface="Poppins" panose="00000500000000000000" pitchFamily="2" charset="0"/>
              </a:rPr>
              <a:t> económica, o aforro enerxético que se consegue  despois de investir en actuacións como mellora nas fachadas ou </a:t>
            </a:r>
            <a:r>
              <a:rPr lang="gl-ES" sz="1500" dirty="0" err="1">
                <a:solidFill>
                  <a:srgbClr val="4A594B"/>
                </a:solidFill>
                <a:latin typeface="Poppins" panose="00000500000000000000" pitchFamily="2" charset="0"/>
                <a:cs typeface="Poppins" panose="00000500000000000000" pitchFamily="2" charset="0"/>
              </a:rPr>
              <a:t>ventanas</a:t>
            </a:r>
            <a:r>
              <a:rPr lang="gl-ES" sz="1500" dirty="0">
                <a:solidFill>
                  <a:srgbClr val="4A594B"/>
                </a:solidFill>
                <a:latin typeface="Poppins" panose="00000500000000000000" pitchFamily="2" charset="0"/>
                <a:cs typeface="Poppins" panose="00000500000000000000" pitchFamily="2" charset="0"/>
              </a:rPr>
              <a:t>, </a:t>
            </a:r>
            <a:r>
              <a:rPr lang="gl-ES" sz="1500" dirty="0" err="1">
                <a:solidFill>
                  <a:srgbClr val="4A594B"/>
                </a:solidFill>
                <a:latin typeface="Poppins" panose="00000500000000000000" pitchFamily="2" charset="0"/>
                <a:cs typeface="Poppins" panose="00000500000000000000" pitchFamily="2" charset="0"/>
              </a:rPr>
              <a:t>sustitución</a:t>
            </a:r>
            <a:r>
              <a:rPr lang="gl-ES" sz="1500" dirty="0">
                <a:solidFill>
                  <a:srgbClr val="4A594B"/>
                </a:solidFill>
                <a:latin typeface="Poppins" panose="00000500000000000000" pitchFamily="2" charset="0"/>
                <a:cs typeface="Poppins" panose="00000500000000000000" pitchFamily="2" charset="0"/>
              </a:rPr>
              <a:t> ou mellora de caldeiras, etc.</a:t>
            </a:r>
          </a:p>
          <a:p>
            <a:pPr algn="just">
              <a:lnSpc>
                <a:spcPct val="107000"/>
              </a:lnSpc>
              <a:spcAft>
                <a:spcPts val="800"/>
              </a:spcAft>
              <a:defRPr/>
            </a:pPr>
            <a:r>
              <a:rPr lang="gl-ES" sz="1500" dirty="0">
                <a:solidFill>
                  <a:srgbClr val="4A594B"/>
                </a:solidFill>
                <a:latin typeface="Poppins" panose="00000500000000000000" pitchFamily="2" charset="0"/>
                <a:cs typeface="Poppins" panose="00000500000000000000" pitchFamily="2" charset="0"/>
              </a:rPr>
              <a:t>Un Certificado de Aforro Enerxético (CAE) é un documento electrónico que garante que, tras levar a cabo unha obra destas características, conseguiuse un novo aforro de enerxía final equivalente a 1 </a:t>
            </a:r>
            <a:r>
              <a:rPr lang="gl-ES" sz="1500" dirty="0" err="1">
                <a:solidFill>
                  <a:srgbClr val="4A594B"/>
                </a:solidFill>
                <a:latin typeface="Poppins" panose="00000500000000000000" pitchFamily="2" charset="0"/>
                <a:cs typeface="Poppins" panose="00000500000000000000" pitchFamily="2" charset="0"/>
              </a:rPr>
              <a:t>kilovatio</a:t>
            </a:r>
            <a:r>
              <a:rPr lang="gl-ES" sz="1500" dirty="0">
                <a:solidFill>
                  <a:srgbClr val="4A594B"/>
                </a:solidFill>
                <a:latin typeface="Poppins" panose="00000500000000000000" pitchFamily="2" charset="0"/>
                <a:cs typeface="Poppins" panose="00000500000000000000" pitchFamily="2" charset="0"/>
              </a:rPr>
              <a:t> hora (</a:t>
            </a:r>
            <a:r>
              <a:rPr lang="gl-ES" sz="1500" dirty="0" err="1">
                <a:solidFill>
                  <a:srgbClr val="4A594B"/>
                </a:solidFill>
                <a:latin typeface="Poppins" panose="00000500000000000000" pitchFamily="2" charset="0"/>
                <a:cs typeface="Poppins" panose="00000500000000000000" pitchFamily="2" charset="0"/>
              </a:rPr>
              <a:t>kWh</a:t>
            </a:r>
            <a:r>
              <a:rPr lang="gl-ES" sz="1500" dirty="0">
                <a:solidFill>
                  <a:srgbClr val="4A594B"/>
                </a:solidFill>
                <a:latin typeface="Poppins" panose="00000500000000000000" pitchFamily="2" charset="0"/>
                <a:cs typeface="Poppins" panose="00000500000000000000" pitchFamily="2" charset="0"/>
              </a:rPr>
              <a:t>), que poderá monetizarse.</a:t>
            </a: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F9427A69-D05D-01F2-1227-7A2F2F9C19E9}"/>
              </a:ext>
            </a:extLst>
          </p:cNvPr>
          <p:cNvSpPr txBox="1">
            <a:spLocks/>
          </p:cNvSpPr>
          <p:nvPr/>
        </p:nvSpPr>
        <p:spPr>
          <a:xfrm>
            <a:off x="913400" y="1129714"/>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EFICIENCIA ENERXÉTICA</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7B1035E9-7916-764F-6264-78C470D883A3}"/>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pic>
        <p:nvPicPr>
          <p:cNvPr id="5122" name="Picture 2" descr="Certificado de eficiencia energética">
            <a:extLst>
              <a:ext uri="{FF2B5EF4-FFF2-40B4-BE49-F238E27FC236}">
                <a16:creationId xmlns:a16="http://schemas.microsoft.com/office/drawing/2014/main" id="{152AA82F-BF68-461B-26B1-B9BFDA7FF6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133"/>
          <a:stretch/>
        </p:blipFill>
        <p:spPr bwMode="auto">
          <a:xfrm>
            <a:off x="8075828" y="1673752"/>
            <a:ext cx="3317071" cy="2768106"/>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texto 6">
            <a:extLst>
              <a:ext uri="{FF2B5EF4-FFF2-40B4-BE49-F238E27FC236}">
                <a16:creationId xmlns:a16="http://schemas.microsoft.com/office/drawing/2014/main" id="{DFA5F19C-D1AE-B8F9-D441-2C9128612457}"/>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C3856B8F-3E37-883D-8CC6-9788E4A7228F}"/>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BDD57E9A-673E-4427-2BCF-871435128453}"/>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2625F77D-7B5D-9B0A-AAAC-49D06A8A031D}"/>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A244F533-A05C-681D-D11B-8E68528A317E}"/>
              </a:ext>
            </a:extLst>
          </p:cNvPr>
          <p:cNvPicPr>
            <a:picLocks noChangeAspect="1"/>
          </p:cNvPicPr>
          <p:nvPr/>
        </p:nvPicPr>
        <p:blipFill>
          <a:blip r:embed="rId5"/>
          <a:stretch>
            <a:fillRect/>
          </a:stretch>
        </p:blipFill>
        <p:spPr>
          <a:xfrm>
            <a:off x="8720915" y="5896364"/>
            <a:ext cx="876972" cy="712101"/>
          </a:xfrm>
          <a:prstGeom prst="rect">
            <a:avLst/>
          </a:prstGeom>
        </p:spPr>
      </p:pic>
      <p:sp>
        <p:nvSpPr>
          <p:cNvPr id="3" name="Rectángulo 2">
            <a:extLst>
              <a:ext uri="{FF2B5EF4-FFF2-40B4-BE49-F238E27FC236}">
                <a16:creationId xmlns:a16="http://schemas.microsoft.com/office/drawing/2014/main" id="{8324BD7A-4B9B-4473-BAFC-B209E80743D6}"/>
              </a:ext>
            </a:extLst>
          </p:cNvPr>
          <p:cNvSpPr/>
          <p:nvPr/>
        </p:nvSpPr>
        <p:spPr>
          <a:xfrm>
            <a:off x="7343810" y="4684816"/>
            <a:ext cx="4508153" cy="77655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Aft>
                <a:spcPts val="800"/>
              </a:spcAft>
              <a:defRPr/>
            </a:pPr>
            <a:r>
              <a:rPr lang="gl-ES" sz="1400" dirty="0">
                <a:solidFill>
                  <a:srgbClr val="4A594B"/>
                </a:solidFill>
                <a:latin typeface="Poppins" panose="00000500000000000000" pitchFamily="2" charset="0"/>
                <a:cs typeface="Poppins" panose="00000500000000000000" pitchFamily="2" charset="0"/>
              </a:rPr>
              <a:t>A eficiencia enerxética dos edificios forma parte da folla de ruta cara a descarbonización da Unión Europea. </a:t>
            </a:r>
          </a:p>
        </p:txBody>
      </p:sp>
    </p:spTree>
    <p:extLst>
      <p:ext uri="{BB962C8B-B14F-4D97-AF65-F5344CB8AC3E}">
        <p14:creationId xmlns:p14="http://schemas.microsoft.com/office/powerpoint/2010/main" val="2965407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0C537"/>
        </a:solidFill>
        <a:effectLst/>
      </p:bgPr>
    </p:bg>
    <p:spTree>
      <p:nvGrpSpPr>
        <p:cNvPr id="1" name="">
          <a:extLst>
            <a:ext uri="{FF2B5EF4-FFF2-40B4-BE49-F238E27FC236}">
              <a16:creationId xmlns:a16="http://schemas.microsoft.com/office/drawing/2014/main" id="{99D1773D-5E2F-0F7A-492D-5699735FFFB5}"/>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74FBE355-1C65-C0FB-FCB0-7D5087130FC0}"/>
              </a:ext>
            </a:extLst>
          </p:cNvPr>
          <p:cNvSpPr txBox="1"/>
          <p:nvPr/>
        </p:nvSpPr>
        <p:spPr>
          <a:xfrm>
            <a:off x="1384912" y="2413337"/>
            <a:ext cx="944584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dirty="0" err="1">
                <a:ln>
                  <a:noFill/>
                </a:ln>
                <a:solidFill>
                  <a:srgbClr val="4A594B"/>
                </a:solidFill>
                <a:effectLst/>
                <a:uLnTx/>
                <a:uFillTx/>
                <a:latin typeface="Poppins" panose="00000500000000000000" pitchFamily="2" charset="0"/>
                <a:cs typeface="Poppins" panose="00000500000000000000" pitchFamily="2" charset="0"/>
              </a:rPr>
              <a:t>Tecnoloxías</a:t>
            </a:r>
            <a:r>
              <a:rPr kumimoji="0" lang="es-ES" sz="6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 </a:t>
            </a:r>
          </a:p>
        </p:txBody>
      </p:sp>
      <p:sp>
        <p:nvSpPr>
          <p:cNvPr id="2" name="Marcador de texto 6">
            <a:extLst>
              <a:ext uri="{FF2B5EF4-FFF2-40B4-BE49-F238E27FC236}">
                <a16:creationId xmlns:a16="http://schemas.microsoft.com/office/drawing/2014/main" id="{4145C045-349B-8BF4-C2AF-863CC70806B9}"/>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
            </a:endParaRPr>
          </a:p>
        </p:txBody>
      </p:sp>
      <p:sp>
        <p:nvSpPr>
          <p:cNvPr id="3" name="CuadroTexto 2">
            <a:extLst>
              <a:ext uri="{FF2B5EF4-FFF2-40B4-BE49-F238E27FC236}">
                <a16:creationId xmlns:a16="http://schemas.microsoft.com/office/drawing/2014/main" id="{E85F92A9-C6DC-2167-BA2A-CE25C2D28BF8}"/>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8" name="Imagen 7">
            <a:extLst>
              <a:ext uri="{FF2B5EF4-FFF2-40B4-BE49-F238E27FC236}">
                <a16:creationId xmlns:a16="http://schemas.microsoft.com/office/drawing/2014/main" id="{B1FED3A5-DD36-01A8-CC08-90973B0288EF}"/>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9" name="Imagen 8">
            <a:extLst>
              <a:ext uri="{FF2B5EF4-FFF2-40B4-BE49-F238E27FC236}">
                <a16:creationId xmlns:a16="http://schemas.microsoft.com/office/drawing/2014/main" id="{8576A300-8E47-BCBC-8D69-14535BBF9D51}"/>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0" name="Imagen 9" descr="Logotipo&#10;&#10;Descripción generada automáticamente">
            <a:extLst>
              <a:ext uri="{FF2B5EF4-FFF2-40B4-BE49-F238E27FC236}">
                <a16:creationId xmlns:a16="http://schemas.microsoft.com/office/drawing/2014/main" id="{F8E7BE37-BDD7-8A03-C807-6B76CB7F15C1}"/>
              </a:ext>
            </a:extLst>
          </p:cNvPr>
          <p:cNvPicPr>
            <a:picLocks noChangeAspect="1"/>
          </p:cNvPicPr>
          <p:nvPr/>
        </p:nvPicPr>
        <p:blipFill>
          <a:blip r:embed="rId4"/>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959060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1D4C0-518B-32FA-89F6-DA517E06C078}"/>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CB3D28A3-9898-40C1-5EE4-333643557A5B}"/>
              </a:ext>
            </a:extLst>
          </p:cNvPr>
          <p:cNvSpPr txBox="1">
            <a:spLocks/>
          </p:cNvSpPr>
          <p:nvPr/>
        </p:nvSpPr>
        <p:spPr>
          <a:xfrm>
            <a:off x="799101" y="1631901"/>
            <a:ext cx="5296899" cy="9765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defRPr/>
            </a:pPr>
            <a:r>
              <a:rPr lang="gl-ES" sz="1400" dirty="0">
                <a:solidFill>
                  <a:srgbClr val="4A594B"/>
                </a:solidFill>
                <a:latin typeface="Poppins" panose="00000500000000000000" pitchFamily="2" charset="0"/>
                <a:cs typeface="Poppins" panose="00000500000000000000" pitchFamily="2" charset="0"/>
              </a:rPr>
              <a:t>A enerxía solar fotovoltaica aproveita a radiación solar transformándoa directamente en enerxía eléctrica mediante o efecto fotovoltaico.</a:t>
            </a:r>
          </a:p>
          <a:p>
            <a:pPr algn="just">
              <a:lnSpc>
                <a:spcPct val="107000"/>
              </a:lnSpc>
              <a:spcAft>
                <a:spcPts val="800"/>
              </a:spcAft>
              <a:defRPr/>
            </a:pPr>
            <a:endParaRPr lang="gl-ES" sz="1400" dirty="0">
              <a:solidFill>
                <a:srgbClr val="4A594B"/>
              </a:solidFill>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69A8EEF2-DE3C-A393-AC9B-EEA58A440E16}"/>
              </a:ext>
            </a:extLst>
          </p:cNvPr>
          <p:cNvSpPr txBox="1">
            <a:spLocks/>
          </p:cNvSpPr>
          <p:nvPr/>
        </p:nvSpPr>
        <p:spPr>
          <a:xfrm>
            <a:off x="913400" y="1129714"/>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ENERXÍA SOLAR FOTOVOLTAICA</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E233B3DE-7072-457E-D4B4-2DA33E98B15C}"/>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4" name="Marcador de texto 6">
            <a:extLst>
              <a:ext uri="{FF2B5EF4-FFF2-40B4-BE49-F238E27FC236}">
                <a16:creationId xmlns:a16="http://schemas.microsoft.com/office/drawing/2014/main" id="{F8905003-3C9D-D273-C8B8-B8EB57C0BD5D}"/>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CF3449DB-A5CB-75C1-275C-CF882A5229B3}"/>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579ED3D6-E45B-8B3A-E5B1-F622C49CC8F1}"/>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8B38C35D-1FC5-EB61-A851-8B162F48F3BF}"/>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FA1C4317-0727-52AB-0051-348ED7A8AE16}"/>
              </a:ext>
            </a:extLst>
          </p:cNvPr>
          <p:cNvPicPr>
            <a:picLocks noChangeAspect="1"/>
          </p:cNvPicPr>
          <p:nvPr/>
        </p:nvPicPr>
        <p:blipFill>
          <a:blip r:embed="rId4"/>
          <a:stretch>
            <a:fillRect/>
          </a:stretch>
        </p:blipFill>
        <p:spPr>
          <a:xfrm>
            <a:off x="8720915" y="5896364"/>
            <a:ext cx="876972" cy="712101"/>
          </a:xfrm>
          <a:prstGeom prst="rect">
            <a:avLst/>
          </a:prstGeom>
        </p:spPr>
      </p:pic>
      <p:sp>
        <p:nvSpPr>
          <p:cNvPr id="3" name="Rectángulo 2">
            <a:extLst>
              <a:ext uri="{FF2B5EF4-FFF2-40B4-BE49-F238E27FC236}">
                <a16:creationId xmlns:a16="http://schemas.microsoft.com/office/drawing/2014/main" id="{8CD97D71-00CD-4B78-86AB-B201B06A029A}"/>
              </a:ext>
            </a:extLst>
          </p:cNvPr>
          <p:cNvSpPr/>
          <p:nvPr/>
        </p:nvSpPr>
        <p:spPr>
          <a:xfrm>
            <a:off x="747286" y="2507923"/>
            <a:ext cx="5296899" cy="12379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Bef>
                <a:spcPts val="1000"/>
              </a:spcBef>
              <a:spcAft>
                <a:spcPts val="800"/>
              </a:spcAft>
              <a:defRPr/>
            </a:pPr>
            <a:r>
              <a:rPr lang="es-ES" sz="1400" dirty="0">
                <a:solidFill>
                  <a:srgbClr val="4A594B"/>
                </a:solidFill>
                <a:latin typeface="Poppins" panose="00000500000000000000" pitchFamily="2" charset="0"/>
                <a:cs typeface="Poppins" panose="00000500000000000000" pitchFamily="2" charset="0"/>
              </a:rPr>
              <a:t>Excelente producción específica en toda a provincia (media superior a 1.300 kWh/</a:t>
            </a:r>
            <a:r>
              <a:rPr lang="es-ES" sz="1400" dirty="0" err="1">
                <a:solidFill>
                  <a:srgbClr val="4A594B"/>
                </a:solidFill>
                <a:latin typeface="Poppins" panose="00000500000000000000" pitchFamily="2" charset="0"/>
                <a:cs typeface="Poppins" panose="00000500000000000000" pitchFamily="2" charset="0"/>
              </a:rPr>
              <a:t>kwp</a:t>
            </a:r>
            <a:r>
              <a:rPr lang="es-ES" sz="1400" dirty="0">
                <a:solidFill>
                  <a:srgbClr val="4A594B"/>
                </a:solidFill>
                <a:latin typeface="Poppins" panose="00000500000000000000" pitchFamily="2" charset="0"/>
                <a:cs typeface="Poppins" panose="00000500000000000000" pitchFamily="2" charset="0"/>
              </a:rPr>
              <a:t>)</a:t>
            </a:r>
            <a:r>
              <a:rPr lang="gl-ES" sz="1400" dirty="0">
                <a:solidFill>
                  <a:srgbClr val="4A594B"/>
                </a:solidFill>
                <a:latin typeface="Poppins" panose="00000500000000000000" pitchFamily="2" charset="0"/>
                <a:cs typeface="Poppins" panose="00000500000000000000" pitchFamily="2" charset="0"/>
              </a:rPr>
              <a:t>. </a:t>
            </a:r>
          </a:p>
          <a:p>
            <a:pPr algn="ctr">
              <a:lnSpc>
                <a:spcPct val="107000"/>
              </a:lnSpc>
              <a:spcBef>
                <a:spcPts val="1000"/>
              </a:spcBef>
              <a:spcAft>
                <a:spcPts val="800"/>
              </a:spcAft>
              <a:defRPr/>
            </a:pPr>
            <a:r>
              <a:rPr lang="pt-BR" sz="1400" dirty="0" err="1">
                <a:solidFill>
                  <a:srgbClr val="4A594B"/>
                </a:solidFill>
                <a:latin typeface="Poppins" panose="00000500000000000000" pitchFamily="2" charset="0"/>
                <a:cs typeface="Poppins" panose="00000500000000000000" pitchFamily="2" charset="0"/>
              </a:rPr>
              <a:t>Destacan</a:t>
            </a:r>
            <a:r>
              <a:rPr lang="pt-BR" sz="1400" dirty="0">
                <a:solidFill>
                  <a:srgbClr val="4A594B"/>
                </a:solidFill>
                <a:latin typeface="Poppins" panose="00000500000000000000" pitchFamily="2" charset="0"/>
                <a:cs typeface="Poppins" panose="00000500000000000000" pitchFamily="2" charset="0"/>
              </a:rPr>
              <a:t> as comarcas costeiras, principalmente </a:t>
            </a:r>
            <a:r>
              <a:rPr lang="pt-BR" sz="1400" dirty="0" err="1">
                <a:solidFill>
                  <a:srgbClr val="4A594B"/>
                </a:solidFill>
                <a:latin typeface="Poppins" panose="00000500000000000000" pitchFamily="2" charset="0"/>
                <a:cs typeface="Poppins" panose="00000500000000000000" pitchFamily="2" charset="0"/>
              </a:rPr>
              <a:t>Salnés</a:t>
            </a:r>
            <a:r>
              <a:rPr lang="pt-BR" sz="1400" dirty="0">
                <a:solidFill>
                  <a:srgbClr val="4A594B"/>
                </a:solidFill>
                <a:latin typeface="Poppins" panose="00000500000000000000" pitchFamily="2" charset="0"/>
                <a:cs typeface="Poppins" panose="00000500000000000000" pitchFamily="2" charset="0"/>
              </a:rPr>
              <a:t> e Baixo </a:t>
            </a:r>
            <a:r>
              <a:rPr lang="pt-BR" sz="1400" dirty="0" err="1">
                <a:solidFill>
                  <a:srgbClr val="4A594B"/>
                </a:solidFill>
                <a:latin typeface="Poppins" panose="00000500000000000000" pitchFamily="2" charset="0"/>
                <a:cs typeface="Poppins" panose="00000500000000000000" pitchFamily="2" charset="0"/>
              </a:rPr>
              <a:t>Miño</a:t>
            </a:r>
            <a:r>
              <a:rPr lang="pt-BR" sz="1400" dirty="0">
                <a:solidFill>
                  <a:srgbClr val="4A594B"/>
                </a:solidFill>
                <a:latin typeface="Poppins" panose="00000500000000000000" pitchFamily="2" charset="0"/>
                <a:cs typeface="Poppins" panose="00000500000000000000" pitchFamily="2" charset="0"/>
              </a:rPr>
              <a:t>, </a:t>
            </a:r>
            <a:r>
              <a:rPr lang="pt-BR" sz="1400" dirty="0" err="1">
                <a:solidFill>
                  <a:srgbClr val="4A594B"/>
                </a:solidFill>
                <a:latin typeface="Poppins" panose="00000500000000000000" pitchFamily="2" charset="0"/>
                <a:cs typeface="Poppins" panose="00000500000000000000" pitchFamily="2" charset="0"/>
              </a:rPr>
              <a:t>con</a:t>
            </a:r>
            <a:r>
              <a:rPr lang="pt-BR" sz="1400" dirty="0">
                <a:solidFill>
                  <a:srgbClr val="4A594B"/>
                </a:solidFill>
                <a:latin typeface="Poppins" panose="00000500000000000000" pitchFamily="2" charset="0"/>
                <a:cs typeface="Poppins" panose="00000500000000000000" pitchFamily="2" charset="0"/>
              </a:rPr>
              <a:t> ata 1.420 kWh/</a:t>
            </a:r>
            <a:r>
              <a:rPr lang="pt-BR" sz="1400" dirty="0" err="1">
                <a:solidFill>
                  <a:srgbClr val="4A594B"/>
                </a:solidFill>
                <a:latin typeface="Poppins" panose="00000500000000000000" pitchFamily="2" charset="0"/>
                <a:cs typeface="Poppins" panose="00000500000000000000" pitchFamily="2" charset="0"/>
              </a:rPr>
              <a:t>kwp</a:t>
            </a:r>
            <a:r>
              <a:rPr lang="gl-ES" sz="1400" dirty="0">
                <a:solidFill>
                  <a:srgbClr val="4A594B"/>
                </a:solidFill>
                <a:latin typeface="Poppins" panose="00000500000000000000" pitchFamily="2" charset="0"/>
                <a:cs typeface="Poppins" panose="00000500000000000000" pitchFamily="2" charset="0"/>
              </a:rPr>
              <a:t>.</a:t>
            </a:r>
          </a:p>
        </p:txBody>
      </p:sp>
      <p:graphicFrame>
        <p:nvGraphicFramePr>
          <p:cNvPr id="14" name="Tabla 13">
            <a:extLst>
              <a:ext uri="{FF2B5EF4-FFF2-40B4-BE49-F238E27FC236}">
                <a16:creationId xmlns:a16="http://schemas.microsoft.com/office/drawing/2014/main" id="{891B1146-F752-479F-80B6-085593087296}"/>
              </a:ext>
            </a:extLst>
          </p:cNvPr>
          <p:cNvGraphicFramePr>
            <a:graphicFrameLocks noGrp="1"/>
          </p:cNvGraphicFramePr>
          <p:nvPr>
            <p:extLst>
              <p:ext uri="{D42A27DB-BD31-4B8C-83A1-F6EECF244321}">
                <p14:modId xmlns:p14="http://schemas.microsoft.com/office/powerpoint/2010/main" val="3440575519"/>
              </p:ext>
            </p:extLst>
          </p:nvPr>
        </p:nvGraphicFramePr>
        <p:xfrm>
          <a:off x="6248399" y="1166853"/>
          <a:ext cx="5499484" cy="4273481"/>
        </p:xfrm>
        <a:graphic>
          <a:graphicData uri="http://schemas.openxmlformats.org/drawingml/2006/table">
            <a:tbl>
              <a:tblPr firstRow="1" firstCol="1" bandRow="1"/>
              <a:tblGrid>
                <a:gridCol w="2749742">
                  <a:extLst>
                    <a:ext uri="{9D8B030D-6E8A-4147-A177-3AD203B41FA5}">
                      <a16:colId xmlns:a16="http://schemas.microsoft.com/office/drawing/2014/main" val="1853839309"/>
                    </a:ext>
                  </a:extLst>
                </a:gridCol>
                <a:gridCol w="2749742">
                  <a:extLst>
                    <a:ext uri="{9D8B030D-6E8A-4147-A177-3AD203B41FA5}">
                      <a16:colId xmlns:a16="http://schemas.microsoft.com/office/drawing/2014/main" val="3237318033"/>
                    </a:ext>
                  </a:extLst>
                </a:gridCol>
              </a:tblGrid>
              <a:tr h="330461">
                <a:tc>
                  <a:txBody>
                    <a:bodyPr/>
                    <a:lstStyle/>
                    <a:p>
                      <a:pPr algn="ctr">
                        <a:lnSpc>
                          <a:spcPct val="107000"/>
                        </a:lnSpc>
                        <a:spcAft>
                          <a:spcPts val="0"/>
                        </a:spcAft>
                      </a:pPr>
                      <a:r>
                        <a:rPr lang="es-ES_tradnl" sz="1600" b="1"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DEBILIDADES</a:t>
                      </a:r>
                      <a:endParaRPr lang="gl-ES" sz="1000" b="1" kern="100" dirty="0">
                        <a:effectLst/>
                        <a:latin typeface="Aptos"/>
                        <a:ea typeface="Aptos"/>
                        <a:cs typeface="Arial" panose="020B0604020202020204" pitchFamily="34" charset="0"/>
                      </a:endParaRPr>
                    </a:p>
                  </a:txBody>
                  <a:tcPr marL="57905" marR="57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66"/>
                    </a:solidFill>
                  </a:tcPr>
                </a:tc>
                <a:tc>
                  <a:txBody>
                    <a:bodyPr/>
                    <a:lstStyle/>
                    <a:p>
                      <a:pPr algn="ctr">
                        <a:lnSpc>
                          <a:spcPct val="107000"/>
                        </a:lnSpc>
                        <a:spcAft>
                          <a:spcPts val="0"/>
                        </a:spcAft>
                      </a:pPr>
                      <a:r>
                        <a:rPr lang="es-ES_tradnl" sz="1600" b="1"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AMEAZAS</a:t>
                      </a:r>
                      <a:endParaRPr lang="gl-ES" sz="1000" b="1" kern="100" dirty="0">
                        <a:effectLst/>
                        <a:latin typeface="Aptos"/>
                        <a:ea typeface="Aptos"/>
                        <a:cs typeface="Arial" panose="020B0604020202020204" pitchFamily="34" charset="0"/>
                      </a:endParaRPr>
                    </a:p>
                  </a:txBody>
                  <a:tcPr marL="57905" marR="57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66"/>
                    </a:solidFill>
                  </a:tcPr>
                </a:tc>
                <a:extLst>
                  <a:ext uri="{0D108BD9-81ED-4DB2-BD59-A6C34878D82A}">
                    <a16:rowId xmlns:a16="http://schemas.microsoft.com/office/drawing/2014/main" val="3352522282"/>
                  </a:ext>
                </a:extLst>
              </a:tr>
              <a:tr h="306282">
                <a:tc>
                  <a:txBody>
                    <a:bodyPr/>
                    <a:lstStyle/>
                    <a:p>
                      <a:pPr algn="ctr">
                        <a:lnSpc>
                          <a:spcPct val="107000"/>
                        </a:lnSpc>
                        <a:spcAft>
                          <a:spcPts val="0"/>
                        </a:spcAft>
                      </a:pPr>
                      <a:r>
                        <a:rPr lang="es-ES_tradnl"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Intermitencia </a:t>
                      </a:r>
                      <a:endParaRPr lang="gl-ES" sz="1000" b="0" kern="100" dirty="0">
                        <a:effectLst/>
                        <a:latin typeface="Aptos"/>
                        <a:ea typeface="Aptos"/>
                        <a:cs typeface="Arial" panose="020B0604020202020204" pitchFamily="34" charset="0"/>
                      </a:endParaRPr>
                    </a:p>
                  </a:txBody>
                  <a:tcPr marL="57905" marR="57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ES_tradnl" sz="1600" b="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Potenciais</a:t>
                      </a:r>
                      <a:r>
                        <a:rPr lang="es-ES_tradnl"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 </a:t>
                      </a:r>
                      <a:r>
                        <a:rPr lang="es-ES_tradnl" sz="1600" b="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restricións</a:t>
                      </a:r>
                      <a:r>
                        <a:rPr lang="es-ES_tradnl"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 </a:t>
                      </a:r>
                      <a:r>
                        <a:rPr lang="es-ES_tradnl" sz="1600" b="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legais</a:t>
                      </a:r>
                      <a:br>
                        <a:rPr lang="es-ES_tradnl"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br>
                      <a:r>
                        <a:rPr lang="es-ES_tradnl"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 (instalación chan)</a:t>
                      </a:r>
                      <a:endParaRPr lang="gl-ES" sz="1000" b="0" kern="100" dirty="0">
                        <a:effectLst/>
                        <a:latin typeface="Aptos"/>
                        <a:ea typeface="Aptos"/>
                        <a:cs typeface="Arial" panose="020B0604020202020204" pitchFamily="34" charset="0"/>
                      </a:endParaRPr>
                    </a:p>
                  </a:txBody>
                  <a:tcPr marL="57905" marR="57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1532663"/>
                  </a:ext>
                </a:extLst>
              </a:tr>
              <a:tr h="251054">
                <a:tc>
                  <a:txBody>
                    <a:bodyPr/>
                    <a:lstStyle/>
                    <a:p>
                      <a:pPr algn="ctr">
                        <a:lnSpc>
                          <a:spcPct val="107000"/>
                        </a:lnSpc>
                        <a:spcAft>
                          <a:spcPts val="0"/>
                        </a:spcAft>
                      </a:pPr>
                      <a:r>
                        <a:rPr lang="es-ES_tradnl"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Uso de </a:t>
                      </a:r>
                      <a:r>
                        <a:rPr lang="es-ES_tradnl" sz="1600" b="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espazo</a:t>
                      </a:r>
                      <a:endParaRPr lang="gl-ES" sz="1000" b="0" kern="100" dirty="0">
                        <a:effectLst/>
                        <a:latin typeface="Aptos"/>
                        <a:ea typeface="Aptos"/>
                        <a:cs typeface="Arial" panose="020B0604020202020204" pitchFamily="34" charset="0"/>
                      </a:endParaRPr>
                    </a:p>
                  </a:txBody>
                  <a:tcPr marL="57905" marR="57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gl-ES"/>
                    </a:p>
                  </a:txBody>
                  <a:tcPr/>
                </a:tc>
                <a:extLst>
                  <a:ext uri="{0D108BD9-81ED-4DB2-BD59-A6C34878D82A}">
                    <a16:rowId xmlns:a16="http://schemas.microsoft.com/office/drawing/2014/main" val="1841838247"/>
                  </a:ext>
                </a:extLst>
              </a:tr>
              <a:tr h="493157">
                <a:tc>
                  <a:txBody>
                    <a:bodyPr/>
                    <a:lstStyle/>
                    <a:p>
                      <a:pPr algn="ctr">
                        <a:lnSpc>
                          <a:spcPct val="107000"/>
                        </a:lnSpc>
                        <a:spcAft>
                          <a:spcPts val="0"/>
                        </a:spcAft>
                      </a:pPr>
                      <a:r>
                        <a:rPr lang="es-ES_tradnl"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Impacto visual (instalación chan)</a:t>
                      </a:r>
                      <a:endParaRPr lang="gl-ES" sz="1000" b="0" kern="100" dirty="0">
                        <a:effectLst/>
                        <a:latin typeface="Aptos"/>
                        <a:ea typeface="Aptos"/>
                        <a:cs typeface="Arial" panose="020B0604020202020204" pitchFamily="34" charset="0"/>
                      </a:endParaRPr>
                    </a:p>
                  </a:txBody>
                  <a:tcPr marL="57905" marR="57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Dependencia tecnológica exterior</a:t>
                      </a:r>
                      <a:endParaRPr lang="gl-ES" sz="1000" b="0" kern="100" dirty="0">
                        <a:effectLst/>
                        <a:latin typeface="Aptos"/>
                        <a:ea typeface="Aptos"/>
                        <a:cs typeface="Arial" panose="020B0604020202020204" pitchFamily="34" charset="0"/>
                      </a:endParaRPr>
                    </a:p>
                  </a:txBody>
                  <a:tcPr marL="57905" marR="57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6270993"/>
                  </a:ext>
                </a:extLst>
              </a:tr>
              <a:tr h="330461">
                <a:tc>
                  <a:txBody>
                    <a:bodyPr/>
                    <a:lstStyle/>
                    <a:p>
                      <a:pPr algn="ctr">
                        <a:lnSpc>
                          <a:spcPct val="107000"/>
                        </a:lnSpc>
                        <a:spcAft>
                          <a:spcPts val="0"/>
                        </a:spcAft>
                      </a:pPr>
                      <a:r>
                        <a:rPr lang="es-ES_tradnl" sz="1600" b="1"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FORTALEZAS</a:t>
                      </a:r>
                      <a:endParaRPr lang="gl-ES" sz="1000" b="1" kern="100" dirty="0">
                        <a:effectLst/>
                        <a:latin typeface="Aptos"/>
                        <a:ea typeface="Aptos"/>
                        <a:cs typeface="Arial" panose="020B0604020202020204" pitchFamily="34" charset="0"/>
                      </a:endParaRPr>
                    </a:p>
                  </a:txBody>
                  <a:tcPr marL="57905" marR="57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r>
                        <a:rPr lang="es-ES_tradnl" sz="1600" b="1"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OPORTUNIDADES</a:t>
                      </a:r>
                      <a:endParaRPr lang="gl-ES" sz="1000" b="1" kern="100" dirty="0">
                        <a:effectLst/>
                        <a:latin typeface="Aptos"/>
                        <a:ea typeface="Aptos"/>
                        <a:cs typeface="Arial" panose="020B0604020202020204" pitchFamily="34" charset="0"/>
                      </a:endParaRPr>
                    </a:p>
                  </a:txBody>
                  <a:tcPr marL="57905" marR="57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026285251"/>
                  </a:ext>
                </a:extLst>
              </a:tr>
              <a:tr h="242212">
                <a:tc>
                  <a:txBody>
                    <a:bodyPr/>
                    <a:lstStyle/>
                    <a:p>
                      <a:pPr algn="ctr">
                        <a:lnSpc>
                          <a:spcPct val="107000"/>
                        </a:lnSpc>
                        <a:spcAft>
                          <a:spcPts val="0"/>
                        </a:spcAft>
                      </a:pPr>
                      <a:r>
                        <a:rPr lang="es-ES_tradnl"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Madurez </a:t>
                      </a:r>
                      <a:r>
                        <a:rPr lang="es-ES_tradnl" sz="1600" b="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tecnolóxica</a:t>
                      </a:r>
                      <a:endParaRPr lang="gl-ES" sz="1000" b="0" kern="100" dirty="0">
                        <a:effectLst/>
                        <a:latin typeface="Aptos"/>
                        <a:ea typeface="Aptos"/>
                        <a:cs typeface="Arial" panose="020B0604020202020204" pitchFamily="34" charset="0"/>
                      </a:endParaRPr>
                    </a:p>
                  </a:txBody>
                  <a:tcPr marL="57905" marR="57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Alto recurso </a:t>
                      </a:r>
                      <a:r>
                        <a:rPr lang="es-ES_tradnl" sz="1600" b="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na</a:t>
                      </a:r>
                      <a:r>
                        <a:rPr lang="es-ES_tradnl"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 provincia</a:t>
                      </a:r>
                      <a:endParaRPr lang="gl-ES" sz="1000" b="0" kern="100" dirty="0">
                        <a:effectLst/>
                        <a:latin typeface="Aptos"/>
                        <a:ea typeface="Aptos"/>
                        <a:cs typeface="Arial" panose="020B0604020202020204" pitchFamily="34" charset="0"/>
                      </a:endParaRPr>
                    </a:p>
                  </a:txBody>
                  <a:tcPr marL="57905" marR="57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9707927"/>
                  </a:ext>
                </a:extLst>
              </a:tr>
              <a:tr h="1233187">
                <a:tc>
                  <a:txBody>
                    <a:bodyPr/>
                    <a:lstStyle/>
                    <a:p>
                      <a:pPr algn="ctr">
                        <a:lnSpc>
                          <a:spcPct val="107000"/>
                        </a:lnSpc>
                        <a:spcAft>
                          <a:spcPts val="0"/>
                        </a:spcAft>
                      </a:pPr>
                      <a:r>
                        <a:rPr lang="es-ES_tradnl"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
</a:t>
                      </a:r>
                      <a:r>
                        <a:rPr lang="es-ES_tradnl" sz="1600" b="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Flexibilidade</a:t>
                      </a:r>
                      <a:r>
                        <a:rPr lang="es-ES_tradnl"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 de instalación</a:t>
                      </a:r>
                      <a:endParaRPr lang="gl-ES" sz="1000" b="0" kern="100" dirty="0">
                        <a:effectLst/>
                        <a:latin typeface="Aptos"/>
                        <a:ea typeface="Aptos"/>
                        <a:cs typeface="Arial" panose="020B0604020202020204" pitchFamily="34" charset="0"/>
                      </a:endParaRPr>
                    </a:p>
                  </a:txBody>
                  <a:tcPr marL="57905" marR="57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600" b="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Sinerxías</a:t>
                      </a:r>
                      <a:r>
                        <a:rPr lang="pt-BR"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 </a:t>
                      </a:r>
                      <a:r>
                        <a:rPr lang="pt-BR" sz="1600" b="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con</a:t>
                      </a:r>
                      <a:r>
                        <a:rPr lang="pt-BR"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 </a:t>
                      </a:r>
                      <a:r>
                        <a:rPr lang="pt-BR" sz="1600" b="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vehículo</a:t>
                      </a:r>
                      <a:r>
                        <a:rPr lang="pt-BR"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 eléctrico e </a:t>
                      </a:r>
                      <a:r>
                        <a:rPr lang="pt-BR" sz="1600" b="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almacenamento</a:t>
                      </a:r>
                      <a:r>
                        <a:rPr lang="pt-BR"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 e outros usos do solo (</a:t>
                      </a:r>
                      <a:r>
                        <a:rPr lang="pt-BR" sz="1600" b="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agrovoltaica</a:t>
                      </a:r>
                      <a:r>
                        <a:rPr lang="pt-BR"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a:t>
                      </a:r>
                      <a:endParaRPr lang="gl-ES" sz="1000" b="0" kern="100" dirty="0">
                        <a:effectLst/>
                        <a:latin typeface="Aptos"/>
                        <a:ea typeface="Aptos"/>
                        <a:cs typeface="Arial" panose="020B0604020202020204" pitchFamily="34" charset="0"/>
                      </a:endParaRPr>
                    </a:p>
                  </a:txBody>
                  <a:tcPr marL="57905" marR="57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6522096"/>
                  </a:ext>
                </a:extLst>
              </a:tr>
              <a:tr h="330922">
                <a:tc rowSpan="2">
                  <a:txBody>
                    <a:bodyPr/>
                    <a:lstStyle/>
                    <a:p>
                      <a:pPr algn="ctr">
                        <a:lnSpc>
                          <a:spcPct val="107000"/>
                        </a:lnSpc>
                        <a:spcAft>
                          <a:spcPts val="0"/>
                        </a:spcAft>
                      </a:pPr>
                      <a:r>
                        <a:rPr lang="es-ES_tradnl" sz="1600" b="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Baixo</a:t>
                      </a:r>
                      <a:r>
                        <a:rPr lang="es-ES_tradnl"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 coste (LCOE) </a:t>
                      </a:r>
                      <a:r>
                        <a:rPr lang="gl-ES"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44 $/</a:t>
                      </a:r>
                      <a:r>
                        <a:rPr lang="gl-ES" sz="1600" b="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MWh</a:t>
                      </a:r>
                      <a:endParaRPr lang="gl-ES" sz="1000" b="0" kern="100" dirty="0">
                        <a:effectLst/>
                        <a:latin typeface="Aptos"/>
                        <a:ea typeface="Aptos"/>
                        <a:cs typeface="Arial" panose="020B0604020202020204" pitchFamily="34" charset="0"/>
                      </a:endParaRPr>
                    </a:p>
                  </a:txBody>
                  <a:tcPr marL="57905" marR="57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600" b="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Mellora</a:t>
                      </a:r>
                      <a:r>
                        <a:rPr lang="es-ES"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 da eficiencia (I+D+i)</a:t>
                      </a:r>
                      <a:endParaRPr lang="gl-ES" sz="1000" b="0" kern="100" dirty="0">
                        <a:effectLst/>
                        <a:latin typeface="Aptos"/>
                        <a:ea typeface="Aptos"/>
                        <a:cs typeface="Arial" panose="020B0604020202020204" pitchFamily="34" charset="0"/>
                      </a:endParaRPr>
                    </a:p>
                  </a:txBody>
                  <a:tcPr marL="57905" marR="57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1633121"/>
                  </a:ext>
                </a:extLst>
              </a:tr>
              <a:tr h="265981">
                <a:tc vMerge="1">
                  <a:txBody>
                    <a:bodyPr/>
                    <a:lstStyle/>
                    <a:p>
                      <a:endParaRPr lang="gl-ES"/>
                    </a:p>
                  </a:txBody>
                  <a:tcPr/>
                </a:tc>
                <a:tc>
                  <a:txBody>
                    <a:bodyPr/>
                    <a:lstStyle/>
                    <a:p>
                      <a:pPr algn="ctr">
                        <a:lnSpc>
                          <a:spcPct val="107000"/>
                        </a:lnSpc>
                        <a:spcAft>
                          <a:spcPts val="0"/>
                        </a:spcAft>
                      </a:pPr>
                      <a:r>
                        <a:rPr lang="es-ES_tradnl" sz="16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Creación de </a:t>
                      </a:r>
                      <a:r>
                        <a:rPr lang="es-ES_tradnl" sz="1600" b="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emprego</a:t>
                      </a:r>
                      <a:endParaRPr lang="gl-ES" sz="1000" b="0" kern="100" dirty="0">
                        <a:effectLst/>
                        <a:latin typeface="Aptos"/>
                        <a:ea typeface="Aptos"/>
                        <a:cs typeface="Arial" panose="020B0604020202020204" pitchFamily="34" charset="0"/>
                      </a:endParaRPr>
                    </a:p>
                  </a:txBody>
                  <a:tcPr marL="57905" marR="57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3708662"/>
                  </a:ext>
                </a:extLst>
              </a:tr>
            </a:tbl>
          </a:graphicData>
        </a:graphic>
      </p:graphicFrame>
    </p:spTree>
    <p:extLst>
      <p:ext uri="{BB962C8B-B14F-4D97-AF65-F5344CB8AC3E}">
        <p14:creationId xmlns:p14="http://schemas.microsoft.com/office/powerpoint/2010/main" val="1595615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1D4C0-518B-32FA-89F6-DA517E06C078}"/>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047072D7-5351-45F9-9DDB-2944DB6A6C3C}"/>
              </a:ext>
            </a:extLst>
          </p:cNvPr>
          <p:cNvPicPr>
            <a:picLocks noChangeAspect="1"/>
          </p:cNvPicPr>
          <p:nvPr/>
        </p:nvPicPr>
        <p:blipFill rotWithShape="1">
          <a:blip r:embed="rId3"/>
          <a:srcRect l="40977"/>
          <a:stretch/>
        </p:blipFill>
        <p:spPr>
          <a:xfrm>
            <a:off x="20188" y="7934"/>
            <a:ext cx="5033909" cy="6030270"/>
          </a:xfrm>
          <a:prstGeom prst="rect">
            <a:avLst/>
          </a:prstGeom>
        </p:spPr>
      </p:pic>
      <p:sp>
        <p:nvSpPr>
          <p:cNvPr id="10" name="Marcador de texto 4">
            <a:extLst>
              <a:ext uri="{FF2B5EF4-FFF2-40B4-BE49-F238E27FC236}">
                <a16:creationId xmlns:a16="http://schemas.microsoft.com/office/drawing/2014/main" id="{69A8EEF2-DE3C-A393-AC9B-EEA58A440E16}"/>
              </a:ext>
            </a:extLst>
          </p:cNvPr>
          <p:cNvSpPr txBox="1">
            <a:spLocks/>
          </p:cNvSpPr>
          <p:nvPr/>
        </p:nvSpPr>
        <p:spPr>
          <a:xfrm>
            <a:off x="6014807" y="1816794"/>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POTENCIAL FOTOVOLTAICO PROVINCIAL</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E233B3DE-7072-457E-D4B4-2DA33E98B15C}"/>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4" name="Marcador de texto 6">
            <a:extLst>
              <a:ext uri="{FF2B5EF4-FFF2-40B4-BE49-F238E27FC236}">
                <a16:creationId xmlns:a16="http://schemas.microsoft.com/office/drawing/2014/main" id="{F8905003-3C9D-D273-C8B8-B8EB57C0BD5D}"/>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pic>
        <p:nvPicPr>
          <p:cNvPr id="11" name="Imagen 10">
            <a:extLst>
              <a:ext uri="{FF2B5EF4-FFF2-40B4-BE49-F238E27FC236}">
                <a16:creationId xmlns:a16="http://schemas.microsoft.com/office/drawing/2014/main" id="{579ED3D6-E45B-8B3A-E5B1-F622C49CC8F1}"/>
              </a:ext>
            </a:extLst>
          </p:cNvPr>
          <p:cNvPicPr>
            <a:picLocks noChangeAspect="1"/>
          </p:cNvPicPr>
          <p:nvPr/>
        </p:nvPicPr>
        <p:blipFill>
          <a:blip r:embed="rId4"/>
          <a:srcRect r="11365" b="-1094"/>
          <a:stretch/>
        </p:blipFill>
        <p:spPr>
          <a:xfrm>
            <a:off x="153479" y="6040278"/>
            <a:ext cx="8305689" cy="490625"/>
          </a:xfrm>
          <a:prstGeom prst="rect">
            <a:avLst/>
          </a:prstGeom>
        </p:spPr>
      </p:pic>
      <p:pic>
        <p:nvPicPr>
          <p:cNvPr id="12" name="Imagen 11">
            <a:extLst>
              <a:ext uri="{FF2B5EF4-FFF2-40B4-BE49-F238E27FC236}">
                <a16:creationId xmlns:a16="http://schemas.microsoft.com/office/drawing/2014/main" id="{8B38C35D-1FC5-EB61-A851-8B162F48F3BF}"/>
              </a:ext>
            </a:extLst>
          </p:cNvPr>
          <p:cNvPicPr>
            <a:picLocks noChangeAspect="1"/>
          </p:cNvPicPr>
          <p:nvPr/>
        </p:nvPicPr>
        <p:blipFill>
          <a:blip r:embed="rId5"/>
          <a:stretch>
            <a:fillRect/>
          </a:stretch>
        </p:blipFill>
        <p:spPr>
          <a:xfrm>
            <a:off x="10063958" y="6038204"/>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FA1C4317-0727-52AB-0051-348ED7A8AE16}"/>
              </a:ext>
            </a:extLst>
          </p:cNvPr>
          <p:cNvPicPr>
            <a:picLocks noChangeAspect="1"/>
          </p:cNvPicPr>
          <p:nvPr/>
        </p:nvPicPr>
        <p:blipFill>
          <a:blip r:embed="rId6"/>
          <a:stretch>
            <a:fillRect/>
          </a:stretch>
        </p:blipFill>
        <p:spPr>
          <a:xfrm>
            <a:off x="8790317" y="5986796"/>
            <a:ext cx="876972" cy="712101"/>
          </a:xfrm>
          <a:prstGeom prst="rect">
            <a:avLst/>
          </a:prstGeom>
        </p:spPr>
      </p:pic>
      <p:sp>
        <p:nvSpPr>
          <p:cNvPr id="15" name="Rectángulo 14">
            <a:extLst>
              <a:ext uri="{FF2B5EF4-FFF2-40B4-BE49-F238E27FC236}">
                <a16:creationId xmlns:a16="http://schemas.microsoft.com/office/drawing/2014/main" id="{9AAF488E-7751-4EB7-90E5-AD3E7094CEDA}"/>
              </a:ext>
            </a:extLst>
          </p:cNvPr>
          <p:cNvSpPr/>
          <p:nvPr/>
        </p:nvSpPr>
        <p:spPr>
          <a:xfrm>
            <a:off x="6307540" y="2999116"/>
            <a:ext cx="5545171" cy="2130583"/>
          </a:xfrm>
          <a:prstGeom prst="rect">
            <a:avLst/>
          </a:prstGeom>
          <a:ln>
            <a:solidFill>
              <a:schemeClr val="accent6">
                <a:lumMod val="75000"/>
              </a:schemeClr>
            </a:solidFill>
          </a:ln>
        </p:spPr>
        <p:txBody>
          <a:bodyPr wrap="square">
            <a:spAutoFit/>
          </a:bodyPr>
          <a:lstStyle/>
          <a:p>
            <a:pPr lvl="0">
              <a:lnSpc>
                <a:spcPct val="150000"/>
              </a:lnSpc>
              <a:spcAft>
                <a:spcPts val="0"/>
              </a:spcAft>
            </a:pPr>
            <a:r>
              <a:rPr lang="es-ES" dirty="0">
                <a:solidFill>
                  <a:srgbClr val="4A594B"/>
                </a:solidFill>
                <a:latin typeface="Poppins" panose="00000500000000000000" pitchFamily="2" charset="0"/>
                <a:cs typeface="Poppins" panose="00000500000000000000" pitchFamily="2" charset="0"/>
              </a:rPr>
              <a:t>Superficie considerada FV: 23.525.328 m2
Potencia instalable: 4.705 </a:t>
            </a:r>
            <a:r>
              <a:rPr lang="es-ES" dirty="0" err="1">
                <a:solidFill>
                  <a:srgbClr val="4A594B"/>
                </a:solidFill>
                <a:latin typeface="Poppins" panose="00000500000000000000" pitchFamily="2" charset="0"/>
                <a:cs typeface="Poppins" panose="00000500000000000000" pitchFamily="2" charset="0"/>
              </a:rPr>
              <a:t>MWp</a:t>
            </a:r>
            <a:r>
              <a:rPr lang="es-ES" dirty="0">
                <a:solidFill>
                  <a:srgbClr val="4A594B"/>
                </a:solidFill>
                <a:latin typeface="Poppins" panose="00000500000000000000" pitchFamily="2" charset="0"/>
                <a:cs typeface="Poppins" panose="00000500000000000000" pitchFamily="2" charset="0"/>
              </a:rPr>
              <a:t>
</a:t>
            </a:r>
            <a:r>
              <a:rPr lang="es-ES" dirty="0" err="1">
                <a:solidFill>
                  <a:srgbClr val="4A594B"/>
                </a:solidFill>
                <a:latin typeface="Poppins" panose="00000500000000000000" pitchFamily="2" charset="0"/>
                <a:cs typeface="Poppins" panose="00000500000000000000" pitchFamily="2" charset="0"/>
              </a:rPr>
              <a:t>Produción</a:t>
            </a:r>
            <a:r>
              <a:rPr lang="es-ES" dirty="0">
                <a:solidFill>
                  <a:srgbClr val="4A594B"/>
                </a:solidFill>
                <a:latin typeface="Poppins" panose="00000500000000000000" pitchFamily="2" charset="0"/>
                <a:cs typeface="Poppins" panose="00000500000000000000" pitchFamily="2" charset="0"/>
              </a:rPr>
              <a:t> media estimada: 1.215 kWh/</a:t>
            </a:r>
            <a:r>
              <a:rPr lang="es-ES" dirty="0" err="1">
                <a:solidFill>
                  <a:srgbClr val="4A594B"/>
                </a:solidFill>
                <a:latin typeface="Poppins" panose="00000500000000000000" pitchFamily="2" charset="0"/>
                <a:cs typeface="Poppins" panose="00000500000000000000" pitchFamily="2" charset="0"/>
              </a:rPr>
              <a:t>kWp</a:t>
            </a:r>
            <a:r>
              <a:rPr lang="es-ES" dirty="0">
                <a:solidFill>
                  <a:srgbClr val="4A594B"/>
                </a:solidFill>
                <a:latin typeface="Poppins" panose="00000500000000000000" pitchFamily="2" charset="0"/>
                <a:cs typeface="Poppins" panose="00000500000000000000" pitchFamily="2" charset="0"/>
              </a:rPr>
              <a:t>
</a:t>
            </a:r>
            <a:r>
              <a:rPr lang="es-ES" b="1" dirty="0" err="1">
                <a:solidFill>
                  <a:srgbClr val="4A594B"/>
                </a:solidFill>
                <a:latin typeface="Poppins" panose="00000500000000000000" pitchFamily="2" charset="0"/>
                <a:cs typeface="Poppins" panose="00000500000000000000" pitchFamily="2" charset="0"/>
              </a:rPr>
              <a:t>Produción</a:t>
            </a:r>
            <a:r>
              <a:rPr lang="es-ES" b="1" dirty="0">
                <a:solidFill>
                  <a:srgbClr val="4A594B"/>
                </a:solidFill>
                <a:latin typeface="Poppins" panose="00000500000000000000" pitchFamily="2" charset="0"/>
                <a:cs typeface="Poppins" panose="00000500000000000000" pitchFamily="2" charset="0"/>
              </a:rPr>
              <a:t> </a:t>
            </a:r>
            <a:r>
              <a:rPr lang="es-ES" b="1" dirty="0" err="1">
                <a:solidFill>
                  <a:srgbClr val="4A594B"/>
                </a:solidFill>
                <a:latin typeface="Poppins" panose="00000500000000000000" pitchFamily="2" charset="0"/>
                <a:cs typeface="Poppins" panose="00000500000000000000" pitchFamily="2" charset="0"/>
              </a:rPr>
              <a:t>enerxía</a:t>
            </a:r>
            <a:r>
              <a:rPr lang="es-ES" b="1" dirty="0">
                <a:solidFill>
                  <a:srgbClr val="4A594B"/>
                </a:solidFill>
                <a:latin typeface="Poppins" panose="00000500000000000000" pitchFamily="2" charset="0"/>
                <a:cs typeface="Poppins" panose="00000500000000000000" pitchFamily="2" charset="0"/>
              </a:rPr>
              <a:t> estimada: 5.717 GWh/ano </a:t>
            </a:r>
            <a:r>
              <a:rPr lang="es-ES" dirty="0">
                <a:solidFill>
                  <a:srgbClr val="4A594B"/>
                </a:solidFill>
                <a:latin typeface="Poppins" panose="00000500000000000000" pitchFamily="2" charset="0"/>
                <a:cs typeface="Poppins" panose="00000500000000000000" pitchFamily="2" charset="0"/>
              </a:rPr>
              <a:t>(180% demanda eléctrica provincia en 2024)</a:t>
            </a:r>
            <a:endParaRPr lang="gl-ES" sz="1400" dirty="0">
              <a:solidFill>
                <a:srgbClr val="4A594B"/>
              </a:solidFill>
              <a:latin typeface="Poppins" panose="00000500000000000000" pitchFamily="2" charset="0"/>
              <a:cs typeface="Poppins" panose="00000500000000000000" pitchFamily="2" charset="0"/>
            </a:endParaRPr>
          </a:p>
        </p:txBody>
      </p:sp>
      <p:pic>
        <p:nvPicPr>
          <p:cNvPr id="6" name="Imagen 5">
            <a:extLst>
              <a:ext uri="{FF2B5EF4-FFF2-40B4-BE49-F238E27FC236}">
                <a16:creationId xmlns:a16="http://schemas.microsoft.com/office/drawing/2014/main" id="{7EEBB478-5995-45A4-9DCF-C7D4B907B9DF}"/>
              </a:ext>
            </a:extLst>
          </p:cNvPr>
          <p:cNvPicPr>
            <a:picLocks noChangeAspect="1"/>
          </p:cNvPicPr>
          <p:nvPr/>
        </p:nvPicPr>
        <p:blipFill rotWithShape="1">
          <a:blip r:embed="rId7"/>
          <a:srcRect l="6491" t="24032" r="15014" b="2279"/>
          <a:stretch/>
        </p:blipFill>
        <p:spPr>
          <a:xfrm>
            <a:off x="3988495" y="3173145"/>
            <a:ext cx="1692323" cy="1743501"/>
          </a:xfrm>
          <a:prstGeom prst="rect">
            <a:avLst/>
          </a:prstGeom>
        </p:spPr>
      </p:pic>
      <p:sp>
        <p:nvSpPr>
          <p:cNvPr id="7" name="Rectángulo 6">
            <a:extLst>
              <a:ext uri="{FF2B5EF4-FFF2-40B4-BE49-F238E27FC236}">
                <a16:creationId xmlns:a16="http://schemas.microsoft.com/office/drawing/2014/main" id="{3F69A89E-F6E6-47BE-AF0F-6073CD82D458}"/>
              </a:ext>
            </a:extLst>
          </p:cNvPr>
          <p:cNvSpPr/>
          <p:nvPr/>
        </p:nvSpPr>
        <p:spPr>
          <a:xfrm>
            <a:off x="1354657" y="5341329"/>
            <a:ext cx="4336459" cy="369332"/>
          </a:xfrm>
          <a:prstGeom prst="rect">
            <a:avLst/>
          </a:prstGeom>
        </p:spPr>
        <p:txBody>
          <a:bodyPr wrap="square">
            <a:spAutoFit/>
          </a:bodyPr>
          <a:lstStyle/>
          <a:p>
            <a:r>
              <a:rPr lang="gl-ES" sz="1400" dirty="0">
                <a:solidFill>
                  <a:srgbClr val="818181"/>
                </a:solidFill>
                <a:latin typeface="Poppins-Regular"/>
              </a:rPr>
              <a:t>Produción específica municipal (</a:t>
            </a:r>
            <a:r>
              <a:rPr lang="gl-ES" sz="1400" dirty="0" err="1">
                <a:solidFill>
                  <a:srgbClr val="818181"/>
                </a:solidFill>
                <a:latin typeface="Poppins-Regular"/>
              </a:rPr>
              <a:t>kWh</a:t>
            </a:r>
            <a:r>
              <a:rPr lang="gl-ES" sz="1400" dirty="0">
                <a:solidFill>
                  <a:srgbClr val="818181"/>
                </a:solidFill>
                <a:latin typeface="Poppins-Regular"/>
              </a:rPr>
              <a:t>/</a:t>
            </a:r>
            <a:r>
              <a:rPr lang="gl-ES" sz="1400" dirty="0" err="1">
                <a:solidFill>
                  <a:srgbClr val="818181"/>
                </a:solidFill>
                <a:latin typeface="Poppins-Regular"/>
              </a:rPr>
              <a:t>kWp</a:t>
            </a:r>
            <a:r>
              <a:rPr lang="gl-ES" dirty="0">
                <a:solidFill>
                  <a:srgbClr val="818181"/>
                </a:solidFill>
                <a:latin typeface="Poppins-Regular"/>
              </a:rPr>
              <a:t>)</a:t>
            </a:r>
            <a:endParaRPr lang="gl-ES" dirty="0"/>
          </a:p>
        </p:txBody>
      </p:sp>
    </p:spTree>
    <p:extLst>
      <p:ext uri="{BB962C8B-B14F-4D97-AF65-F5344CB8AC3E}">
        <p14:creationId xmlns:p14="http://schemas.microsoft.com/office/powerpoint/2010/main" val="4098918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430BB-66D2-3E2F-9401-276261B271A8}"/>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FB88F1F1-44D6-E34A-CC08-CEAB3EF9BBC4}"/>
              </a:ext>
            </a:extLst>
          </p:cNvPr>
          <p:cNvSpPr txBox="1">
            <a:spLocks/>
          </p:cNvSpPr>
          <p:nvPr/>
        </p:nvSpPr>
        <p:spPr>
          <a:xfrm>
            <a:off x="1077478" y="1708157"/>
            <a:ext cx="3091400" cy="41119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defRPr/>
            </a:pPr>
            <a:r>
              <a:rPr lang="gl-ES" sz="1500" noProof="0" dirty="0">
                <a:solidFill>
                  <a:srgbClr val="4A594B"/>
                </a:solidFill>
                <a:latin typeface="Poppins" panose="00000500000000000000" pitchFamily="2" charset="0"/>
                <a:cs typeface="Poppins" panose="00000500000000000000" pitchFamily="2" charset="0"/>
              </a:rPr>
              <a:t>A enerxía eólica aproveita a forza do vento para xerar electricidade mediante </a:t>
            </a:r>
            <a:r>
              <a:rPr lang="gl-ES" sz="1500" noProof="0" dirty="0" err="1">
                <a:solidFill>
                  <a:srgbClr val="4A594B"/>
                </a:solidFill>
                <a:latin typeface="Poppins" panose="00000500000000000000" pitchFamily="2" charset="0"/>
                <a:cs typeface="Poppins" panose="00000500000000000000" pitchFamily="2" charset="0"/>
              </a:rPr>
              <a:t>aeroxeradores</a:t>
            </a:r>
            <a:r>
              <a:rPr lang="gl-ES" sz="1500" noProof="0" dirty="0">
                <a:solidFill>
                  <a:srgbClr val="4A594B"/>
                </a:solidFill>
                <a:latin typeface="Poppins" panose="00000500000000000000" pitchFamily="2" charset="0"/>
                <a:cs typeface="Poppins" panose="00000500000000000000" pitchFamily="2" charset="0"/>
              </a:rPr>
              <a:t>. </a:t>
            </a:r>
          </a:p>
        </p:txBody>
      </p:sp>
      <p:sp>
        <p:nvSpPr>
          <p:cNvPr id="10" name="Marcador de texto 4">
            <a:extLst>
              <a:ext uri="{FF2B5EF4-FFF2-40B4-BE49-F238E27FC236}">
                <a16:creationId xmlns:a16="http://schemas.microsoft.com/office/drawing/2014/main" id="{45AD4336-7346-01FF-9101-28CB823FE4DA}"/>
              </a:ext>
            </a:extLst>
          </p:cNvPr>
          <p:cNvSpPr txBox="1">
            <a:spLocks/>
          </p:cNvSpPr>
          <p:nvPr/>
        </p:nvSpPr>
        <p:spPr>
          <a:xfrm>
            <a:off x="949328" y="1169632"/>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ENERXÍA EÓLICA E MINIEÓLICA</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A82C3681-B076-C675-F0A8-40EB5FB66917}"/>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4" name="Marcador de texto 6">
            <a:extLst>
              <a:ext uri="{FF2B5EF4-FFF2-40B4-BE49-F238E27FC236}">
                <a16:creationId xmlns:a16="http://schemas.microsoft.com/office/drawing/2014/main" id="{7CBE46CB-38CD-9DD5-86A6-B01AB23A97CF}"/>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36EE52D7-62D7-0AF6-4806-DB9C1D66FA00}"/>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85E41AE7-39B1-786A-3D4E-2EB5B45B6EB3}"/>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749223A3-8CC3-C6ED-F4FD-A14DF126C55C}"/>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BEFBD7FC-DE8F-06CA-483A-8D0F43DAAF95}"/>
              </a:ext>
            </a:extLst>
          </p:cNvPr>
          <p:cNvPicPr>
            <a:picLocks noChangeAspect="1"/>
          </p:cNvPicPr>
          <p:nvPr/>
        </p:nvPicPr>
        <p:blipFill>
          <a:blip r:embed="rId4"/>
          <a:stretch>
            <a:fillRect/>
          </a:stretch>
        </p:blipFill>
        <p:spPr>
          <a:xfrm>
            <a:off x="8720915" y="5896364"/>
            <a:ext cx="876972" cy="712101"/>
          </a:xfrm>
          <a:prstGeom prst="rect">
            <a:avLst/>
          </a:prstGeom>
        </p:spPr>
      </p:pic>
      <p:graphicFrame>
        <p:nvGraphicFramePr>
          <p:cNvPr id="14" name="Tabla 13">
            <a:extLst>
              <a:ext uri="{FF2B5EF4-FFF2-40B4-BE49-F238E27FC236}">
                <a16:creationId xmlns:a16="http://schemas.microsoft.com/office/drawing/2014/main" id="{80638507-6266-4D62-AD32-CE575A4C0271}"/>
              </a:ext>
            </a:extLst>
          </p:cNvPr>
          <p:cNvGraphicFramePr>
            <a:graphicFrameLocks noGrp="1"/>
          </p:cNvGraphicFramePr>
          <p:nvPr>
            <p:extLst>
              <p:ext uri="{D42A27DB-BD31-4B8C-83A1-F6EECF244321}">
                <p14:modId xmlns:p14="http://schemas.microsoft.com/office/powerpoint/2010/main" val="3784220867"/>
              </p:ext>
            </p:extLst>
          </p:nvPr>
        </p:nvGraphicFramePr>
        <p:xfrm>
          <a:off x="4996678" y="1682148"/>
          <a:ext cx="6785847" cy="3829043"/>
        </p:xfrm>
        <a:graphic>
          <a:graphicData uri="http://schemas.openxmlformats.org/drawingml/2006/table">
            <a:tbl>
              <a:tblPr firstRow="1" firstCol="1" bandRow="1"/>
              <a:tblGrid>
                <a:gridCol w="3652311">
                  <a:extLst>
                    <a:ext uri="{9D8B030D-6E8A-4147-A177-3AD203B41FA5}">
                      <a16:colId xmlns:a16="http://schemas.microsoft.com/office/drawing/2014/main" val="1726228061"/>
                    </a:ext>
                  </a:extLst>
                </a:gridCol>
                <a:gridCol w="3133536">
                  <a:extLst>
                    <a:ext uri="{9D8B030D-6E8A-4147-A177-3AD203B41FA5}">
                      <a16:colId xmlns:a16="http://schemas.microsoft.com/office/drawing/2014/main" val="1147753732"/>
                    </a:ext>
                  </a:extLst>
                </a:gridCol>
              </a:tblGrid>
              <a:tr h="341167">
                <a:tc>
                  <a:txBody>
                    <a:bodyPr/>
                    <a:lstStyle/>
                    <a:p>
                      <a:pPr algn="ctr">
                        <a:lnSpc>
                          <a:spcPct val="107000"/>
                        </a:lnSpc>
                        <a:spcAft>
                          <a:spcPts val="0"/>
                        </a:spcAft>
                      </a:pPr>
                      <a:r>
                        <a:rPr lang="gl-ES" sz="1600" b="1"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DEBILIDADES</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66"/>
                    </a:solidFill>
                  </a:tcPr>
                </a:tc>
                <a:tc>
                  <a:txBody>
                    <a:bodyPr/>
                    <a:lstStyle/>
                    <a:p>
                      <a:pPr algn="ctr">
                        <a:lnSpc>
                          <a:spcPct val="107000"/>
                        </a:lnSpc>
                        <a:spcAft>
                          <a:spcPts val="0"/>
                        </a:spcAft>
                      </a:pPr>
                      <a:r>
                        <a:rPr lang="gl-ES" sz="1600" b="1" kern="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AMEAZAS</a:t>
                      </a:r>
                      <a:endParaRPr lang="gl-ES" sz="1600" kern="10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66"/>
                    </a:solidFill>
                  </a:tcPr>
                </a:tc>
                <a:extLst>
                  <a:ext uri="{0D108BD9-81ED-4DB2-BD59-A6C34878D82A}">
                    <a16:rowId xmlns:a16="http://schemas.microsoft.com/office/drawing/2014/main" val="1087610243"/>
                  </a:ext>
                </a:extLst>
              </a:tr>
              <a:tr h="341167">
                <a:tc>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Elevada inversión inicial</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Rexeitamento social</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4769137"/>
                  </a:ext>
                </a:extLst>
              </a:tr>
              <a:tr h="330592">
                <a:tc>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Elevado impacto visual e ambiental</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7000"/>
                        </a:lnSpc>
                      </a:pPr>
                      <a:endParaRPr lang="gl-ES" sz="1600" kern="100" dirty="0">
                        <a:effectLst/>
                        <a:latin typeface="Poppins" panose="00000500000000000000" pitchFamily="2" charset="0"/>
                        <a:cs typeface="Poppins" panose="00000500000000000000" pitchFamily="2"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3221694"/>
                  </a:ext>
                </a:extLst>
              </a:tr>
              <a:tr h="341167">
                <a:tc>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Emprazamentos limitados</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pPr>
                      <a:endParaRPr lang="gl-ES" sz="1100" kern="100">
                        <a:effectLst/>
                        <a:latin typeface="Apto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2536161"/>
                  </a:ext>
                </a:extLst>
              </a:tr>
              <a:tr h="341167">
                <a:tc>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Descoñecemento (</a:t>
                      </a:r>
                      <a:r>
                        <a:rPr lang="gl-ES" sz="1600" kern="0" dirty="0" err="1">
                          <a:solidFill>
                            <a:srgbClr val="000000"/>
                          </a:solidFill>
                          <a:effectLst/>
                          <a:latin typeface="Poppins" panose="00000500000000000000" pitchFamily="2" charset="0"/>
                          <a:ea typeface="Times New Roman" panose="02020603050405020304" pitchFamily="18" charset="0"/>
                          <a:cs typeface="Poppins" panose="00000500000000000000" pitchFamily="2" charset="0"/>
                        </a:rPr>
                        <a:t>minieólica</a:t>
                      </a: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pPr>
                      <a:endParaRPr lang="gl-ES" sz="1100" kern="100" dirty="0">
                        <a:effectLst/>
                        <a:latin typeface="Apto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5653652"/>
                  </a:ext>
                </a:extLst>
              </a:tr>
              <a:tr h="341167">
                <a:tc>
                  <a:txBody>
                    <a:bodyPr/>
                    <a:lstStyle/>
                    <a:p>
                      <a:pPr algn="ctr">
                        <a:lnSpc>
                          <a:spcPct val="107000"/>
                        </a:lnSpc>
                        <a:spcAft>
                          <a:spcPts val="0"/>
                        </a:spcAft>
                      </a:pPr>
                      <a:r>
                        <a:rPr lang="gl-ES" sz="1600" b="1"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FORTALEZAS</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r>
                        <a:rPr lang="gl-ES" sz="1600" b="1"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OPORTUNIDADES</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885719656"/>
                  </a:ext>
                </a:extLst>
              </a:tr>
              <a:tr h="634258">
                <a:tc>
                  <a:txBody>
                    <a:bodyPr/>
                    <a:lstStyle/>
                    <a:p>
                      <a:pPr algn="ctr">
                        <a:lnSpc>
                          <a:spcPct val="107000"/>
                        </a:lnSpc>
                        <a:spcAft>
                          <a:spcPts val="0"/>
                        </a:spcAft>
                      </a:pPr>
                      <a:r>
                        <a:rPr lang="pt-BR"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Baixo </a:t>
                      </a:r>
                      <a:r>
                        <a:rPr lang="pt-BR" sz="1600" kern="0" dirty="0" err="1">
                          <a:solidFill>
                            <a:srgbClr val="000000"/>
                          </a:solidFill>
                          <a:effectLst/>
                          <a:latin typeface="Poppins" panose="00000500000000000000" pitchFamily="2" charset="0"/>
                          <a:ea typeface="Times New Roman" panose="02020603050405020304" pitchFamily="18" charset="0"/>
                          <a:cs typeface="Poppins" panose="00000500000000000000" pitchFamily="2" charset="0"/>
                        </a:rPr>
                        <a:t>coste</a:t>
                      </a:r>
                      <a:r>
                        <a:rPr lang="pt-BR"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 (LCOE terrestre 33 $/</a:t>
                      </a:r>
                      <a:r>
                        <a:rPr lang="pt-BR" sz="1600" kern="0" dirty="0" err="1">
                          <a:solidFill>
                            <a:srgbClr val="000000"/>
                          </a:solidFill>
                          <a:effectLst/>
                          <a:latin typeface="Poppins" panose="00000500000000000000" pitchFamily="2" charset="0"/>
                          <a:ea typeface="Times New Roman" panose="02020603050405020304" pitchFamily="18" charset="0"/>
                          <a:cs typeface="Poppins" panose="00000500000000000000" pitchFamily="2" charset="0"/>
                        </a:rPr>
                        <a:t>MWh</a:t>
                      </a:r>
                      <a:r>
                        <a:rPr lang="pt-BR"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 marina 75 $/</a:t>
                      </a:r>
                      <a:r>
                        <a:rPr lang="pt-BR" sz="1600" kern="0" dirty="0" err="1">
                          <a:solidFill>
                            <a:srgbClr val="000000"/>
                          </a:solidFill>
                          <a:effectLst/>
                          <a:latin typeface="Poppins" panose="00000500000000000000" pitchFamily="2" charset="0"/>
                          <a:ea typeface="Times New Roman" panose="02020603050405020304" pitchFamily="18" charset="0"/>
                          <a:cs typeface="Poppins" panose="00000500000000000000" pitchFamily="2" charset="0"/>
                        </a:rPr>
                        <a:t>MWh</a:t>
                      </a:r>
                      <a:r>
                        <a:rPr lang="pt-BR"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gl-ES" sz="1600" kern="0" dirty="0" err="1">
                          <a:solidFill>
                            <a:srgbClr val="000000"/>
                          </a:solidFill>
                          <a:effectLst/>
                          <a:latin typeface="Poppins" panose="00000500000000000000" pitchFamily="2" charset="0"/>
                          <a:ea typeface="Times New Roman" panose="02020603050405020304" pitchFamily="18" charset="0"/>
                          <a:cs typeface="Poppins" panose="00000500000000000000" pitchFamily="2" charset="0"/>
                        </a:rPr>
                        <a:t>Minieólica</a:t>
                      </a: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 complementaria</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098617"/>
                  </a:ext>
                </a:extLst>
              </a:tr>
              <a:tr h="634258">
                <a:tc>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Elevado recurso na provincia</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Alto potencial para a eólica mariña</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3302085"/>
                  </a:ext>
                </a:extLst>
              </a:tr>
              <a:tr h="341167">
                <a:tc>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Xeración de emprego</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gl-ES" sz="1600" kern="0" dirty="0" err="1">
                          <a:solidFill>
                            <a:srgbClr val="000000"/>
                          </a:solidFill>
                          <a:effectLst/>
                          <a:latin typeface="Poppins" panose="00000500000000000000" pitchFamily="2" charset="0"/>
                          <a:ea typeface="Times New Roman" panose="02020603050405020304" pitchFamily="18" charset="0"/>
                          <a:cs typeface="Poppins" panose="00000500000000000000" pitchFamily="2" charset="0"/>
                        </a:rPr>
                        <a:t>Repontenciación</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1203797"/>
                  </a:ext>
                </a:extLst>
              </a:tr>
            </a:tbl>
          </a:graphicData>
        </a:graphic>
      </p:graphicFrame>
    </p:spTree>
    <p:extLst>
      <p:ext uri="{BB962C8B-B14F-4D97-AF65-F5344CB8AC3E}">
        <p14:creationId xmlns:p14="http://schemas.microsoft.com/office/powerpoint/2010/main" val="1697138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430BB-66D2-3E2F-9401-276261B271A8}"/>
            </a:ext>
          </a:extLst>
        </p:cNvPr>
        <p:cNvGrpSpPr/>
        <p:nvPr/>
      </p:nvGrpSpPr>
      <p:grpSpPr>
        <a:xfrm>
          <a:off x="0" y="0"/>
          <a:ext cx="0" cy="0"/>
          <a:chOff x="0" y="0"/>
          <a:chExt cx="0" cy="0"/>
        </a:xfrm>
      </p:grpSpPr>
      <p:pic>
        <p:nvPicPr>
          <p:cNvPr id="19" name="Imagen 18">
            <a:extLst>
              <a:ext uri="{FF2B5EF4-FFF2-40B4-BE49-F238E27FC236}">
                <a16:creationId xmlns:a16="http://schemas.microsoft.com/office/drawing/2014/main" id="{275B87C0-5DF4-4C1B-A4EF-5F95302DD3EB}"/>
              </a:ext>
            </a:extLst>
          </p:cNvPr>
          <p:cNvPicPr>
            <a:picLocks noChangeAspect="1"/>
          </p:cNvPicPr>
          <p:nvPr/>
        </p:nvPicPr>
        <p:blipFill rotWithShape="1">
          <a:blip r:embed="rId3"/>
          <a:srcRect l="38775" r="3166"/>
          <a:stretch/>
        </p:blipFill>
        <p:spPr>
          <a:xfrm>
            <a:off x="6738413" y="601626"/>
            <a:ext cx="4843940" cy="5899082"/>
          </a:xfrm>
          <a:prstGeom prst="rect">
            <a:avLst/>
          </a:prstGeom>
        </p:spPr>
      </p:pic>
      <p:pic>
        <p:nvPicPr>
          <p:cNvPr id="15" name="Imagen 14">
            <a:extLst>
              <a:ext uri="{FF2B5EF4-FFF2-40B4-BE49-F238E27FC236}">
                <a16:creationId xmlns:a16="http://schemas.microsoft.com/office/drawing/2014/main" id="{5C495168-C7B0-475E-AE3C-44196632CF17}"/>
              </a:ext>
            </a:extLst>
          </p:cNvPr>
          <p:cNvPicPr>
            <a:picLocks noChangeAspect="1"/>
          </p:cNvPicPr>
          <p:nvPr/>
        </p:nvPicPr>
        <p:blipFill rotWithShape="1">
          <a:blip r:embed="rId4"/>
          <a:srcRect l="38931"/>
          <a:stretch/>
        </p:blipFill>
        <p:spPr>
          <a:xfrm>
            <a:off x="170976" y="806318"/>
            <a:ext cx="4843940" cy="5608310"/>
          </a:xfrm>
          <a:prstGeom prst="rect">
            <a:avLst/>
          </a:prstGeom>
        </p:spPr>
      </p:pic>
      <p:sp>
        <p:nvSpPr>
          <p:cNvPr id="10" name="Marcador de texto 4">
            <a:extLst>
              <a:ext uri="{FF2B5EF4-FFF2-40B4-BE49-F238E27FC236}">
                <a16:creationId xmlns:a16="http://schemas.microsoft.com/office/drawing/2014/main" id="{45AD4336-7346-01FF-9101-28CB823FE4DA}"/>
              </a:ext>
            </a:extLst>
          </p:cNvPr>
          <p:cNvSpPr txBox="1">
            <a:spLocks/>
          </p:cNvSpPr>
          <p:nvPr/>
        </p:nvSpPr>
        <p:spPr>
          <a:xfrm>
            <a:off x="170976" y="168976"/>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s-ES" sz="2200" b="1" dirty="0">
                <a:solidFill>
                  <a:srgbClr val="E0C537"/>
                </a:solidFill>
                <a:latin typeface="Poppins" panose="00000500000000000000" pitchFamily="2" charset="0"/>
                <a:cs typeface="Poppins" panose="00000500000000000000" pitchFamily="2" charset="0"/>
              </a:rPr>
              <a:t>POTENCIAL EÓLICO PROVINCIA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4" name="Marcador de texto 6">
            <a:extLst>
              <a:ext uri="{FF2B5EF4-FFF2-40B4-BE49-F238E27FC236}">
                <a16:creationId xmlns:a16="http://schemas.microsoft.com/office/drawing/2014/main" id="{7CBE46CB-38CD-9DD5-86A6-B01AB23A97CF}"/>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3" name="Rectángulo 2">
            <a:extLst>
              <a:ext uri="{FF2B5EF4-FFF2-40B4-BE49-F238E27FC236}">
                <a16:creationId xmlns:a16="http://schemas.microsoft.com/office/drawing/2014/main" id="{253F714B-944C-A91F-67B2-49DF6F018106}"/>
              </a:ext>
            </a:extLst>
          </p:cNvPr>
          <p:cNvSpPr/>
          <p:nvPr/>
        </p:nvSpPr>
        <p:spPr>
          <a:xfrm>
            <a:off x="5254389" y="150354"/>
            <a:ext cx="6155139" cy="87434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Bef>
                <a:spcPts val="1000"/>
              </a:spcBef>
              <a:spcAft>
                <a:spcPts val="800"/>
              </a:spcAft>
              <a:defRPr/>
            </a:pPr>
            <a:r>
              <a:rPr lang="pt-BR" sz="1600" dirty="0" err="1">
                <a:solidFill>
                  <a:srgbClr val="4A594B"/>
                </a:solidFill>
                <a:latin typeface="Poppins" panose="00000500000000000000" pitchFamily="2" charset="0"/>
                <a:cs typeface="Poppins" panose="00000500000000000000" pitchFamily="2" charset="0"/>
              </a:rPr>
              <a:t>Aínda</a:t>
            </a:r>
            <a:r>
              <a:rPr lang="pt-BR" sz="1600" dirty="0">
                <a:solidFill>
                  <a:srgbClr val="4A594B"/>
                </a:solidFill>
                <a:latin typeface="Poppins" panose="00000500000000000000" pitchFamily="2" charset="0"/>
                <a:cs typeface="Poppins" panose="00000500000000000000" pitchFamily="2" charset="0"/>
              </a:rPr>
              <a:t> que os </a:t>
            </a:r>
            <a:r>
              <a:rPr lang="pt-BR" sz="1600" dirty="0" err="1">
                <a:solidFill>
                  <a:srgbClr val="4A594B"/>
                </a:solidFill>
                <a:latin typeface="Poppins" panose="00000500000000000000" pitchFamily="2" charset="0"/>
                <a:cs typeface="Poppins" panose="00000500000000000000" pitchFamily="2" charset="0"/>
              </a:rPr>
              <a:t>mellores</a:t>
            </a:r>
            <a:r>
              <a:rPr lang="pt-BR" sz="1600" dirty="0">
                <a:solidFill>
                  <a:srgbClr val="4A594B"/>
                </a:solidFill>
                <a:latin typeface="Poppins" panose="00000500000000000000" pitchFamily="2" charset="0"/>
                <a:cs typeface="Poppins" panose="00000500000000000000" pitchFamily="2" charset="0"/>
              </a:rPr>
              <a:t> lugares </a:t>
            </a:r>
            <a:r>
              <a:rPr lang="pt-BR" sz="1600" dirty="0" err="1">
                <a:solidFill>
                  <a:srgbClr val="4A594B"/>
                </a:solidFill>
                <a:latin typeface="Poppins" panose="00000500000000000000" pitchFamily="2" charset="0"/>
                <a:cs typeface="Poppins" panose="00000500000000000000" pitchFamily="2" charset="0"/>
              </a:rPr>
              <a:t>xa</a:t>
            </a:r>
            <a:r>
              <a:rPr lang="pt-BR" sz="1600" dirty="0">
                <a:solidFill>
                  <a:srgbClr val="4A594B"/>
                </a:solidFill>
                <a:latin typeface="Poppins" panose="00000500000000000000" pitchFamily="2" charset="0"/>
                <a:cs typeface="Poppins" panose="00000500000000000000" pitchFamily="2" charset="0"/>
              </a:rPr>
              <a:t> </a:t>
            </a:r>
            <a:r>
              <a:rPr lang="pt-BR" sz="1600" dirty="0" err="1">
                <a:solidFill>
                  <a:srgbClr val="4A594B"/>
                </a:solidFill>
                <a:latin typeface="Poppins" panose="00000500000000000000" pitchFamily="2" charset="0"/>
                <a:cs typeface="Poppins" panose="00000500000000000000" pitchFamily="2" charset="0"/>
              </a:rPr>
              <a:t>están</a:t>
            </a:r>
            <a:r>
              <a:rPr lang="pt-BR" sz="1600" dirty="0">
                <a:solidFill>
                  <a:srgbClr val="4A594B"/>
                </a:solidFill>
                <a:latin typeface="Poppins" panose="00000500000000000000" pitchFamily="2" charset="0"/>
                <a:cs typeface="Poppins" panose="00000500000000000000" pitchFamily="2" charset="0"/>
              </a:rPr>
              <a:t> ocupados, </a:t>
            </a:r>
            <a:r>
              <a:rPr lang="pt-BR" sz="1600" dirty="0" err="1">
                <a:solidFill>
                  <a:srgbClr val="4A594B"/>
                </a:solidFill>
                <a:latin typeface="Poppins" panose="00000500000000000000" pitchFamily="2" charset="0"/>
                <a:cs typeface="Poppins" panose="00000500000000000000" pitchFamily="2" charset="0"/>
              </a:rPr>
              <a:t>existen</a:t>
            </a:r>
            <a:r>
              <a:rPr lang="pt-BR" sz="1600" dirty="0">
                <a:solidFill>
                  <a:srgbClr val="4A594B"/>
                </a:solidFill>
                <a:latin typeface="Poppins" panose="00000500000000000000" pitchFamily="2" charset="0"/>
                <a:cs typeface="Poppins" panose="00000500000000000000" pitchFamily="2" charset="0"/>
              </a:rPr>
              <a:t> zonas </a:t>
            </a:r>
            <a:r>
              <a:rPr lang="pt-BR" sz="1600" dirty="0" err="1">
                <a:solidFill>
                  <a:srgbClr val="4A594B"/>
                </a:solidFill>
                <a:latin typeface="Poppins" panose="00000500000000000000" pitchFamily="2" charset="0"/>
                <a:cs typeface="Poppins" panose="00000500000000000000" pitchFamily="2" charset="0"/>
              </a:rPr>
              <a:t>con</a:t>
            </a:r>
            <a:r>
              <a:rPr lang="pt-BR" sz="1600" dirty="0">
                <a:solidFill>
                  <a:srgbClr val="4A594B"/>
                </a:solidFill>
                <a:latin typeface="Poppins" panose="00000500000000000000" pitchFamily="2" charset="0"/>
                <a:cs typeface="Poppins" panose="00000500000000000000" pitchFamily="2" charset="0"/>
              </a:rPr>
              <a:t> alto potencial, </a:t>
            </a:r>
            <a:r>
              <a:rPr lang="pt-BR" sz="1600" b="1" dirty="0">
                <a:solidFill>
                  <a:srgbClr val="4A594B"/>
                </a:solidFill>
                <a:latin typeface="Poppins" panose="00000500000000000000" pitchFamily="2" charset="0"/>
                <a:cs typeface="Poppins" panose="00000500000000000000" pitchFamily="2" charset="0"/>
              </a:rPr>
              <a:t>especialmente comarcas de Caldas e Baixo </a:t>
            </a:r>
            <a:r>
              <a:rPr lang="pt-BR" sz="1600" b="1" dirty="0" err="1">
                <a:solidFill>
                  <a:srgbClr val="4A594B"/>
                </a:solidFill>
                <a:latin typeface="Poppins" panose="00000500000000000000" pitchFamily="2" charset="0"/>
                <a:cs typeface="Poppins" panose="00000500000000000000" pitchFamily="2" charset="0"/>
              </a:rPr>
              <a:t>Miño</a:t>
            </a:r>
            <a:endParaRPr lang="gl-ES" sz="1600" b="1" dirty="0">
              <a:solidFill>
                <a:srgbClr val="4A594B"/>
              </a:solidFill>
              <a:latin typeface="Poppins" panose="00000500000000000000" pitchFamily="2" charset="0"/>
              <a:cs typeface="Poppins" panose="00000500000000000000" pitchFamily="2" charset="0"/>
            </a:endParaRPr>
          </a:p>
        </p:txBody>
      </p:sp>
      <p:pic>
        <p:nvPicPr>
          <p:cNvPr id="17" name="Imagen 16">
            <a:extLst>
              <a:ext uri="{FF2B5EF4-FFF2-40B4-BE49-F238E27FC236}">
                <a16:creationId xmlns:a16="http://schemas.microsoft.com/office/drawing/2014/main" id="{EEA0430E-0462-4681-B963-D86D2C4E001E}"/>
              </a:ext>
            </a:extLst>
          </p:cNvPr>
          <p:cNvPicPr>
            <a:picLocks noChangeAspect="1"/>
          </p:cNvPicPr>
          <p:nvPr/>
        </p:nvPicPr>
        <p:blipFill rotWithShape="1">
          <a:blip r:embed="rId4"/>
          <a:srcRect l="1941" t="32438" r="64335" b="33839"/>
          <a:stretch/>
        </p:blipFill>
        <p:spPr>
          <a:xfrm>
            <a:off x="3378724" y="2585254"/>
            <a:ext cx="3272384" cy="2313803"/>
          </a:xfrm>
          <a:prstGeom prst="rect">
            <a:avLst/>
          </a:prstGeom>
        </p:spPr>
      </p:pic>
      <p:pic>
        <p:nvPicPr>
          <p:cNvPr id="21" name="Imagen 20">
            <a:extLst>
              <a:ext uri="{FF2B5EF4-FFF2-40B4-BE49-F238E27FC236}">
                <a16:creationId xmlns:a16="http://schemas.microsoft.com/office/drawing/2014/main" id="{6B05B842-C4D6-4311-8A98-A0143A5F53E1}"/>
              </a:ext>
            </a:extLst>
          </p:cNvPr>
          <p:cNvPicPr>
            <a:picLocks noChangeAspect="1"/>
          </p:cNvPicPr>
          <p:nvPr/>
        </p:nvPicPr>
        <p:blipFill rotWithShape="1">
          <a:blip r:embed="rId3"/>
          <a:srcRect l="1785" t="32040" r="66234" b="34221"/>
          <a:stretch/>
        </p:blipFill>
        <p:spPr>
          <a:xfrm>
            <a:off x="9301730" y="2585254"/>
            <a:ext cx="2890270" cy="2155857"/>
          </a:xfrm>
          <a:prstGeom prst="rect">
            <a:avLst/>
          </a:prstGeom>
        </p:spPr>
      </p:pic>
      <p:pic>
        <p:nvPicPr>
          <p:cNvPr id="9" name="Imagen 8">
            <a:extLst>
              <a:ext uri="{FF2B5EF4-FFF2-40B4-BE49-F238E27FC236}">
                <a16:creationId xmlns:a16="http://schemas.microsoft.com/office/drawing/2014/main" id="{0CFE9527-9967-43DB-8494-ABCBD7B741F0}"/>
              </a:ext>
            </a:extLst>
          </p:cNvPr>
          <p:cNvPicPr>
            <a:picLocks noChangeAspect="1"/>
          </p:cNvPicPr>
          <p:nvPr/>
        </p:nvPicPr>
        <p:blipFill>
          <a:blip r:embed="rId5"/>
          <a:stretch>
            <a:fillRect/>
          </a:stretch>
        </p:blipFill>
        <p:spPr>
          <a:xfrm>
            <a:off x="10065818" y="6295626"/>
            <a:ext cx="1733003" cy="494774"/>
          </a:xfrm>
          <a:prstGeom prst="rect">
            <a:avLst/>
          </a:prstGeom>
        </p:spPr>
      </p:pic>
      <p:pic>
        <p:nvPicPr>
          <p:cNvPr id="11" name="Imagen 10">
            <a:extLst>
              <a:ext uri="{FF2B5EF4-FFF2-40B4-BE49-F238E27FC236}">
                <a16:creationId xmlns:a16="http://schemas.microsoft.com/office/drawing/2014/main" id="{B68CEA48-7DB0-451C-9972-77B5C6A76A33}"/>
              </a:ext>
            </a:extLst>
          </p:cNvPr>
          <p:cNvPicPr>
            <a:picLocks noChangeAspect="1"/>
          </p:cNvPicPr>
          <p:nvPr/>
        </p:nvPicPr>
        <p:blipFill>
          <a:blip r:embed="rId6"/>
          <a:srcRect r="11365" b="-1094"/>
          <a:stretch/>
        </p:blipFill>
        <p:spPr>
          <a:xfrm>
            <a:off x="393179" y="6385870"/>
            <a:ext cx="8305689" cy="490625"/>
          </a:xfrm>
          <a:prstGeom prst="rect">
            <a:avLst/>
          </a:prstGeom>
        </p:spPr>
      </p:pic>
      <p:pic>
        <p:nvPicPr>
          <p:cNvPr id="12" name="Imagen 11" descr="Logotipo&#10;&#10;Descripción generada automáticamente">
            <a:extLst>
              <a:ext uri="{FF2B5EF4-FFF2-40B4-BE49-F238E27FC236}">
                <a16:creationId xmlns:a16="http://schemas.microsoft.com/office/drawing/2014/main" id="{4B658E9C-6170-42DE-A5F8-84DA8C75DAB5}"/>
              </a:ext>
            </a:extLst>
          </p:cNvPr>
          <p:cNvPicPr>
            <a:picLocks noChangeAspect="1"/>
          </p:cNvPicPr>
          <p:nvPr/>
        </p:nvPicPr>
        <p:blipFill>
          <a:blip r:embed="rId7"/>
          <a:stretch>
            <a:fillRect/>
          </a:stretch>
        </p:blipFill>
        <p:spPr>
          <a:xfrm>
            <a:off x="8875928" y="6275131"/>
            <a:ext cx="876972" cy="712101"/>
          </a:xfrm>
          <a:prstGeom prst="rect">
            <a:avLst/>
          </a:prstGeom>
        </p:spPr>
      </p:pic>
    </p:spTree>
    <p:extLst>
      <p:ext uri="{BB962C8B-B14F-4D97-AF65-F5344CB8AC3E}">
        <p14:creationId xmlns:p14="http://schemas.microsoft.com/office/powerpoint/2010/main" val="99818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ED8E3-11E9-32A9-5EF8-E32F34F0627F}"/>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301C2298-EB34-B923-BE9E-E158FB775038}"/>
              </a:ext>
            </a:extLst>
          </p:cNvPr>
          <p:cNvSpPr txBox="1">
            <a:spLocks/>
          </p:cNvSpPr>
          <p:nvPr/>
        </p:nvSpPr>
        <p:spPr>
          <a:xfrm>
            <a:off x="799100" y="1546047"/>
            <a:ext cx="5296900" cy="33866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defRPr/>
            </a:pPr>
            <a:r>
              <a:rPr lang="es-ES_tradnl" sz="1800" dirty="0">
                <a:solidFill>
                  <a:srgbClr val="4A594B"/>
                </a:solidFill>
                <a:latin typeface="Poppins" panose="00000500000000000000" pitchFamily="2" charset="0"/>
                <a:cs typeface="Poppins" panose="00000500000000000000" pitchFamily="2" charset="0"/>
              </a:rPr>
              <a:t>Biomasa: Materia orgánica </a:t>
            </a:r>
            <a:r>
              <a:rPr lang="es-ES_tradnl" sz="1800" dirty="0" err="1">
                <a:solidFill>
                  <a:srgbClr val="4A594B"/>
                </a:solidFill>
                <a:latin typeface="Poppins" panose="00000500000000000000" pitchFamily="2" charset="0"/>
                <a:cs typeface="Poppins" panose="00000500000000000000" pitchFamily="2" charset="0"/>
              </a:rPr>
              <a:t>orixinada</a:t>
            </a:r>
            <a:r>
              <a:rPr lang="es-ES_tradnl" sz="1800" dirty="0">
                <a:solidFill>
                  <a:srgbClr val="4A594B"/>
                </a:solidFill>
                <a:latin typeface="Poppins" panose="00000500000000000000" pitchFamily="2" charset="0"/>
                <a:cs typeface="Poppins" panose="00000500000000000000" pitchFamily="2" charset="0"/>
              </a:rPr>
              <a:t> </a:t>
            </a:r>
            <a:r>
              <a:rPr lang="es-ES_tradnl" sz="1800" dirty="0" err="1">
                <a:solidFill>
                  <a:srgbClr val="4A594B"/>
                </a:solidFill>
                <a:latin typeface="Poppins" panose="00000500000000000000" pitchFamily="2" charset="0"/>
                <a:cs typeface="Poppins" panose="00000500000000000000" pitchFamily="2" charset="0"/>
              </a:rPr>
              <a:t>nun</a:t>
            </a:r>
            <a:r>
              <a:rPr lang="es-ES_tradnl" sz="1800" dirty="0">
                <a:solidFill>
                  <a:srgbClr val="4A594B"/>
                </a:solidFill>
                <a:latin typeface="Poppins" panose="00000500000000000000" pitchFamily="2" charset="0"/>
                <a:cs typeface="Poppins" panose="00000500000000000000" pitchFamily="2" charset="0"/>
              </a:rPr>
              <a:t> proceso </a:t>
            </a:r>
            <a:r>
              <a:rPr lang="es-ES_tradnl" sz="1800" dirty="0" err="1">
                <a:solidFill>
                  <a:srgbClr val="4A594B"/>
                </a:solidFill>
                <a:latin typeface="Poppins" panose="00000500000000000000" pitchFamily="2" charset="0"/>
                <a:cs typeface="Poppins" panose="00000500000000000000" pitchFamily="2" charset="0"/>
              </a:rPr>
              <a:t>biolóxico</a:t>
            </a:r>
            <a:r>
              <a:rPr lang="es-ES_tradnl" sz="1800" dirty="0">
                <a:solidFill>
                  <a:srgbClr val="4A594B"/>
                </a:solidFill>
                <a:latin typeface="Poppins" panose="00000500000000000000" pitchFamily="2" charset="0"/>
                <a:cs typeface="Poppins" panose="00000500000000000000" pitchFamily="2" charset="0"/>
              </a:rPr>
              <a:t> (</a:t>
            </a:r>
            <a:r>
              <a:rPr lang="es-ES_tradnl" sz="1800" dirty="0" err="1">
                <a:solidFill>
                  <a:srgbClr val="4A594B"/>
                </a:solidFill>
                <a:latin typeface="Poppins" panose="00000500000000000000" pitchFamily="2" charset="0"/>
                <a:cs typeface="Poppins" panose="00000500000000000000" pitchFamily="2" charset="0"/>
              </a:rPr>
              <a:t>xestión</a:t>
            </a:r>
            <a:r>
              <a:rPr lang="es-ES_tradnl" sz="1800" dirty="0">
                <a:solidFill>
                  <a:srgbClr val="4A594B"/>
                </a:solidFill>
                <a:latin typeface="Poppins" panose="00000500000000000000" pitchFamily="2" charset="0"/>
                <a:cs typeface="Poppins" panose="00000500000000000000" pitchFamily="2" charset="0"/>
              </a:rPr>
              <a:t> </a:t>
            </a:r>
            <a:r>
              <a:rPr lang="es-ES_tradnl" sz="1800" dirty="0" err="1">
                <a:solidFill>
                  <a:srgbClr val="4A594B"/>
                </a:solidFill>
                <a:latin typeface="Poppins" panose="00000500000000000000" pitchFamily="2" charset="0"/>
                <a:cs typeface="Poppins" panose="00000500000000000000" pitchFamily="2" charset="0"/>
              </a:rPr>
              <a:t>sostible</a:t>
            </a:r>
            <a:r>
              <a:rPr lang="es-ES_tradnl" sz="1800" dirty="0">
                <a:solidFill>
                  <a:srgbClr val="4A594B"/>
                </a:solidFill>
                <a:latin typeface="Poppins" panose="00000500000000000000" pitchFamily="2" charset="0"/>
                <a:cs typeface="Poppins" panose="00000500000000000000" pitchFamily="2" charset="0"/>
              </a:rPr>
              <a:t>)
Biogás: Gas </a:t>
            </a:r>
            <a:r>
              <a:rPr lang="es-ES_tradnl" sz="1800" dirty="0" err="1">
                <a:solidFill>
                  <a:srgbClr val="4A594B"/>
                </a:solidFill>
                <a:latin typeface="Poppins" panose="00000500000000000000" pitchFamily="2" charset="0"/>
                <a:cs typeface="Poppins" panose="00000500000000000000" pitchFamily="2" charset="0"/>
              </a:rPr>
              <a:t>xerado</a:t>
            </a:r>
            <a:r>
              <a:rPr lang="es-ES_tradnl" sz="1800" dirty="0">
                <a:solidFill>
                  <a:srgbClr val="4A594B"/>
                </a:solidFill>
                <a:latin typeface="Poppins" panose="00000500000000000000" pitchFamily="2" charset="0"/>
                <a:cs typeface="Poppins" panose="00000500000000000000" pitchFamily="2" charset="0"/>
              </a:rPr>
              <a:t> </a:t>
            </a:r>
            <a:r>
              <a:rPr lang="es-ES_tradnl" sz="1800" dirty="0" err="1">
                <a:solidFill>
                  <a:srgbClr val="4A594B"/>
                </a:solidFill>
                <a:latin typeface="Poppins" panose="00000500000000000000" pitchFamily="2" charset="0"/>
                <a:cs typeface="Poppins" panose="00000500000000000000" pitchFamily="2" charset="0"/>
              </a:rPr>
              <a:t>pola</a:t>
            </a:r>
            <a:r>
              <a:rPr lang="es-ES_tradnl" sz="1800" dirty="0">
                <a:solidFill>
                  <a:srgbClr val="4A594B"/>
                </a:solidFill>
                <a:latin typeface="Poppins" panose="00000500000000000000" pitchFamily="2" charset="0"/>
                <a:cs typeface="Poppins" panose="00000500000000000000" pitchFamily="2" charset="0"/>
              </a:rPr>
              <a:t> descomposición anaerobia de biomasa 
Os recursos </a:t>
            </a:r>
            <a:r>
              <a:rPr lang="es-ES_tradnl" sz="1800" dirty="0" err="1">
                <a:solidFill>
                  <a:srgbClr val="4A594B"/>
                </a:solidFill>
                <a:latin typeface="Poppins" panose="00000500000000000000" pitchFamily="2" charset="0"/>
                <a:cs typeface="Poppins" panose="00000500000000000000" pitchFamily="2" charset="0"/>
              </a:rPr>
              <a:t>máis</a:t>
            </a:r>
            <a:r>
              <a:rPr lang="es-ES_tradnl" sz="1800" dirty="0">
                <a:solidFill>
                  <a:srgbClr val="4A594B"/>
                </a:solidFill>
                <a:latin typeface="Poppins" panose="00000500000000000000" pitchFamily="2" charset="0"/>
                <a:cs typeface="Poppins" panose="00000500000000000000" pitchFamily="2" charset="0"/>
              </a:rPr>
              <a:t> </a:t>
            </a:r>
            <a:r>
              <a:rPr lang="es-ES_tradnl" sz="1800" dirty="0" err="1">
                <a:solidFill>
                  <a:srgbClr val="4A594B"/>
                </a:solidFill>
                <a:latin typeface="Poppins" panose="00000500000000000000" pitchFamily="2" charset="0"/>
                <a:cs typeface="Poppins" panose="00000500000000000000" pitchFamily="2" charset="0"/>
              </a:rPr>
              <a:t>comúns</a:t>
            </a:r>
            <a:r>
              <a:rPr lang="es-ES_tradnl" sz="1800" dirty="0">
                <a:solidFill>
                  <a:srgbClr val="4A594B"/>
                </a:solidFill>
                <a:latin typeface="Poppins" panose="00000500000000000000" pitchFamily="2" charset="0"/>
                <a:cs typeface="Poppins" panose="00000500000000000000" pitchFamily="2" charset="0"/>
              </a:rPr>
              <a:t> </a:t>
            </a:r>
            <a:r>
              <a:rPr lang="es-ES_tradnl" sz="1800" dirty="0" err="1">
                <a:solidFill>
                  <a:srgbClr val="4A594B"/>
                </a:solidFill>
                <a:latin typeface="Poppins" panose="00000500000000000000" pitchFamily="2" charset="0"/>
                <a:cs typeface="Poppins" panose="00000500000000000000" pitchFamily="2" charset="0"/>
              </a:rPr>
              <a:t>na</a:t>
            </a:r>
            <a:r>
              <a:rPr lang="es-ES_tradnl" sz="1800" dirty="0">
                <a:solidFill>
                  <a:srgbClr val="4A594B"/>
                </a:solidFill>
                <a:latin typeface="Poppins" panose="00000500000000000000" pitchFamily="2" charset="0"/>
                <a:cs typeface="Poppins" panose="00000500000000000000" pitchFamily="2" charset="0"/>
              </a:rPr>
              <a:t> provincia </a:t>
            </a:r>
            <a:r>
              <a:rPr lang="es-ES_tradnl" sz="1800" dirty="0" err="1">
                <a:solidFill>
                  <a:srgbClr val="4A594B"/>
                </a:solidFill>
                <a:latin typeface="Poppins" panose="00000500000000000000" pitchFamily="2" charset="0"/>
                <a:cs typeface="Poppins" panose="00000500000000000000" pitchFamily="2" charset="0"/>
              </a:rPr>
              <a:t>inclúen</a:t>
            </a:r>
            <a:r>
              <a:rPr lang="es-ES_tradnl" sz="1800" dirty="0">
                <a:solidFill>
                  <a:srgbClr val="4A594B"/>
                </a:solidFill>
                <a:latin typeface="Poppins" panose="00000500000000000000" pitchFamily="2" charset="0"/>
                <a:cs typeface="Poppins" panose="00000500000000000000" pitchFamily="2" charset="0"/>
              </a:rPr>
              <a:t>:</a:t>
            </a:r>
          </a:p>
          <a:p>
            <a:pPr lvl="1" algn="just">
              <a:lnSpc>
                <a:spcPct val="107000"/>
              </a:lnSpc>
              <a:spcAft>
                <a:spcPts val="800"/>
              </a:spcAft>
              <a:defRPr/>
            </a:pPr>
            <a:r>
              <a:rPr lang="gl-ES" sz="1400" dirty="0">
                <a:solidFill>
                  <a:srgbClr val="4A594B"/>
                </a:solidFill>
                <a:latin typeface="Poppins" panose="00000500000000000000" pitchFamily="2" charset="0"/>
                <a:cs typeface="Poppins" panose="00000500000000000000" pitchFamily="2" charset="0"/>
              </a:rPr>
              <a:t>Madeira, arbustos e restos de podas
</a:t>
            </a:r>
            <a:r>
              <a:rPr lang="gl-ES" sz="1400" dirty="0" err="1">
                <a:solidFill>
                  <a:srgbClr val="4A594B"/>
                </a:solidFill>
                <a:latin typeface="Poppins" panose="00000500000000000000" pitchFamily="2" charset="0"/>
                <a:cs typeface="Poppins" panose="00000500000000000000" pitchFamily="2" charset="0"/>
              </a:rPr>
              <a:t>Subproductos</a:t>
            </a:r>
            <a:r>
              <a:rPr lang="gl-ES" sz="1400" dirty="0">
                <a:solidFill>
                  <a:srgbClr val="4A594B"/>
                </a:solidFill>
                <a:latin typeface="Poppins" panose="00000500000000000000" pitchFamily="2" charset="0"/>
                <a:cs typeface="Poppins" panose="00000500000000000000" pitchFamily="2" charset="0"/>
              </a:rPr>
              <a:t> agrícolas (palla, residuos de cultivos,...)
</a:t>
            </a:r>
            <a:r>
              <a:rPr lang="gl-ES" sz="1400" dirty="0" err="1">
                <a:solidFill>
                  <a:srgbClr val="4A594B"/>
                </a:solidFill>
                <a:latin typeface="Poppins" panose="00000500000000000000" pitchFamily="2" charset="0"/>
                <a:cs typeface="Poppins" panose="00000500000000000000" pitchFamily="2" charset="0"/>
              </a:rPr>
              <a:t>Estérco</a:t>
            </a:r>
            <a:r>
              <a:rPr lang="gl-ES" sz="1400" dirty="0">
                <a:solidFill>
                  <a:srgbClr val="4A594B"/>
                </a:solidFill>
                <a:latin typeface="Poppins" panose="00000500000000000000" pitchFamily="2" charset="0"/>
                <a:cs typeface="Poppins" panose="00000500000000000000" pitchFamily="2" charset="0"/>
              </a:rPr>
              <a:t> e </a:t>
            </a:r>
            <a:r>
              <a:rPr lang="gl-ES" sz="1400" dirty="0" err="1">
                <a:solidFill>
                  <a:srgbClr val="4A594B"/>
                </a:solidFill>
                <a:latin typeface="Poppins" panose="00000500000000000000" pitchFamily="2" charset="0"/>
                <a:cs typeface="Poppins" panose="00000500000000000000" pitchFamily="2" charset="0"/>
              </a:rPr>
              <a:t>puríns</a:t>
            </a:r>
            <a:r>
              <a:rPr lang="gl-ES" sz="1400" dirty="0">
                <a:solidFill>
                  <a:srgbClr val="4A594B"/>
                </a:solidFill>
                <a:latin typeface="Poppins" panose="00000500000000000000" pitchFamily="2" charset="0"/>
                <a:cs typeface="Poppins" panose="00000500000000000000" pitchFamily="2" charset="0"/>
              </a:rPr>
              <a:t> explotacións gandeiras
Residuos (industria madeireira, </a:t>
            </a:r>
            <a:r>
              <a:rPr lang="gl-ES" sz="1400" dirty="0" err="1">
                <a:solidFill>
                  <a:srgbClr val="4A594B"/>
                </a:solidFill>
                <a:latin typeface="Poppins" panose="00000500000000000000" pitchFamily="2" charset="0"/>
                <a:cs typeface="Poppins" panose="00000500000000000000" pitchFamily="2" charset="0"/>
              </a:rPr>
              <a:t>agroalimentaria</a:t>
            </a:r>
            <a:r>
              <a:rPr lang="gl-ES" sz="1400" dirty="0">
                <a:solidFill>
                  <a:srgbClr val="4A594B"/>
                </a:solidFill>
                <a:latin typeface="Poppins" panose="00000500000000000000" pitchFamily="2" charset="0"/>
                <a:cs typeface="Poppins" panose="00000500000000000000" pitchFamily="2" charset="0"/>
              </a:rPr>
              <a:t> e quinta fracción)</a:t>
            </a:r>
            <a:endParaRPr lang="gl-ES" sz="1200" dirty="0">
              <a:solidFill>
                <a:srgbClr val="4A594B"/>
              </a:solidFill>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040BE30D-C26F-1FD8-7E3D-F5FD9126B4BC}"/>
              </a:ext>
            </a:extLst>
          </p:cNvPr>
          <p:cNvSpPr txBox="1">
            <a:spLocks/>
          </p:cNvSpPr>
          <p:nvPr/>
        </p:nvSpPr>
        <p:spPr>
          <a:xfrm>
            <a:off x="913400" y="948739"/>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ENERXÍA DE BIOMASA</a:t>
            </a:r>
            <a:r>
              <a:rPr lang="es-ES" sz="2200" b="1" dirty="0">
                <a:solidFill>
                  <a:srgbClr val="E0C537"/>
                </a:solidFill>
                <a:latin typeface="Poppins" panose="00000500000000000000" pitchFamily="2" charset="0"/>
                <a:cs typeface="Poppins" panose="00000500000000000000" pitchFamily="2" charset="0"/>
              </a:rPr>
              <a:t> E BIOGÁS</a:t>
            </a:r>
            <a:r>
              <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2" name="Título 1">
            <a:extLst>
              <a:ext uri="{FF2B5EF4-FFF2-40B4-BE49-F238E27FC236}">
                <a16:creationId xmlns:a16="http://schemas.microsoft.com/office/drawing/2014/main" id="{08279412-553F-ACAB-F126-C0727DABCD35}"/>
              </a:ext>
            </a:extLst>
          </p:cNvPr>
          <p:cNvSpPr txBox="1">
            <a:spLocks/>
          </p:cNvSpPr>
          <p:nvPr/>
        </p:nvSpPr>
        <p:spPr>
          <a:xfrm>
            <a:off x="811505" y="2268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4" name="Marcador de texto 6">
            <a:extLst>
              <a:ext uri="{FF2B5EF4-FFF2-40B4-BE49-F238E27FC236}">
                <a16:creationId xmlns:a16="http://schemas.microsoft.com/office/drawing/2014/main" id="{AD504203-44E3-FA8B-29A0-94571B26F3E3}"/>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pic>
        <p:nvPicPr>
          <p:cNvPr id="11" name="Imagen 10">
            <a:extLst>
              <a:ext uri="{FF2B5EF4-FFF2-40B4-BE49-F238E27FC236}">
                <a16:creationId xmlns:a16="http://schemas.microsoft.com/office/drawing/2014/main" id="{3D54AF05-76B7-E64A-4F15-41E7C3C359FE}"/>
              </a:ext>
            </a:extLst>
          </p:cNvPr>
          <p:cNvPicPr>
            <a:picLocks noChangeAspect="1"/>
          </p:cNvPicPr>
          <p:nvPr/>
        </p:nvPicPr>
        <p:blipFill>
          <a:blip r:embed="rId3"/>
          <a:srcRect r="11365" b="-1094"/>
          <a:stretch/>
        </p:blipFill>
        <p:spPr>
          <a:xfrm>
            <a:off x="294961" y="6319153"/>
            <a:ext cx="8305689" cy="490625"/>
          </a:xfrm>
          <a:prstGeom prst="rect">
            <a:avLst/>
          </a:prstGeom>
        </p:spPr>
      </p:pic>
      <p:pic>
        <p:nvPicPr>
          <p:cNvPr id="12" name="Imagen 11">
            <a:extLst>
              <a:ext uri="{FF2B5EF4-FFF2-40B4-BE49-F238E27FC236}">
                <a16:creationId xmlns:a16="http://schemas.microsoft.com/office/drawing/2014/main" id="{8C8A4E57-B6A6-025C-28FD-00B2F1FC37D4}"/>
              </a:ext>
            </a:extLst>
          </p:cNvPr>
          <p:cNvPicPr>
            <a:picLocks noChangeAspect="1"/>
          </p:cNvPicPr>
          <p:nvPr/>
        </p:nvPicPr>
        <p:blipFill>
          <a:blip r:embed="rId4"/>
          <a:stretch>
            <a:fillRect/>
          </a:stretch>
        </p:blipFill>
        <p:spPr>
          <a:xfrm>
            <a:off x="10065818" y="6295626"/>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102D9343-A65D-76A3-586E-493AB03B9850}"/>
              </a:ext>
            </a:extLst>
          </p:cNvPr>
          <p:cNvPicPr>
            <a:picLocks noChangeAspect="1"/>
          </p:cNvPicPr>
          <p:nvPr/>
        </p:nvPicPr>
        <p:blipFill>
          <a:blip r:embed="rId5"/>
          <a:stretch>
            <a:fillRect/>
          </a:stretch>
        </p:blipFill>
        <p:spPr>
          <a:xfrm>
            <a:off x="8777710" y="6208414"/>
            <a:ext cx="876972" cy="712101"/>
          </a:xfrm>
          <a:prstGeom prst="rect">
            <a:avLst/>
          </a:prstGeom>
        </p:spPr>
      </p:pic>
      <p:pic>
        <p:nvPicPr>
          <p:cNvPr id="14" name="Imagen 13">
            <a:extLst>
              <a:ext uri="{FF2B5EF4-FFF2-40B4-BE49-F238E27FC236}">
                <a16:creationId xmlns:a16="http://schemas.microsoft.com/office/drawing/2014/main" id="{E327EC61-12D0-4919-AC16-5C8073B9069D}"/>
              </a:ext>
            </a:extLst>
          </p:cNvPr>
          <p:cNvPicPr>
            <a:picLocks noChangeAspect="1"/>
          </p:cNvPicPr>
          <p:nvPr/>
        </p:nvPicPr>
        <p:blipFill>
          <a:blip r:embed="rId3"/>
          <a:srcRect r="11365" b="-1094"/>
          <a:stretch/>
        </p:blipFill>
        <p:spPr>
          <a:xfrm>
            <a:off x="393179" y="6385870"/>
            <a:ext cx="8305689" cy="490625"/>
          </a:xfrm>
          <a:prstGeom prst="rect">
            <a:avLst/>
          </a:prstGeom>
        </p:spPr>
      </p:pic>
      <p:pic>
        <p:nvPicPr>
          <p:cNvPr id="15" name="Imagen 14" descr="Logotipo&#10;&#10;Descripción generada automáticamente">
            <a:extLst>
              <a:ext uri="{FF2B5EF4-FFF2-40B4-BE49-F238E27FC236}">
                <a16:creationId xmlns:a16="http://schemas.microsoft.com/office/drawing/2014/main" id="{30DD38DE-455C-4F17-BB93-4BF90F7AF17E}"/>
              </a:ext>
            </a:extLst>
          </p:cNvPr>
          <p:cNvPicPr>
            <a:picLocks noChangeAspect="1"/>
          </p:cNvPicPr>
          <p:nvPr/>
        </p:nvPicPr>
        <p:blipFill>
          <a:blip r:embed="rId5"/>
          <a:stretch>
            <a:fillRect/>
          </a:stretch>
        </p:blipFill>
        <p:spPr>
          <a:xfrm>
            <a:off x="8875928" y="6275131"/>
            <a:ext cx="876972" cy="712101"/>
          </a:xfrm>
          <a:prstGeom prst="rect">
            <a:avLst/>
          </a:prstGeom>
        </p:spPr>
      </p:pic>
      <p:graphicFrame>
        <p:nvGraphicFramePr>
          <p:cNvPr id="3" name="Tabla 2">
            <a:extLst>
              <a:ext uri="{FF2B5EF4-FFF2-40B4-BE49-F238E27FC236}">
                <a16:creationId xmlns:a16="http://schemas.microsoft.com/office/drawing/2014/main" id="{97B6B9D5-D5D8-4C21-A7E0-6ED1012E5A20}"/>
              </a:ext>
            </a:extLst>
          </p:cNvPr>
          <p:cNvGraphicFramePr>
            <a:graphicFrameLocks noGrp="1"/>
          </p:cNvGraphicFramePr>
          <p:nvPr>
            <p:extLst/>
          </p:nvPr>
        </p:nvGraphicFramePr>
        <p:xfrm>
          <a:off x="6248399" y="1537083"/>
          <a:ext cx="5753100" cy="4286505"/>
        </p:xfrm>
        <a:graphic>
          <a:graphicData uri="http://schemas.openxmlformats.org/drawingml/2006/table">
            <a:tbl>
              <a:tblPr firstRow="1" firstCol="1" bandRow="1"/>
              <a:tblGrid>
                <a:gridCol w="3147695">
                  <a:extLst>
                    <a:ext uri="{9D8B030D-6E8A-4147-A177-3AD203B41FA5}">
                      <a16:colId xmlns:a16="http://schemas.microsoft.com/office/drawing/2014/main" val="3286417585"/>
                    </a:ext>
                  </a:extLst>
                </a:gridCol>
                <a:gridCol w="2605405">
                  <a:extLst>
                    <a:ext uri="{9D8B030D-6E8A-4147-A177-3AD203B41FA5}">
                      <a16:colId xmlns:a16="http://schemas.microsoft.com/office/drawing/2014/main" val="3218049440"/>
                    </a:ext>
                  </a:extLst>
                </a:gridCol>
              </a:tblGrid>
              <a:tr h="266700">
                <a:tc>
                  <a:txBody>
                    <a:bodyPr/>
                    <a:lstStyle/>
                    <a:p>
                      <a:pPr algn="ctr">
                        <a:lnSpc>
                          <a:spcPct val="107000"/>
                        </a:lnSpc>
                        <a:spcAft>
                          <a:spcPts val="0"/>
                        </a:spcAft>
                      </a:pPr>
                      <a:r>
                        <a:rPr lang="gl-ES" sz="1600" b="1" kern="0">
                          <a:solidFill>
                            <a:srgbClr val="000000"/>
                          </a:solidFill>
                          <a:effectLst/>
                          <a:latin typeface="Poppins" panose="00000500000000000000" pitchFamily="2" charset="0"/>
                          <a:ea typeface="Times New Roman" panose="02020603050405020304" pitchFamily="18" charset="0"/>
                          <a:cs typeface="Arial" panose="020B0604020202020204" pitchFamily="34" charset="0"/>
                        </a:rPr>
                        <a:t>DEBILIDADES</a:t>
                      </a:r>
                      <a:endParaRPr lang="gl-ES" sz="1100" kern="10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66"/>
                    </a:solidFill>
                  </a:tcPr>
                </a:tc>
                <a:tc>
                  <a:txBody>
                    <a:bodyPr/>
                    <a:lstStyle/>
                    <a:p>
                      <a:pPr algn="ctr">
                        <a:lnSpc>
                          <a:spcPct val="107000"/>
                        </a:lnSpc>
                        <a:spcAft>
                          <a:spcPts val="0"/>
                        </a:spcAft>
                      </a:pPr>
                      <a:r>
                        <a:rPr lang="gl-ES" sz="1600" b="1" kern="0">
                          <a:solidFill>
                            <a:srgbClr val="000000"/>
                          </a:solidFill>
                          <a:effectLst/>
                          <a:latin typeface="Poppins" panose="00000500000000000000" pitchFamily="2" charset="0"/>
                          <a:ea typeface="Times New Roman" panose="02020603050405020304" pitchFamily="18" charset="0"/>
                          <a:cs typeface="Arial" panose="020B0604020202020204" pitchFamily="34" charset="0"/>
                        </a:rPr>
                        <a:t>AMEAZAS</a:t>
                      </a:r>
                      <a:endParaRPr lang="gl-ES" sz="1100" kern="10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66"/>
                    </a:solidFill>
                  </a:tcPr>
                </a:tc>
                <a:extLst>
                  <a:ext uri="{0D108BD9-81ED-4DB2-BD59-A6C34878D82A}">
                    <a16:rowId xmlns:a16="http://schemas.microsoft.com/office/drawing/2014/main" val="988193018"/>
                  </a:ext>
                </a:extLst>
              </a:tr>
              <a:tr h="657225">
                <a:tc>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Impacto ambiental (olores, ruído, emisións)</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Competencia con industria </a:t>
                      </a:r>
                      <a:r>
                        <a:rPr lang="gl-ES" sz="1600" kern="0" dirty="0" err="1">
                          <a:solidFill>
                            <a:srgbClr val="000000"/>
                          </a:solidFill>
                          <a:effectLst/>
                          <a:latin typeface="Poppins" panose="00000500000000000000" pitchFamily="2" charset="0"/>
                          <a:ea typeface="Times New Roman" panose="02020603050405020304" pitchFamily="18" charset="0"/>
                          <a:cs typeface="Poppins" panose="00000500000000000000" pitchFamily="2" charset="0"/>
                        </a:rPr>
                        <a:t>madereira</a:t>
                      </a: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 (biomasa)</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8261271"/>
                  </a:ext>
                </a:extLst>
              </a:tr>
              <a:tr h="314325">
                <a:tc>
                  <a:txBody>
                    <a:bodyPr/>
                    <a:lstStyle/>
                    <a:p>
                      <a:pPr algn="ctr">
                        <a:lnSpc>
                          <a:spcPct val="107000"/>
                        </a:lnSpc>
                        <a:spcAft>
                          <a:spcPts val="0"/>
                        </a:spcAft>
                      </a:pPr>
                      <a:r>
                        <a:rPr lang="gl-ES" sz="1600" kern="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Residuos finitos, limitados</a:t>
                      </a:r>
                      <a:endParaRPr lang="gl-ES" sz="1600" kern="10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pPr>
                      <a:endParaRPr lang="gl-ES" sz="1600" kern="100" dirty="0">
                        <a:effectLst/>
                        <a:latin typeface="Poppins" panose="00000500000000000000" pitchFamily="2" charset="0"/>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7812171"/>
                  </a:ext>
                </a:extLst>
              </a:tr>
              <a:tr h="314325">
                <a:tc>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LCOE máis elevado (</a:t>
                      </a:r>
                      <a:r>
                        <a:rPr lang="es-ES_tradnl" sz="1600" dirty="0">
                          <a:solidFill>
                            <a:srgbClr val="4A594B"/>
                          </a:solidFill>
                          <a:latin typeface="Poppins" panose="00000500000000000000" pitchFamily="2" charset="0"/>
                          <a:cs typeface="Poppins" panose="00000500000000000000" pitchFamily="2" charset="0"/>
                        </a:rPr>
                        <a:t>72 $/</a:t>
                      </a:r>
                      <a:r>
                        <a:rPr lang="es-ES_tradnl" sz="1600" dirty="0" err="1">
                          <a:solidFill>
                            <a:srgbClr val="4A594B"/>
                          </a:solidFill>
                          <a:latin typeface="Poppins" panose="00000500000000000000" pitchFamily="2" charset="0"/>
                          <a:cs typeface="Poppins" panose="00000500000000000000" pitchFamily="2" charset="0"/>
                        </a:rPr>
                        <a:t>MWh</a:t>
                      </a:r>
                      <a:r>
                        <a:rPr lang="es-ES_tradnl" sz="1600" dirty="0">
                          <a:solidFill>
                            <a:srgbClr val="4A594B"/>
                          </a:solidFill>
                          <a:latin typeface="Poppins" panose="00000500000000000000" pitchFamily="2" charset="0"/>
                          <a:cs typeface="Poppins" panose="00000500000000000000" pitchFamily="2" charset="0"/>
                        </a:rPr>
                        <a:t>)</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gl-ES"/>
                    </a:p>
                  </a:txBody>
                  <a:tcPr/>
                </a:tc>
                <a:extLst>
                  <a:ext uri="{0D108BD9-81ED-4DB2-BD59-A6C34878D82A}">
                    <a16:rowId xmlns:a16="http://schemas.microsoft.com/office/drawing/2014/main" val="160685047"/>
                  </a:ext>
                </a:extLst>
              </a:tr>
              <a:tr h="314325">
                <a:tc>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Sistemas control  complexos</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gl-ES"/>
                    </a:p>
                  </a:txBody>
                  <a:tcPr/>
                </a:tc>
                <a:extLst>
                  <a:ext uri="{0D108BD9-81ED-4DB2-BD59-A6C34878D82A}">
                    <a16:rowId xmlns:a16="http://schemas.microsoft.com/office/drawing/2014/main" val="1062399488"/>
                  </a:ext>
                </a:extLst>
              </a:tr>
              <a:tr h="314325">
                <a:tc>
                  <a:txBody>
                    <a:bodyPr/>
                    <a:lstStyle/>
                    <a:p>
                      <a:pPr algn="ctr">
                        <a:lnSpc>
                          <a:spcPct val="107000"/>
                        </a:lnSpc>
                        <a:spcAft>
                          <a:spcPts val="0"/>
                        </a:spcAft>
                      </a:pPr>
                      <a:r>
                        <a:rPr lang="gl-ES" sz="1600" b="1" kern="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FORTALEZAS</a:t>
                      </a:r>
                      <a:endParaRPr lang="gl-ES" sz="1600" kern="10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r>
                        <a:rPr lang="gl-ES" sz="1600" b="1" kern="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OPORTUNIDADES</a:t>
                      </a:r>
                      <a:endParaRPr lang="gl-ES" sz="1600" kern="10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84853196"/>
                  </a:ext>
                </a:extLst>
              </a:tr>
              <a:tr h="333375">
                <a:tc>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Reduce </a:t>
                      </a:r>
                      <a:r>
                        <a:rPr lang="gl-ES" sz="1600" kern="0" dirty="0" err="1">
                          <a:solidFill>
                            <a:srgbClr val="000000"/>
                          </a:solidFill>
                          <a:effectLst/>
                          <a:latin typeface="Poppins" panose="00000500000000000000" pitchFamily="2" charset="0"/>
                          <a:ea typeface="Times New Roman" panose="02020603050405020304" pitchFamily="18" charset="0"/>
                          <a:cs typeface="Poppins" panose="00000500000000000000" pitchFamily="2" charset="0"/>
                        </a:rPr>
                        <a:t>despoboación</a:t>
                      </a: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 rural</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gl-ES" sz="1600" kern="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LCOE térmico competitivo</a:t>
                      </a:r>
                      <a:endParaRPr lang="gl-ES" sz="1600" kern="10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7176706"/>
                  </a:ext>
                </a:extLst>
              </a:tr>
              <a:tr h="619125">
                <a:tc>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Crea emprego local </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Prevención de incendios forestais</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7082340"/>
                  </a:ext>
                </a:extLst>
              </a:tr>
              <a:tr h="382905">
                <a:tc>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Reduce residuos</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 Normativas ambientais de residuos</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8196258"/>
                  </a:ext>
                </a:extLst>
              </a:tr>
              <a:tr h="390525">
                <a:tc>
                  <a:txBody>
                    <a:bodyPr/>
                    <a:lstStyle/>
                    <a:p>
                      <a:pPr algn="ctr">
                        <a:lnSpc>
                          <a:spcPct val="107000"/>
                        </a:lnSpc>
                        <a:spcAft>
                          <a:spcPts val="0"/>
                        </a:spcAft>
                      </a:pPr>
                      <a:r>
                        <a:rPr lang="gl-ES" sz="16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Versatilidade usos</a:t>
                      </a:r>
                      <a:endParaRPr lang="gl-ES" sz="1600" kern="100" dirty="0">
                        <a:effectLst/>
                        <a:latin typeface="Poppins" panose="00000500000000000000" pitchFamily="2" charset="0"/>
                        <a:ea typeface="Aptos"/>
                        <a:cs typeface="Poppins" panose="000005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gl-ES"/>
                    </a:p>
                  </a:txBody>
                  <a:tcPr/>
                </a:tc>
                <a:extLst>
                  <a:ext uri="{0D108BD9-81ED-4DB2-BD59-A6C34878D82A}">
                    <a16:rowId xmlns:a16="http://schemas.microsoft.com/office/drawing/2014/main" val="4048573643"/>
                  </a:ext>
                </a:extLst>
              </a:tr>
            </a:tbl>
          </a:graphicData>
        </a:graphic>
      </p:graphicFrame>
    </p:spTree>
    <p:extLst>
      <p:ext uri="{BB962C8B-B14F-4D97-AF65-F5344CB8AC3E}">
        <p14:creationId xmlns:p14="http://schemas.microsoft.com/office/powerpoint/2010/main" val="1078599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ED8E3-11E9-32A9-5EF8-E32F34F0627F}"/>
            </a:ext>
          </a:extLst>
        </p:cNvPr>
        <p:cNvGrpSpPr/>
        <p:nvPr/>
      </p:nvGrpSpPr>
      <p:grpSpPr>
        <a:xfrm>
          <a:off x="0" y="0"/>
          <a:ext cx="0" cy="0"/>
          <a:chOff x="0" y="0"/>
          <a:chExt cx="0" cy="0"/>
        </a:xfrm>
      </p:grpSpPr>
      <p:graphicFrame>
        <p:nvGraphicFramePr>
          <p:cNvPr id="14" name="Gráfico 13">
            <a:extLst>
              <a:ext uri="{FF2B5EF4-FFF2-40B4-BE49-F238E27FC236}">
                <a16:creationId xmlns:a16="http://schemas.microsoft.com/office/drawing/2014/main" id="{4006A4E9-2D7C-40C0-B554-18DA83FBB051}"/>
              </a:ext>
            </a:extLst>
          </p:cNvPr>
          <p:cNvGraphicFramePr/>
          <p:nvPr>
            <p:extLst/>
          </p:nvPr>
        </p:nvGraphicFramePr>
        <p:xfrm>
          <a:off x="3780078" y="1798902"/>
          <a:ext cx="8381250" cy="4034700"/>
        </p:xfrm>
        <a:graphic>
          <a:graphicData uri="http://schemas.openxmlformats.org/drawingml/2006/chart">
            <c:chart xmlns:c="http://schemas.openxmlformats.org/drawingml/2006/chart" xmlns:r="http://schemas.openxmlformats.org/officeDocument/2006/relationships" r:id="rId2"/>
          </a:graphicData>
        </a:graphic>
      </p:graphicFrame>
      <p:sp>
        <p:nvSpPr>
          <p:cNvPr id="10" name="Marcador de texto 4">
            <a:extLst>
              <a:ext uri="{FF2B5EF4-FFF2-40B4-BE49-F238E27FC236}">
                <a16:creationId xmlns:a16="http://schemas.microsoft.com/office/drawing/2014/main" id="{040BE30D-C26F-1FD8-7E3D-F5FD9126B4BC}"/>
              </a:ext>
            </a:extLst>
          </p:cNvPr>
          <p:cNvSpPr txBox="1">
            <a:spLocks/>
          </p:cNvSpPr>
          <p:nvPr/>
        </p:nvSpPr>
        <p:spPr>
          <a:xfrm>
            <a:off x="913400" y="948739"/>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POTENCIAL BIOMASA</a:t>
            </a:r>
          </a:p>
        </p:txBody>
      </p:sp>
      <p:sp>
        <p:nvSpPr>
          <p:cNvPr id="2" name="Título 1">
            <a:extLst>
              <a:ext uri="{FF2B5EF4-FFF2-40B4-BE49-F238E27FC236}">
                <a16:creationId xmlns:a16="http://schemas.microsoft.com/office/drawing/2014/main" id="{08279412-553F-ACAB-F126-C0727DABCD35}"/>
              </a:ext>
            </a:extLst>
          </p:cNvPr>
          <p:cNvSpPr txBox="1">
            <a:spLocks/>
          </p:cNvSpPr>
          <p:nvPr/>
        </p:nvSpPr>
        <p:spPr>
          <a:xfrm>
            <a:off x="811505" y="2268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4" name="Marcador de texto 6">
            <a:extLst>
              <a:ext uri="{FF2B5EF4-FFF2-40B4-BE49-F238E27FC236}">
                <a16:creationId xmlns:a16="http://schemas.microsoft.com/office/drawing/2014/main" id="{AD504203-44E3-FA8B-29A0-94571B26F3E3}"/>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AC99A045-CEFF-CC54-65D8-1CDC2A6DE3A2}"/>
              </a:ext>
            </a:extLst>
          </p:cNvPr>
          <p:cNvSpPr txBox="1"/>
          <p:nvPr/>
        </p:nvSpPr>
        <p:spPr>
          <a:xfrm>
            <a:off x="171635" y="5816411"/>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3D54AF05-76B7-E64A-4F15-41E7C3C359FE}"/>
              </a:ext>
            </a:extLst>
          </p:cNvPr>
          <p:cNvPicPr>
            <a:picLocks noChangeAspect="1"/>
          </p:cNvPicPr>
          <p:nvPr/>
        </p:nvPicPr>
        <p:blipFill>
          <a:blip r:embed="rId3"/>
          <a:srcRect r="11365" b="-1094"/>
          <a:stretch/>
        </p:blipFill>
        <p:spPr>
          <a:xfrm>
            <a:off x="359330" y="6152219"/>
            <a:ext cx="8305689" cy="490625"/>
          </a:xfrm>
          <a:prstGeom prst="rect">
            <a:avLst/>
          </a:prstGeom>
        </p:spPr>
      </p:pic>
      <p:pic>
        <p:nvPicPr>
          <p:cNvPr id="12" name="Imagen 11">
            <a:extLst>
              <a:ext uri="{FF2B5EF4-FFF2-40B4-BE49-F238E27FC236}">
                <a16:creationId xmlns:a16="http://schemas.microsoft.com/office/drawing/2014/main" id="{8C8A4E57-B6A6-025C-28FD-00B2F1FC37D4}"/>
              </a:ext>
            </a:extLst>
          </p:cNvPr>
          <p:cNvPicPr>
            <a:picLocks noChangeAspect="1"/>
          </p:cNvPicPr>
          <p:nvPr/>
        </p:nvPicPr>
        <p:blipFill>
          <a:blip r:embed="rId4"/>
          <a:stretch>
            <a:fillRect/>
          </a:stretch>
        </p:blipFill>
        <p:spPr>
          <a:xfrm>
            <a:off x="10219444" y="6175491"/>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102D9343-A65D-76A3-586E-493AB03B9850}"/>
              </a:ext>
            </a:extLst>
          </p:cNvPr>
          <p:cNvPicPr>
            <a:picLocks noChangeAspect="1"/>
          </p:cNvPicPr>
          <p:nvPr/>
        </p:nvPicPr>
        <p:blipFill>
          <a:blip r:embed="rId5"/>
          <a:stretch>
            <a:fillRect/>
          </a:stretch>
        </p:blipFill>
        <p:spPr>
          <a:xfrm>
            <a:off x="8890837" y="6061772"/>
            <a:ext cx="876972" cy="712101"/>
          </a:xfrm>
          <a:prstGeom prst="rect">
            <a:avLst/>
          </a:prstGeom>
        </p:spPr>
      </p:pic>
      <p:sp>
        <p:nvSpPr>
          <p:cNvPr id="5" name="Rectángulo 4">
            <a:extLst>
              <a:ext uri="{FF2B5EF4-FFF2-40B4-BE49-F238E27FC236}">
                <a16:creationId xmlns:a16="http://schemas.microsoft.com/office/drawing/2014/main" id="{6C321007-0862-E4B0-52C6-760927F338AF}"/>
              </a:ext>
            </a:extLst>
          </p:cNvPr>
          <p:cNvSpPr/>
          <p:nvPr/>
        </p:nvSpPr>
        <p:spPr>
          <a:xfrm>
            <a:off x="7570885" y="1505227"/>
            <a:ext cx="3516875" cy="67563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Bef>
                <a:spcPts val="1000"/>
              </a:spcBef>
              <a:spcAft>
                <a:spcPts val="800"/>
              </a:spcAft>
            </a:pP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Destacan</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 as comarcas do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Deza</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 Vigo e Baixo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Miño</a:t>
            </a:r>
            <a:endParaRPr lang="gl-ES" dirty="0">
              <a:solidFill>
                <a:srgbClr val="4A5A4B"/>
              </a:solidFill>
              <a:latin typeface="Poppins" panose="00000500000000000000" pitchFamily="2" charset="0"/>
              <a:ea typeface="Calibri" panose="020F0502020204030204" pitchFamily="34" charset="0"/>
              <a:cs typeface="Poppins" panose="00000500000000000000" pitchFamily="2" charset="0"/>
            </a:endParaRPr>
          </a:p>
        </p:txBody>
      </p:sp>
      <p:sp>
        <p:nvSpPr>
          <p:cNvPr id="3" name="Rectángulo 2">
            <a:extLst>
              <a:ext uri="{FF2B5EF4-FFF2-40B4-BE49-F238E27FC236}">
                <a16:creationId xmlns:a16="http://schemas.microsoft.com/office/drawing/2014/main" id="{E48C616E-2996-4245-A4D1-6AD761C6C863}"/>
              </a:ext>
            </a:extLst>
          </p:cNvPr>
          <p:cNvSpPr/>
          <p:nvPr/>
        </p:nvSpPr>
        <p:spPr>
          <a:xfrm>
            <a:off x="4967316" y="5678700"/>
            <a:ext cx="5763116" cy="307777"/>
          </a:xfrm>
          <a:prstGeom prst="rect">
            <a:avLst/>
          </a:prstGeom>
        </p:spPr>
        <p:txBody>
          <a:bodyPr wrap="none">
            <a:spAutoFit/>
          </a:bodyPr>
          <a:lstStyle/>
          <a:p>
            <a:r>
              <a:rPr lang="gl-ES" sz="1400">
                <a:solidFill>
                  <a:srgbClr val="818181"/>
                </a:solidFill>
                <a:latin typeface="Poppins-Regular"/>
              </a:rPr>
              <a:t>Potencial enerxético da biomasa en Pontevedra por comarca</a:t>
            </a:r>
            <a:endParaRPr lang="gl-ES" sz="1400" dirty="0">
              <a:solidFill>
                <a:srgbClr val="818181"/>
              </a:solidFill>
              <a:latin typeface="Poppins-Regular"/>
            </a:endParaRPr>
          </a:p>
        </p:txBody>
      </p:sp>
      <p:graphicFrame>
        <p:nvGraphicFramePr>
          <p:cNvPr id="15" name="Gráfico 14">
            <a:extLst>
              <a:ext uri="{FF2B5EF4-FFF2-40B4-BE49-F238E27FC236}">
                <a16:creationId xmlns:a16="http://schemas.microsoft.com/office/drawing/2014/main" id="{35FC1E90-9B84-49FB-B28B-A747720BC8C0}"/>
              </a:ext>
            </a:extLst>
          </p:cNvPr>
          <p:cNvGraphicFramePr/>
          <p:nvPr>
            <p:extLst/>
          </p:nvPr>
        </p:nvGraphicFramePr>
        <p:xfrm>
          <a:off x="481703" y="2945284"/>
          <a:ext cx="3420979"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ángulo 15">
            <a:extLst>
              <a:ext uri="{FF2B5EF4-FFF2-40B4-BE49-F238E27FC236}">
                <a16:creationId xmlns:a16="http://schemas.microsoft.com/office/drawing/2014/main" id="{78806F2C-1B84-4A1A-B873-E05B376C1D21}"/>
              </a:ext>
            </a:extLst>
          </p:cNvPr>
          <p:cNvSpPr/>
          <p:nvPr/>
        </p:nvSpPr>
        <p:spPr>
          <a:xfrm>
            <a:off x="783936" y="1468587"/>
            <a:ext cx="2816514" cy="126836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Bef>
                <a:spcPts val="1000"/>
              </a:spcBef>
              <a:spcAft>
                <a:spcPts val="800"/>
              </a:spcAft>
            </a:pP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A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provincia</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 conta cunha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gran</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superficie</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forestal</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extracción</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 1,2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millóns</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 de m³ /ano)</a:t>
            </a:r>
            <a:endParaRPr lang="gl-ES" dirty="0">
              <a:solidFill>
                <a:srgbClr val="4A5A4B"/>
              </a:solidFill>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2664130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C537"/>
        </a:solidFill>
        <a:effectLst/>
      </p:bgPr>
    </p:bg>
    <p:spTree>
      <p:nvGrpSpPr>
        <p:cNvPr id="1" name="">
          <a:extLst>
            <a:ext uri="{FF2B5EF4-FFF2-40B4-BE49-F238E27FC236}">
              <a16:creationId xmlns:a16="http://schemas.microsoft.com/office/drawing/2014/main" id="{D042EF20-6832-4AFA-55B2-05B326A32A38}"/>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9FA118FA-00DB-A75C-C662-90B5454C4180}"/>
              </a:ext>
            </a:extLst>
          </p:cNvPr>
          <p:cNvSpPr txBox="1"/>
          <p:nvPr/>
        </p:nvSpPr>
        <p:spPr>
          <a:xfrm>
            <a:off x="1384912" y="1888285"/>
            <a:ext cx="944584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6000" b="1" dirty="0">
                <a:solidFill>
                  <a:srgbClr val="4A594B"/>
                </a:solidFill>
                <a:latin typeface="Poppins" panose="00000500000000000000" pitchFamily="2" charset="0"/>
                <a:cs typeface="Poppins" panose="00000500000000000000" pitchFamily="2" charset="0"/>
              </a:rPr>
              <a:t>Introducción</a:t>
            </a:r>
          </a:p>
        </p:txBody>
      </p:sp>
      <p:sp>
        <p:nvSpPr>
          <p:cNvPr id="2" name="Marcador de texto 6">
            <a:extLst>
              <a:ext uri="{FF2B5EF4-FFF2-40B4-BE49-F238E27FC236}">
                <a16:creationId xmlns:a16="http://schemas.microsoft.com/office/drawing/2014/main" id="{E988B5F6-0528-FD75-57C0-83F08EFB552D}"/>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
            </a:endParaRPr>
          </a:p>
        </p:txBody>
      </p:sp>
      <p:sp>
        <p:nvSpPr>
          <p:cNvPr id="3" name="CuadroTexto 2">
            <a:extLst>
              <a:ext uri="{FF2B5EF4-FFF2-40B4-BE49-F238E27FC236}">
                <a16:creationId xmlns:a16="http://schemas.microsoft.com/office/drawing/2014/main" id="{EF2A32B1-6B05-0B19-8B17-57274EA429C1}"/>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8" name="Imagen 7">
            <a:extLst>
              <a:ext uri="{FF2B5EF4-FFF2-40B4-BE49-F238E27FC236}">
                <a16:creationId xmlns:a16="http://schemas.microsoft.com/office/drawing/2014/main" id="{521F296B-CE85-7075-C802-D4181C590174}"/>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9" name="Imagen 8">
            <a:extLst>
              <a:ext uri="{FF2B5EF4-FFF2-40B4-BE49-F238E27FC236}">
                <a16:creationId xmlns:a16="http://schemas.microsoft.com/office/drawing/2014/main" id="{EFF6579D-BC34-442F-BBB3-3B2ED3676930}"/>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0" name="Imagen 9" descr="Logotipo&#10;&#10;Descripción generada automáticamente">
            <a:extLst>
              <a:ext uri="{FF2B5EF4-FFF2-40B4-BE49-F238E27FC236}">
                <a16:creationId xmlns:a16="http://schemas.microsoft.com/office/drawing/2014/main" id="{9C70E119-99AE-57B2-F919-9F32056726BF}"/>
              </a:ext>
            </a:extLst>
          </p:cNvPr>
          <p:cNvPicPr>
            <a:picLocks noChangeAspect="1"/>
          </p:cNvPicPr>
          <p:nvPr/>
        </p:nvPicPr>
        <p:blipFill>
          <a:blip r:embed="rId4"/>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687950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ED8E3-11E9-32A9-5EF8-E32F34F0627F}"/>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D4D8572-8EBA-4705-A880-0B49D4F7D4E2}"/>
              </a:ext>
            </a:extLst>
          </p:cNvPr>
          <p:cNvPicPr>
            <a:picLocks noChangeAspect="1"/>
          </p:cNvPicPr>
          <p:nvPr/>
        </p:nvPicPr>
        <p:blipFill rotWithShape="1">
          <a:blip r:embed="rId2"/>
          <a:srcRect l="20780" r="21572"/>
          <a:stretch/>
        </p:blipFill>
        <p:spPr>
          <a:xfrm>
            <a:off x="412840" y="105081"/>
            <a:ext cx="5007348" cy="6141491"/>
          </a:xfrm>
          <a:prstGeom prst="rect">
            <a:avLst/>
          </a:prstGeom>
        </p:spPr>
      </p:pic>
      <p:sp>
        <p:nvSpPr>
          <p:cNvPr id="10" name="Marcador de texto 4">
            <a:extLst>
              <a:ext uri="{FF2B5EF4-FFF2-40B4-BE49-F238E27FC236}">
                <a16:creationId xmlns:a16="http://schemas.microsoft.com/office/drawing/2014/main" id="{040BE30D-C26F-1FD8-7E3D-F5FD9126B4BC}"/>
              </a:ext>
            </a:extLst>
          </p:cNvPr>
          <p:cNvSpPr txBox="1">
            <a:spLocks/>
          </p:cNvSpPr>
          <p:nvPr/>
        </p:nvSpPr>
        <p:spPr>
          <a:xfrm>
            <a:off x="7432793" y="2388321"/>
            <a:ext cx="4582647" cy="4519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POTENCIAL BIOMASA</a:t>
            </a:r>
          </a:p>
        </p:txBody>
      </p:sp>
      <p:sp>
        <p:nvSpPr>
          <p:cNvPr id="2" name="Título 1">
            <a:extLst>
              <a:ext uri="{FF2B5EF4-FFF2-40B4-BE49-F238E27FC236}">
                <a16:creationId xmlns:a16="http://schemas.microsoft.com/office/drawing/2014/main" id="{08279412-553F-ACAB-F126-C0727DABCD35}"/>
              </a:ext>
            </a:extLst>
          </p:cNvPr>
          <p:cNvSpPr txBox="1">
            <a:spLocks/>
          </p:cNvSpPr>
          <p:nvPr/>
        </p:nvSpPr>
        <p:spPr>
          <a:xfrm>
            <a:off x="811505" y="2268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14" name="Rectángulo 13">
            <a:extLst>
              <a:ext uri="{FF2B5EF4-FFF2-40B4-BE49-F238E27FC236}">
                <a16:creationId xmlns:a16="http://schemas.microsoft.com/office/drawing/2014/main" id="{3446A6B4-E63F-4A9F-BDC3-D2DAEEC1D65F}"/>
              </a:ext>
            </a:extLst>
          </p:cNvPr>
          <p:cNvSpPr/>
          <p:nvPr/>
        </p:nvSpPr>
        <p:spPr>
          <a:xfrm>
            <a:off x="7432793" y="3125846"/>
            <a:ext cx="4157949" cy="971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Bef>
                <a:spcPts val="1000"/>
              </a:spcBef>
              <a:spcAft>
                <a:spcPts val="800"/>
              </a:spcAft>
            </a:pP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O aproveitamento dos arbustos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permitiría</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xerar</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 117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GWh</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/ano e a madeira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máis</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 de 1.000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GWh</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/ano</a:t>
            </a:r>
            <a:endParaRPr lang="gl-ES" dirty="0">
              <a:solidFill>
                <a:srgbClr val="4A5A4B"/>
              </a:solidFill>
              <a:latin typeface="Poppins" panose="00000500000000000000" pitchFamily="2" charset="0"/>
              <a:ea typeface="Calibri" panose="020F0502020204030204" pitchFamily="34" charset="0"/>
              <a:cs typeface="Poppins" panose="00000500000000000000" pitchFamily="2" charset="0"/>
            </a:endParaRPr>
          </a:p>
        </p:txBody>
      </p:sp>
      <p:pic>
        <p:nvPicPr>
          <p:cNvPr id="12" name="Imagen 11">
            <a:extLst>
              <a:ext uri="{FF2B5EF4-FFF2-40B4-BE49-F238E27FC236}">
                <a16:creationId xmlns:a16="http://schemas.microsoft.com/office/drawing/2014/main" id="{BF850D69-04C3-4CFD-9836-0D81D9124FAF}"/>
              </a:ext>
            </a:extLst>
          </p:cNvPr>
          <p:cNvPicPr>
            <a:picLocks noChangeAspect="1"/>
          </p:cNvPicPr>
          <p:nvPr/>
        </p:nvPicPr>
        <p:blipFill>
          <a:blip r:embed="rId3"/>
          <a:srcRect r="11365" b="-1094"/>
          <a:stretch/>
        </p:blipFill>
        <p:spPr>
          <a:xfrm>
            <a:off x="359330" y="6152219"/>
            <a:ext cx="8305689" cy="490625"/>
          </a:xfrm>
          <a:prstGeom prst="rect">
            <a:avLst/>
          </a:prstGeom>
        </p:spPr>
      </p:pic>
      <p:pic>
        <p:nvPicPr>
          <p:cNvPr id="16" name="Imagen 15">
            <a:extLst>
              <a:ext uri="{FF2B5EF4-FFF2-40B4-BE49-F238E27FC236}">
                <a16:creationId xmlns:a16="http://schemas.microsoft.com/office/drawing/2014/main" id="{BB207750-FC51-4E55-AC6E-0B8EF5979A2F}"/>
              </a:ext>
            </a:extLst>
          </p:cNvPr>
          <p:cNvPicPr>
            <a:picLocks noChangeAspect="1"/>
          </p:cNvPicPr>
          <p:nvPr/>
        </p:nvPicPr>
        <p:blipFill>
          <a:blip r:embed="rId4"/>
          <a:stretch>
            <a:fillRect/>
          </a:stretch>
        </p:blipFill>
        <p:spPr>
          <a:xfrm>
            <a:off x="10219444" y="6175491"/>
            <a:ext cx="1733003" cy="494774"/>
          </a:xfrm>
          <a:prstGeom prst="rect">
            <a:avLst/>
          </a:prstGeom>
        </p:spPr>
      </p:pic>
      <p:pic>
        <p:nvPicPr>
          <p:cNvPr id="17" name="Imagen 16" descr="Logotipo&#10;&#10;Descripción generada automáticamente">
            <a:extLst>
              <a:ext uri="{FF2B5EF4-FFF2-40B4-BE49-F238E27FC236}">
                <a16:creationId xmlns:a16="http://schemas.microsoft.com/office/drawing/2014/main" id="{38174E3E-8175-4867-974F-05B209D531E4}"/>
              </a:ext>
            </a:extLst>
          </p:cNvPr>
          <p:cNvPicPr>
            <a:picLocks noChangeAspect="1"/>
          </p:cNvPicPr>
          <p:nvPr/>
        </p:nvPicPr>
        <p:blipFill>
          <a:blip r:embed="rId5"/>
          <a:stretch>
            <a:fillRect/>
          </a:stretch>
        </p:blipFill>
        <p:spPr>
          <a:xfrm>
            <a:off x="8890837" y="6061772"/>
            <a:ext cx="876972" cy="712101"/>
          </a:xfrm>
          <a:prstGeom prst="rect">
            <a:avLst/>
          </a:prstGeom>
        </p:spPr>
      </p:pic>
      <p:pic>
        <p:nvPicPr>
          <p:cNvPr id="4" name="Imagen 3">
            <a:extLst>
              <a:ext uri="{FF2B5EF4-FFF2-40B4-BE49-F238E27FC236}">
                <a16:creationId xmlns:a16="http://schemas.microsoft.com/office/drawing/2014/main" id="{D251E980-194B-452B-87AB-41DD1D61C37A}"/>
              </a:ext>
            </a:extLst>
          </p:cNvPr>
          <p:cNvPicPr>
            <a:picLocks noChangeAspect="1"/>
          </p:cNvPicPr>
          <p:nvPr/>
        </p:nvPicPr>
        <p:blipFill rotWithShape="1">
          <a:blip r:embed="rId6"/>
          <a:srcRect r="32557"/>
          <a:stretch/>
        </p:blipFill>
        <p:spPr>
          <a:xfrm>
            <a:off x="4189025" y="2388321"/>
            <a:ext cx="2582789" cy="3019846"/>
          </a:xfrm>
          <a:prstGeom prst="rect">
            <a:avLst/>
          </a:prstGeom>
        </p:spPr>
      </p:pic>
    </p:spTree>
    <p:extLst>
      <p:ext uri="{BB962C8B-B14F-4D97-AF65-F5344CB8AC3E}">
        <p14:creationId xmlns:p14="http://schemas.microsoft.com/office/powerpoint/2010/main" val="2921972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ED8E3-11E9-32A9-5EF8-E32F34F0627F}"/>
            </a:ext>
          </a:extLst>
        </p:cNvPr>
        <p:cNvGrpSpPr/>
        <p:nvPr/>
      </p:nvGrpSpPr>
      <p:grpSpPr>
        <a:xfrm>
          <a:off x="0" y="0"/>
          <a:ext cx="0" cy="0"/>
          <a:chOff x="0" y="0"/>
          <a:chExt cx="0" cy="0"/>
        </a:xfrm>
      </p:grpSpPr>
      <p:sp>
        <p:nvSpPr>
          <p:cNvPr id="10" name="Marcador de texto 4">
            <a:extLst>
              <a:ext uri="{FF2B5EF4-FFF2-40B4-BE49-F238E27FC236}">
                <a16:creationId xmlns:a16="http://schemas.microsoft.com/office/drawing/2014/main" id="{040BE30D-C26F-1FD8-7E3D-F5FD9126B4BC}"/>
              </a:ext>
            </a:extLst>
          </p:cNvPr>
          <p:cNvSpPr txBox="1">
            <a:spLocks/>
          </p:cNvSpPr>
          <p:nvPr/>
        </p:nvSpPr>
        <p:spPr>
          <a:xfrm>
            <a:off x="913400" y="948739"/>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POTENCIAL BIOGÁS</a:t>
            </a:r>
          </a:p>
        </p:txBody>
      </p:sp>
      <p:sp>
        <p:nvSpPr>
          <p:cNvPr id="2" name="Título 1">
            <a:extLst>
              <a:ext uri="{FF2B5EF4-FFF2-40B4-BE49-F238E27FC236}">
                <a16:creationId xmlns:a16="http://schemas.microsoft.com/office/drawing/2014/main" id="{08279412-553F-ACAB-F126-C0727DABCD35}"/>
              </a:ext>
            </a:extLst>
          </p:cNvPr>
          <p:cNvSpPr txBox="1">
            <a:spLocks/>
          </p:cNvSpPr>
          <p:nvPr/>
        </p:nvSpPr>
        <p:spPr>
          <a:xfrm>
            <a:off x="811505" y="2268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4" name="Marcador de texto 6">
            <a:extLst>
              <a:ext uri="{FF2B5EF4-FFF2-40B4-BE49-F238E27FC236}">
                <a16:creationId xmlns:a16="http://schemas.microsoft.com/office/drawing/2014/main" id="{AD504203-44E3-FA8B-29A0-94571B26F3E3}"/>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AC99A045-CEFF-CC54-65D8-1CDC2A6DE3A2}"/>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3D54AF05-76B7-E64A-4F15-41E7C3C359FE}"/>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8C8A4E57-B6A6-025C-28FD-00B2F1FC37D4}"/>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102D9343-A65D-76A3-586E-493AB03B9850}"/>
              </a:ext>
            </a:extLst>
          </p:cNvPr>
          <p:cNvPicPr>
            <a:picLocks noChangeAspect="1"/>
          </p:cNvPicPr>
          <p:nvPr/>
        </p:nvPicPr>
        <p:blipFill>
          <a:blip r:embed="rId4"/>
          <a:stretch>
            <a:fillRect/>
          </a:stretch>
        </p:blipFill>
        <p:spPr>
          <a:xfrm>
            <a:off x="8720915" y="5896364"/>
            <a:ext cx="876972" cy="712101"/>
          </a:xfrm>
          <a:prstGeom prst="rect">
            <a:avLst/>
          </a:prstGeom>
        </p:spPr>
      </p:pic>
      <p:sp>
        <p:nvSpPr>
          <p:cNvPr id="3" name="Rectángulo 2">
            <a:extLst>
              <a:ext uri="{FF2B5EF4-FFF2-40B4-BE49-F238E27FC236}">
                <a16:creationId xmlns:a16="http://schemas.microsoft.com/office/drawing/2014/main" id="{259E12BE-D970-4E86-8512-3645EFF9CB3C}"/>
              </a:ext>
            </a:extLst>
          </p:cNvPr>
          <p:cNvSpPr/>
          <p:nvPr/>
        </p:nvSpPr>
        <p:spPr>
          <a:xfrm>
            <a:off x="7818647" y="1673525"/>
            <a:ext cx="3558480" cy="15647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Bef>
                <a:spcPts val="1000"/>
              </a:spcBef>
              <a:spcAft>
                <a:spcPts val="800"/>
              </a:spcAft>
              <a:defRPr/>
            </a:pP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As comarcas de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Deza</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 (401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GWh</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/ano) e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Tabeirós</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destacan</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 como as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máis</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 prometedoras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debido</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 á alta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concentración</a:t>
            </a:r>
            <a:r>
              <a:rPr lang="pt-BR" dirty="0">
                <a:solidFill>
                  <a:srgbClr val="4A5A4B"/>
                </a:solidFill>
                <a:latin typeface="Poppins" panose="00000500000000000000" pitchFamily="2" charset="0"/>
                <a:ea typeface="Calibri" panose="020F0502020204030204" pitchFamily="34" charset="0"/>
                <a:cs typeface="Poppins" panose="00000500000000000000" pitchFamily="2" charset="0"/>
              </a:rPr>
              <a:t> de </a:t>
            </a:r>
            <a:r>
              <a:rPr lang="pt-BR" dirty="0" err="1">
                <a:solidFill>
                  <a:srgbClr val="4A5A4B"/>
                </a:solidFill>
                <a:latin typeface="Poppins" panose="00000500000000000000" pitchFamily="2" charset="0"/>
                <a:ea typeface="Calibri" panose="020F0502020204030204" pitchFamily="34" charset="0"/>
                <a:cs typeface="Poppins" panose="00000500000000000000" pitchFamily="2" charset="0"/>
              </a:rPr>
              <a:t>gando</a:t>
            </a:r>
            <a:endParaRPr lang="gl-ES" dirty="0">
              <a:effectLst/>
              <a:latin typeface="Poppins" panose="00000500000000000000" pitchFamily="2" charset="0"/>
              <a:ea typeface="Calibri" panose="020F0502020204030204" pitchFamily="34" charset="0"/>
              <a:cs typeface="Poppins" panose="00000500000000000000" pitchFamily="2" charset="0"/>
            </a:endParaRPr>
          </a:p>
        </p:txBody>
      </p:sp>
      <mc:AlternateContent xmlns:mc="http://schemas.openxmlformats.org/markup-compatibility/2006" xmlns:cx1="http://schemas.microsoft.com/office/drawing/2015/9/8/chartex">
        <mc:Choice Requires="cx1">
          <p:graphicFrame>
            <p:nvGraphicFramePr>
              <p:cNvPr id="15" name="Gráfico 14">
                <a:extLst>
                  <a:ext uri="{FF2B5EF4-FFF2-40B4-BE49-F238E27FC236}">
                    <a16:creationId xmlns:a16="http://schemas.microsoft.com/office/drawing/2014/main" id="{818A2B8F-0064-4903-B976-455CAD32D054}"/>
                  </a:ext>
                </a:extLst>
              </p:cNvPr>
              <p:cNvGraphicFramePr/>
              <p:nvPr>
                <p:extLst/>
              </p:nvPr>
            </p:nvGraphicFramePr>
            <p:xfrm>
              <a:off x="913400" y="1451923"/>
              <a:ext cx="6268450" cy="3810668"/>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5" name="Gráfico 14">
                <a:extLst>
                  <a:ext uri="{FF2B5EF4-FFF2-40B4-BE49-F238E27FC236}">
                    <a16:creationId xmlns:a16="http://schemas.microsoft.com/office/drawing/2014/main" id="{818A2B8F-0064-4903-B976-455CAD32D054}"/>
                  </a:ext>
                </a:extLst>
              </p:cNvPr>
              <p:cNvPicPr>
                <a:picLocks noGrp="1" noRot="1" noChangeAspect="1" noMove="1" noResize="1" noEditPoints="1" noAdjustHandles="1" noChangeArrowheads="1" noChangeShapeType="1"/>
              </p:cNvPicPr>
              <p:nvPr/>
            </p:nvPicPr>
            <p:blipFill>
              <a:blip r:embed="rId6"/>
              <a:stretch>
                <a:fillRect/>
              </a:stretch>
            </p:blipFill>
            <p:spPr>
              <a:xfrm>
                <a:off x="913400" y="1451923"/>
                <a:ext cx="6268450" cy="3810668"/>
              </a:xfrm>
              <a:prstGeom prst="rect">
                <a:avLst/>
              </a:prstGeom>
            </p:spPr>
          </p:pic>
        </mc:Fallback>
      </mc:AlternateContent>
      <p:sp>
        <p:nvSpPr>
          <p:cNvPr id="16" name="Rectángulo 15">
            <a:extLst>
              <a:ext uri="{FF2B5EF4-FFF2-40B4-BE49-F238E27FC236}">
                <a16:creationId xmlns:a16="http://schemas.microsoft.com/office/drawing/2014/main" id="{CC9C262D-401F-40F5-9FED-7A7DC4887732}"/>
              </a:ext>
            </a:extLst>
          </p:cNvPr>
          <p:cNvSpPr/>
          <p:nvPr/>
        </p:nvSpPr>
        <p:spPr>
          <a:xfrm>
            <a:off x="2174022" y="5298266"/>
            <a:ext cx="4756167" cy="307777"/>
          </a:xfrm>
          <a:prstGeom prst="rect">
            <a:avLst/>
          </a:prstGeom>
        </p:spPr>
        <p:txBody>
          <a:bodyPr wrap="square">
            <a:spAutoFit/>
          </a:bodyPr>
          <a:lstStyle/>
          <a:p>
            <a:r>
              <a:rPr lang="es-ES" sz="1400" dirty="0">
                <a:solidFill>
                  <a:srgbClr val="818181"/>
                </a:solidFill>
                <a:latin typeface="Poppins-Regular"/>
              </a:rPr>
              <a:t>Proporción de </a:t>
            </a:r>
            <a:r>
              <a:rPr lang="es-ES" sz="1400" dirty="0" err="1">
                <a:solidFill>
                  <a:srgbClr val="818181"/>
                </a:solidFill>
                <a:latin typeface="Poppins-Regular"/>
              </a:rPr>
              <a:t>gando</a:t>
            </a:r>
            <a:r>
              <a:rPr lang="es-ES" sz="1400" dirty="0">
                <a:solidFill>
                  <a:srgbClr val="818181"/>
                </a:solidFill>
                <a:latin typeface="Poppins-Regular"/>
              </a:rPr>
              <a:t> </a:t>
            </a:r>
            <a:r>
              <a:rPr lang="es-ES" sz="1400" dirty="0" err="1">
                <a:solidFill>
                  <a:srgbClr val="818181"/>
                </a:solidFill>
                <a:latin typeface="Poppins-Regular"/>
              </a:rPr>
              <a:t>vacún</a:t>
            </a:r>
            <a:r>
              <a:rPr lang="es-ES" sz="1400" dirty="0">
                <a:solidFill>
                  <a:srgbClr val="818181"/>
                </a:solidFill>
                <a:latin typeface="Poppins-Regular"/>
              </a:rPr>
              <a:t> por comarcas (%)</a:t>
            </a:r>
            <a:endParaRPr lang="gl-ES" dirty="0"/>
          </a:p>
        </p:txBody>
      </p:sp>
    </p:spTree>
    <p:extLst>
      <p:ext uri="{BB962C8B-B14F-4D97-AF65-F5344CB8AC3E}">
        <p14:creationId xmlns:p14="http://schemas.microsoft.com/office/powerpoint/2010/main" val="2142499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ED8E3-11E9-32A9-5EF8-E32F34F0627F}"/>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A058DFED-1BAE-4E23-B1D0-000D1DB2CAD2}"/>
              </a:ext>
            </a:extLst>
          </p:cNvPr>
          <p:cNvPicPr>
            <a:picLocks noChangeAspect="1"/>
          </p:cNvPicPr>
          <p:nvPr/>
        </p:nvPicPr>
        <p:blipFill rotWithShape="1">
          <a:blip r:embed="rId2"/>
          <a:srcRect l="27481" r="13796"/>
          <a:stretch/>
        </p:blipFill>
        <p:spPr>
          <a:xfrm>
            <a:off x="389760" y="201492"/>
            <a:ext cx="4971288" cy="5985721"/>
          </a:xfrm>
          <a:prstGeom prst="rect">
            <a:avLst/>
          </a:prstGeom>
        </p:spPr>
      </p:pic>
      <p:sp>
        <p:nvSpPr>
          <p:cNvPr id="10" name="Marcador de texto 4">
            <a:extLst>
              <a:ext uri="{FF2B5EF4-FFF2-40B4-BE49-F238E27FC236}">
                <a16:creationId xmlns:a16="http://schemas.microsoft.com/office/drawing/2014/main" id="{040BE30D-C26F-1FD8-7E3D-F5FD9126B4BC}"/>
              </a:ext>
            </a:extLst>
          </p:cNvPr>
          <p:cNvSpPr txBox="1">
            <a:spLocks/>
          </p:cNvSpPr>
          <p:nvPr/>
        </p:nvSpPr>
        <p:spPr>
          <a:xfrm>
            <a:off x="7576901" y="2040377"/>
            <a:ext cx="4204521" cy="3054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POTENCIAL BIOGÁS</a:t>
            </a:r>
          </a:p>
        </p:txBody>
      </p:sp>
      <p:sp>
        <p:nvSpPr>
          <p:cNvPr id="2" name="Título 1">
            <a:extLst>
              <a:ext uri="{FF2B5EF4-FFF2-40B4-BE49-F238E27FC236}">
                <a16:creationId xmlns:a16="http://schemas.microsoft.com/office/drawing/2014/main" id="{08279412-553F-ACAB-F126-C0727DABCD35}"/>
              </a:ext>
            </a:extLst>
          </p:cNvPr>
          <p:cNvSpPr txBox="1">
            <a:spLocks/>
          </p:cNvSpPr>
          <p:nvPr/>
        </p:nvSpPr>
        <p:spPr>
          <a:xfrm>
            <a:off x="1163861" y="86067"/>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4" name="Marcador de texto 6">
            <a:extLst>
              <a:ext uri="{FF2B5EF4-FFF2-40B4-BE49-F238E27FC236}">
                <a16:creationId xmlns:a16="http://schemas.microsoft.com/office/drawing/2014/main" id="{AD504203-44E3-FA8B-29A0-94571B26F3E3}"/>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3" name="Rectángulo 2">
            <a:extLst>
              <a:ext uri="{FF2B5EF4-FFF2-40B4-BE49-F238E27FC236}">
                <a16:creationId xmlns:a16="http://schemas.microsoft.com/office/drawing/2014/main" id="{259E12BE-D970-4E86-8512-3645EFF9CB3C}"/>
              </a:ext>
            </a:extLst>
          </p:cNvPr>
          <p:cNvSpPr/>
          <p:nvPr/>
        </p:nvSpPr>
        <p:spPr>
          <a:xfrm>
            <a:off x="7576902" y="3442927"/>
            <a:ext cx="3558480" cy="67563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Bef>
                <a:spcPts val="1000"/>
              </a:spcBef>
              <a:spcAft>
                <a:spcPts val="800"/>
              </a:spcAft>
              <a:defRPr/>
            </a:pPr>
            <a:r>
              <a:rPr lang="es-ES" dirty="0">
                <a:solidFill>
                  <a:srgbClr val="4A5A4B"/>
                </a:solidFill>
                <a:latin typeface="Poppins" panose="00000500000000000000" pitchFamily="2" charset="0"/>
                <a:ea typeface="Calibri" panose="020F0502020204030204" pitchFamily="34" charset="0"/>
                <a:cs typeface="Poppins" panose="00000500000000000000" pitchFamily="2" charset="0"/>
              </a:rPr>
              <a:t>O biogás ofrece un potencial de 589 GWh/ano</a:t>
            </a:r>
          </a:p>
        </p:txBody>
      </p:sp>
      <p:pic>
        <p:nvPicPr>
          <p:cNvPr id="8" name="Imagen 7">
            <a:extLst>
              <a:ext uri="{FF2B5EF4-FFF2-40B4-BE49-F238E27FC236}">
                <a16:creationId xmlns:a16="http://schemas.microsoft.com/office/drawing/2014/main" id="{C3C35FED-F8EE-4BBB-A608-9FC9DBDB9AFD}"/>
              </a:ext>
            </a:extLst>
          </p:cNvPr>
          <p:cNvPicPr>
            <a:picLocks noChangeAspect="1"/>
          </p:cNvPicPr>
          <p:nvPr/>
        </p:nvPicPr>
        <p:blipFill>
          <a:blip r:embed="rId3"/>
          <a:srcRect r="11365" b="-1094"/>
          <a:stretch/>
        </p:blipFill>
        <p:spPr>
          <a:xfrm>
            <a:off x="541776" y="6277660"/>
            <a:ext cx="8305689" cy="490625"/>
          </a:xfrm>
          <a:prstGeom prst="rect">
            <a:avLst/>
          </a:prstGeom>
        </p:spPr>
      </p:pic>
      <p:pic>
        <p:nvPicPr>
          <p:cNvPr id="9" name="Imagen 8">
            <a:extLst>
              <a:ext uri="{FF2B5EF4-FFF2-40B4-BE49-F238E27FC236}">
                <a16:creationId xmlns:a16="http://schemas.microsoft.com/office/drawing/2014/main" id="{BE2FB6FD-6D04-4039-9DA4-7509712A6E57}"/>
              </a:ext>
            </a:extLst>
          </p:cNvPr>
          <p:cNvPicPr>
            <a:picLocks noChangeAspect="1"/>
          </p:cNvPicPr>
          <p:nvPr/>
        </p:nvPicPr>
        <p:blipFill>
          <a:blip r:embed="rId4"/>
          <a:stretch>
            <a:fillRect/>
          </a:stretch>
        </p:blipFill>
        <p:spPr>
          <a:xfrm>
            <a:off x="10401890" y="6300932"/>
            <a:ext cx="1733003" cy="494774"/>
          </a:xfrm>
          <a:prstGeom prst="rect">
            <a:avLst/>
          </a:prstGeom>
        </p:spPr>
      </p:pic>
      <p:pic>
        <p:nvPicPr>
          <p:cNvPr id="11" name="Imagen 10" descr="Logotipo&#10;&#10;Descripción generada automáticamente">
            <a:extLst>
              <a:ext uri="{FF2B5EF4-FFF2-40B4-BE49-F238E27FC236}">
                <a16:creationId xmlns:a16="http://schemas.microsoft.com/office/drawing/2014/main" id="{17C68B32-E5E4-4FA7-B2B6-5097D844F279}"/>
              </a:ext>
            </a:extLst>
          </p:cNvPr>
          <p:cNvPicPr>
            <a:picLocks noChangeAspect="1"/>
          </p:cNvPicPr>
          <p:nvPr/>
        </p:nvPicPr>
        <p:blipFill>
          <a:blip r:embed="rId5"/>
          <a:stretch>
            <a:fillRect/>
          </a:stretch>
        </p:blipFill>
        <p:spPr>
          <a:xfrm>
            <a:off x="9073283" y="6187213"/>
            <a:ext cx="876972" cy="712101"/>
          </a:xfrm>
          <a:prstGeom prst="rect">
            <a:avLst/>
          </a:prstGeom>
        </p:spPr>
      </p:pic>
      <p:pic>
        <p:nvPicPr>
          <p:cNvPr id="12" name="Imagen 11">
            <a:extLst>
              <a:ext uri="{FF2B5EF4-FFF2-40B4-BE49-F238E27FC236}">
                <a16:creationId xmlns:a16="http://schemas.microsoft.com/office/drawing/2014/main" id="{A5F7CC52-3D4B-4461-A040-723B00A5EE4D}"/>
              </a:ext>
            </a:extLst>
          </p:cNvPr>
          <p:cNvPicPr>
            <a:picLocks noChangeAspect="1"/>
          </p:cNvPicPr>
          <p:nvPr/>
        </p:nvPicPr>
        <p:blipFill rotWithShape="1">
          <a:blip r:embed="rId6"/>
          <a:srcRect r="35443"/>
          <a:stretch/>
        </p:blipFill>
        <p:spPr>
          <a:xfrm>
            <a:off x="4181208" y="2477823"/>
            <a:ext cx="2472255" cy="3286584"/>
          </a:xfrm>
          <a:prstGeom prst="rect">
            <a:avLst/>
          </a:prstGeom>
        </p:spPr>
      </p:pic>
    </p:spTree>
    <p:extLst>
      <p:ext uri="{BB962C8B-B14F-4D97-AF65-F5344CB8AC3E}">
        <p14:creationId xmlns:p14="http://schemas.microsoft.com/office/powerpoint/2010/main" val="1395535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ACBB2-50C5-4757-5969-2D9287A1D400}"/>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AF4C67D9-9E93-AE3F-C39D-263C9E77FA7C}"/>
              </a:ext>
            </a:extLst>
          </p:cNvPr>
          <p:cNvSpPr txBox="1">
            <a:spLocks/>
          </p:cNvSpPr>
          <p:nvPr/>
        </p:nvSpPr>
        <p:spPr>
          <a:xfrm>
            <a:off x="799101" y="1689051"/>
            <a:ext cx="5296899" cy="11557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defRPr/>
            </a:pPr>
            <a:r>
              <a:rPr lang="pt-BR" sz="1400" noProof="0" dirty="0">
                <a:solidFill>
                  <a:srgbClr val="4A594B"/>
                </a:solidFill>
                <a:latin typeface="Poppins" panose="00000500000000000000" pitchFamily="2" charset="0"/>
                <a:cs typeface="Poppins" panose="00000500000000000000" pitchFamily="2" charset="0"/>
              </a:rPr>
              <a:t>A </a:t>
            </a:r>
            <a:r>
              <a:rPr lang="pt-BR" sz="1400" noProof="0" dirty="0" err="1">
                <a:solidFill>
                  <a:srgbClr val="4A594B"/>
                </a:solidFill>
                <a:latin typeface="Poppins" panose="00000500000000000000" pitchFamily="2" charset="0"/>
                <a:cs typeface="Poppins" panose="00000500000000000000" pitchFamily="2" charset="0"/>
              </a:rPr>
              <a:t>enerxía</a:t>
            </a:r>
            <a:r>
              <a:rPr lang="pt-BR" sz="1400" noProof="0" dirty="0">
                <a:solidFill>
                  <a:srgbClr val="4A594B"/>
                </a:solidFill>
                <a:latin typeface="Poppins" panose="00000500000000000000" pitchFamily="2" charset="0"/>
                <a:cs typeface="Poppins" panose="00000500000000000000" pitchFamily="2" charset="0"/>
              </a:rPr>
              <a:t> </a:t>
            </a:r>
            <a:r>
              <a:rPr lang="pt-BR" sz="1400" noProof="0" dirty="0" err="1">
                <a:solidFill>
                  <a:srgbClr val="4A594B"/>
                </a:solidFill>
                <a:latin typeface="Poppins" panose="00000500000000000000" pitchFamily="2" charset="0"/>
                <a:cs typeface="Poppins" panose="00000500000000000000" pitchFamily="2" charset="0"/>
              </a:rPr>
              <a:t>xeotérmica</a:t>
            </a:r>
            <a:r>
              <a:rPr lang="pt-BR" sz="1400" noProof="0" dirty="0">
                <a:solidFill>
                  <a:srgbClr val="4A594B"/>
                </a:solidFill>
                <a:latin typeface="Poppins" panose="00000500000000000000" pitchFamily="2" charset="0"/>
                <a:cs typeface="Poppins" panose="00000500000000000000" pitchFamily="2" charset="0"/>
              </a:rPr>
              <a:t> é a </a:t>
            </a:r>
            <a:r>
              <a:rPr lang="pt-BR" sz="1400" noProof="0" dirty="0" err="1">
                <a:solidFill>
                  <a:srgbClr val="4A594B"/>
                </a:solidFill>
                <a:latin typeface="Poppins" panose="00000500000000000000" pitchFamily="2" charset="0"/>
                <a:cs typeface="Poppins" panose="00000500000000000000" pitchFamily="2" charset="0"/>
              </a:rPr>
              <a:t>enerxía</a:t>
            </a:r>
            <a:r>
              <a:rPr lang="pt-BR" sz="1400" noProof="0" dirty="0">
                <a:solidFill>
                  <a:srgbClr val="4A594B"/>
                </a:solidFill>
                <a:latin typeface="Poppins" panose="00000500000000000000" pitchFamily="2" charset="0"/>
                <a:cs typeface="Poppins" panose="00000500000000000000" pitchFamily="2" charset="0"/>
              </a:rPr>
              <a:t> </a:t>
            </a:r>
            <a:r>
              <a:rPr lang="pt-BR" sz="1400" noProof="0" dirty="0" err="1">
                <a:solidFill>
                  <a:srgbClr val="4A594B"/>
                </a:solidFill>
                <a:latin typeface="Poppins" panose="00000500000000000000" pitchFamily="2" charset="0"/>
                <a:cs typeface="Poppins" panose="00000500000000000000" pitchFamily="2" charset="0"/>
              </a:rPr>
              <a:t>almacenada</a:t>
            </a:r>
            <a:r>
              <a:rPr lang="pt-BR" sz="1400" noProof="0" dirty="0">
                <a:solidFill>
                  <a:srgbClr val="4A594B"/>
                </a:solidFill>
                <a:latin typeface="Poppins" panose="00000500000000000000" pitchFamily="2" charset="0"/>
                <a:cs typeface="Poppins" panose="00000500000000000000" pitchFamily="2" charset="0"/>
              </a:rPr>
              <a:t> </a:t>
            </a:r>
            <a:r>
              <a:rPr lang="pt-BR" sz="1400" noProof="0" dirty="0" err="1">
                <a:solidFill>
                  <a:srgbClr val="4A594B"/>
                </a:solidFill>
                <a:latin typeface="Poppins" panose="00000500000000000000" pitchFamily="2" charset="0"/>
                <a:cs typeface="Poppins" panose="00000500000000000000" pitchFamily="2" charset="0"/>
              </a:rPr>
              <a:t>en</a:t>
            </a:r>
            <a:r>
              <a:rPr lang="pt-BR" sz="1400" noProof="0" dirty="0">
                <a:solidFill>
                  <a:srgbClr val="4A594B"/>
                </a:solidFill>
                <a:latin typeface="Poppins" panose="00000500000000000000" pitchFamily="2" charset="0"/>
                <a:cs typeface="Poppins" panose="00000500000000000000" pitchFamily="2" charset="0"/>
              </a:rPr>
              <a:t> forma de calor baixo a </a:t>
            </a:r>
            <a:r>
              <a:rPr lang="pt-BR" sz="1400" noProof="0" dirty="0" err="1">
                <a:solidFill>
                  <a:srgbClr val="4A594B"/>
                </a:solidFill>
                <a:latin typeface="Poppins" panose="00000500000000000000" pitchFamily="2" charset="0"/>
                <a:cs typeface="Poppins" panose="00000500000000000000" pitchFamily="2" charset="0"/>
              </a:rPr>
              <a:t>superficie</a:t>
            </a:r>
            <a:r>
              <a:rPr lang="pt-BR" sz="1400" noProof="0" dirty="0">
                <a:solidFill>
                  <a:srgbClr val="4A594B"/>
                </a:solidFill>
                <a:latin typeface="Poppins" panose="00000500000000000000" pitchFamily="2" charset="0"/>
                <a:cs typeface="Poppins" panose="00000500000000000000" pitchFamily="2" charset="0"/>
              </a:rPr>
              <a:t> terrestre, polo que </a:t>
            </a:r>
            <a:r>
              <a:rPr lang="pt-BR" sz="1400" noProof="0" dirty="0" err="1">
                <a:solidFill>
                  <a:srgbClr val="4A594B"/>
                </a:solidFill>
                <a:latin typeface="Poppins" panose="00000500000000000000" pitchFamily="2" charset="0"/>
                <a:cs typeface="Poppins" panose="00000500000000000000" pitchFamily="2" charset="0"/>
              </a:rPr>
              <a:t>inclúe</a:t>
            </a:r>
            <a:r>
              <a:rPr lang="pt-BR" sz="1400" noProof="0" dirty="0">
                <a:solidFill>
                  <a:srgbClr val="4A594B"/>
                </a:solidFill>
                <a:latin typeface="Poppins" panose="00000500000000000000" pitchFamily="2" charset="0"/>
                <a:cs typeface="Poppins" panose="00000500000000000000" pitchFamily="2" charset="0"/>
              </a:rPr>
              <a:t> a calor </a:t>
            </a:r>
            <a:r>
              <a:rPr lang="pt-BR" sz="1400" noProof="0" dirty="0" err="1">
                <a:solidFill>
                  <a:srgbClr val="4A594B"/>
                </a:solidFill>
                <a:latin typeface="Poppins" panose="00000500000000000000" pitchFamily="2" charset="0"/>
                <a:cs typeface="Poppins" panose="00000500000000000000" pitchFamily="2" charset="0"/>
              </a:rPr>
              <a:t>almacenada</a:t>
            </a:r>
            <a:r>
              <a:rPr lang="pt-BR" sz="1400" noProof="0" dirty="0">
                <a:solidFill>
                  <a:srgbClr val="4A594B"/>
                </a:solidFill>
                <a:latin typeface="Poppins" panose="00000500000000000000" pitchFamily="2" charset="0"/>
                <a:cs typeface="Poppins" panose="00000500000000000000" pitchFamily="2" charset="0"/>
              </a:rPr>
              <a:t> </a:t>
            </a:r>
            <a:r>
              <a:rPr lang="pt-BR" sz="1400" noProof="0" dirty="0" err="1">
                <a:solidFill>
                  <a:srgbClr val="4A594B"/>
                </a:solidFill>
                <a:latin typeface="Poppins" panose="00000500000000000000" pitchFamily="2" charset="0"/>
                <a:cs typeface="Poppins" panose="00000500000000000000" pitchFamily="2" charset="0"/>
              </a:rPr>
              <a:t>en</a:t>
            </a:r>
            <a:r>
              <a:rPr lang="pt-BR" sz="1400" noProof="0" dirty="0">
                <a:solidFill>
                  <a:srgbClr val="4A594B"/>
                </a:solidFill>
                <a:latin typeface="Poppins" panose="00000500000000000000" pitchFamily="2" charset="0"/>
                <a:cs typeface="Poppins" panose="00000500000000000000" pitchFamily="2" charset="0"/>
              </a:rPr>
              <a:t> rocas, chans e auga </a:t>
            </a:r>
            <a:r>
              <a:rPr lang="pt-BR" sz="1400" noProof="0" dirty="0" err="1">
                <a:solidFill>
                  <a:srgbClr val="4A594B"/>
                </a:solidFill>
                <a:latin typeface="Poppins" panose="00000500000000000000" pitchFamily="2" charset="0"/>
                <a:cs typeface="Poppins" panose="00000500000000000000" pitchFamily="2" charset="0"/>
              </a:rPr>
              <a:t>subterráneas</a:t>
            </a:r>
            <a:r>
              <a:rPr lang="pt-BR" sz="1400" noProof="0" dirty="0">
                <a:solidFill>
                  <a:srgbClr val="4A594B"/>
                </a:solidFill>
                <a:latin typeface="Poppins" panose="00000500000000000000" pitchFamily="2" charset="0"/>
                <a:cs typeface="Poppins" panose="00000500000000000000" pitchFamily="2" charset="0"/>
              </a:rPr>
              <a:t>.  </a:t>
            </a:r>
          </a:p>
        </p:txBody>
      </p:sp>
      <p:sp>
        <p:nvSpPr>
          <p:cNvPr id="10" name="Marcador de texto 4">
            <a:extLst>
              <a:ext uri="{FF2B5EF4-FFF2-40B4-BE49-F238E27FC236}">
                <a16:creationId xmlns:a16="http://schemas.microsoft.com/office/drawing/2014/main" id="{0313783B-8D1B-D101-A689-11931B04ECA8}"/>
              </a:ext>
            </a:extLst>
          </p:cNvPr>
          <p:cNvSpPr txBox="1">
            <a:spLocks/>
          </p:cNvSpPr>
          <p:nvPr/>
        </p:nvSpPr>
        <p:spPr>
          <a:xfrm>
            <a:off x="913400" y="1129714"/>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ENERXÍA </a:t>
            </a:r>
            <a:r>
              <a:rPr lang="es-ES" sz="2200" b="1" dirty="0">
                <a:solidFill>
                  <a:srgbClr val="E0C537"/>
                </a:solidFill>
                <a:latin typeface="Poppins" panose="00000500000000000000" pitchFamily="2" charset="0"/>
                <a:cs typeface="Poppins" panose="00000500000000000000" pitchFamily="2" charset="0"/>
              </a:rPr>
              <a:t>XEOTÉRMICA</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33AE8BCF-ED46-2780-98C6-BC6184F9B3DD}"/>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4" name="Marcador de texto 6">
            <a:extLst>
              <a:ext uri="{FF2B5EF4-FFF2-40B4-BE49-F238E27FC236}">
                <a16:creationId xmlns:a16="http://schemas.microsoft.com/office/drawing/2014/main" id="{19A3F124-FF57-49E7-5511-9BD66B294C4C}"/>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7D06E21A-4CE1-C73B-B23E-714B844D1999}"/>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32F020B0-DB51-965C-568C-B6AE86C6761D}"/>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45B12E09-D419-C901-B914-C1A33B906665}"/>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E13DF530-1770-3171-A5A0-D0270D3A6A4B}"/>
              </a:ext>
            </a:extLst>
          </p:cNvPr>
          <p:cNvPicPr>
            <a:picLocks noChangeAspect="1"/>
          </p:cNvPicPr>
          <p:nvPr/>
        </p:nvPicPr>
        <p:blipFill>
          <a:blip r:embed="rId5"/>
          <a:stretch>
            <a:fillRect/>
          </a:stretch>
        </p:blipFill>
        <p:spPr>
          <a:xfrm>
            <a:off x="8720915" y="5896364"/>
            <a:ext cx="876972" cy="712101"/>
          </a:xfrm>
          <a:prstGeom prst="rect">
            <a:avLst/>
          </a:prstGeom>
        </p:spPr>
      </p:pic>
      <p:graphicFrame>
        <p:nvGraphicFramePr>
          <p:cNvPr id="18" name="Objeto 17">
            <a:extLst>
              <a:ext uri="{FF2B5EF4-FFF2-40B4-BE49-F238E27FC236}">
                <a16:creationId xmlns:a16="http://schemas.microsoft.com/office/drawing/2014/main" id="{D54CAEE9-B844-B4D2-171E-4B5AE8B9F6D2}"/>
              </a:ext>
            </a:extLst>
          </p:cNvPr>
          <p:cNvGraphicFramePr>
            <a:graphicFrameLocks noChangeAspect="1"/>
          </p:cNvGraphicFramePr>
          <p:nvPr>
            <p:extLst>
              <p:ext uri="{D42A27DB-BD31-4B8C-83A1-F6EECF244321}">
                <p14:modId xmlns:p14="http://schemas.microsoft.com/office/powerpoint/2010/main" val="4135065350"/>
              </p:ext>
            </p:extLst>
          </p:nvPr>
        </p:nvGraphicFramePr>
        <p:xfrm>
          <a:off x="6248400" y="1789113"/>
          <a:ext cx="5543550" cy="1743075"/>
        </p:xfrm>
        <a:graphic>
          <a:graphicData uri="http://schemas.openxmlformats.org/presentationml/2006/ole">
            <mc:AlternateContent xmlns:mc="http://schemas.openxmlformats.org/markup-compatibility/2006">
              <mc:Choice xmlns:v="urn:schemas-microsoft-com:vml" Requires="v">
                <p:oleObj spid="_x0000_s4099" name="Worksheet" r:id="rId6" imgW="5543588" imgH="1742973" progId="Excel.Sheet.12">
                  <p:embed/>
                </p:oleObj>
              </mc:Choice>
              <mc:Fallback>
                <p:oleObj name="Worksheet" r:id="rId6" imgW="5543588" imgH="1742973" progId="Excel.Sheet.12">
                  <p:embed/>
                  <p:pic>
                    <p:nvPicPr>
                      <p:cNvPr id="0" name=""/>
                      <p:cNvPicPr/>
                      <p:nvPr/>
                    </p:nvPicPr>
                    <p:blipFill>
                      <a:blip r:embed="rId7"/>
                      <a:stretch>
                        <a:fillRect/>
                      </a:stretch>
                    </p:blipFill>
                    <p:spPr>
                      <a:xfrm>
                        <a:off x="6248400" y="1789113"/>
                        <a:ext cx="5543550" cy="1743075"/>
                      </a:xfrm>
                      <a:prstGeom prst="rect">
                        <a:avLst/>
                      </a:prstGeom>
                    </p:spPr>
                  </p:pic>
                </p:oleObj>
              </mc:Fallback>
            </mc:AlternateContent>
          </a:graphicData>
        </a:graphic>
      </p:graphicFrame>
      <p:sp>
        <p:nvSpPr>
          <p:cNvPr id="3" name="Rectángulo 2">
            <a:extLst>
              <a:ext uri="{FF2B5EF4-FFF2-40B4-BE49-F238E27FC236}">
                <a16:creationId xmlns:a16="http://schemas.microsoft.com/office/drawing/2014/main" id="{804D7F7D-F115-1B18-503A-749C61461BB5}"/>
              </a:ext>
            </a:extLst>
          </p:cNvPr>
          <p:cNvSpPr/>
          <p:nvPr/>
        </p:nvSpPr>
        <p:spPr>
          <a:xfrm>
            <a:off x="913401" y="4252643"/>
            <a:ext cx="10878549" cy="100707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228600" indent="-228600" algn="just">
              <a:lnSpc>
                <a:spcPct val="107000"/>
              </a:lnSpc>
              <a:spcBef>
                <a:spcPts val="1000"/>
              </a:spcBef>
              <a:spcAft>
                <a:spcPts val="800"/>
              </a:spcAft>
              <a:buFont typeface="Arial" panose="020B0604020202020204" pitchFamily="34" charset="0"/>
              <a:buChar char="•"/>
              <a:defRPr/>
            </a:pPr>
            <a:r>
              <a:rPr lang="gl-ES" sz="1400" dirty="0">
                <a:solidFill>
                  <a:srgbClr val="4A594B"/>
                </a:solidFill>
                <a:latin typeface="Poppins" panose="00000500000000000000" pitchFamily="2" charset="0"/>
                <a:cs typeface="Poppins" panose="00000500000000000000" pitchFamily="2" charset="0"/>
              </a:rPr>
              <a:t>A xeotermia representa outra opción destacada grazas ás características litolóxicas do subsolo pontevedrés. Cun potencial de xeración de 60 W/m nos primeiros 500 metros de profundidade, zonas como </a:t>
            </a:r>
            <a:r>
              <a:rPr lang="gl-ES" sz="1400" b="1" dirty="0">
                <a:solidFill>
                  <a:srgbClr val="4A594B"/>
                </a:solidFill>
                <a:latin typeface="Poppins" panose="00000500000000000000" pitchFamily="2" charset="0"/>
                <a:cs typeface="Poppins" panose="00000500000000000000" pitchFamily="2" charset="0"/>
              </a:rPr>
              <a:t>Cuntis</a:t>
            </a:r>
            <a:r>
              <a:rPr lang="gl-ES" sz="1400" dirty="0">
                <a:solidFill>
                  <a:srgbClr val="4A594B"/>
                </a:solidFill>
                <a:latin typeface="Poppins" panose="00000500000000000000" pitchFamily="2" charset="0"/>
                <a:cs typeface="Poppins" panose="00000500000000000000" pitchFamily="2" charset="0"/>
              </a:rPr>
              <a:t>, </a:t>
            </a:r>
            <a:r>
              <a:rPr lang="gl-ES" sz="1400" b="1" dirty="0">
                <a:solidFill>
                  <a:srgbClr val="4A594B"/>
                </a:solidFill>
                <a:latin typeface="Poppins" panose="00000500000000000000" pitchFamily="2" charset="0"/>
                <a:cs typeface="Poppins" panose="00000500000000000000" pitchFamily="2" charset="0"/>
              </a:rPr>
              <a:t>A Estrada</a:t>
            </a:r>
            <a:r>
              <a:rPr lang="gl-ES" sz="1400" dirty="0">
                <a:solidFill>
                  <a:srgbClr val="4A594B"/>
                </a:solidFill>
                <a:latin typeface="Poppins" panose="00000500000000000000" pitchFamily="2" charset="0"/>
                <a:cs typeface="Poppins" panose="00000500000000000000" pitchFamily="2" charset="0"/>
              </a:rPr>
              <a:t>, </a:t>
            </a:r>
            <a:r>
              <a:rPr lang="gl-ES" sz="1400" b="1" dirty="0">
                <a:solidFill>
                  <a:srgbClr val="4A594B"/>
                </a:solidFill>
                <a:latin typeface="Poppins" panose="00000500000000000000" pitchFamily="2" charset="0"/>
                <a:cs typeface="Poppins" panose="00000500000000000000" pitchFamily="2" charset="0"/>
              </a:rPr>
              <a:t>Crecente, Silleda e a </a:t>
            </a:r>
            <a:r>
              <a:rPr lang="gl-ES" sz="1400" b="1" dirty="0" err="1">
                <a:solidFill>
                  <a:srgbClr val="4A594B"/>
                </a:solidFill>
                <a:latin typeface="Poppins" panose="00000500000000000000" pitchFamily="2" charset="0"/>
                <a:cs typeface="Poppins" panose="00000500000000000000" pitchFamily="2" charset="0"/>
              </a:rPr>
              <a:t>Cañiza</a:t>
            </a:r>
            <a:r>
              <a:rPr lang="gl-ES" sz="1400" dirty="0">
                <a:solidFill>
                  <a:srgbClr val="4A594B"/>
                </a:solidFill>
                <a:latin typeface="Poppins" panose="00000500000000000000" pitchFamily="2" charset="0"/>
                <a:cs typeface="Poppins" panose="00000500000000000000" pitchFamily="2" charset="0"/>
              </a:rPr>
              <a:t> amosan un potencial especialmente elevado para o desenvolvemento desta tecnoloxía.</a:t>
            </a:r>
          </a:p>
        </p:txBody>
      </p:sp>
      <p:sp>
        <p:nvSpPr>
          <p:cNvPr id="5" name="Rectángulo 4">
            <a:extLst>
              <a:ext uri="{FF2B5EF4-FFF2-40B4-BE49-F238E27FC236}">
                <a16:creationId xmlns:a16="http://schemas.microsoft.com/office/drawing/2014/main" id="{C1E96B7D-4E75-2472-3D10-EDC4F6438A50}"/>
              </a:ext>
            </a:extLst>
          </p:cNvPr>
          <p:cNvSpPr/>
          <p:nvPr/>
        </p:nvSpPr>
        <p:spPr>
          <a:xfrm>
            <a:off x="913400" y="3027506"/>
            <a:ext cx="5058774" cy="54604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Bef>
                <a:spcPts val="1000"/>
              </a:spcBef>
              <a:spcAft>
                <a:spcPts val="800"/>
              </a:spcAft>
              <a:defRPr/>
            </a:pPr>
            <a:r>
              <a:rPr lang="es-ES" sz="1400">
                <a:solidFill>
                  <a:srgbClr val="4A594B"/>
                </a:solidFill>
                <a:latin typeface="Poppins" panose="00000500000000000000" pitchFamily="2" charset="0"/>
                <a:cs typeface="Poppins" panose="00000500000000000000" pitchFamily="2" charset="0"/>
              </a:rPr>
              <a:t>En 2023, o LCOE para a enerxía xeotérmica situouse en 71 $/MWh</a:t>
            </a:r>
            <a:endParaRPr lang="gl-ES" sz="1400" dirty="0">
              <a:solidFill>
                <a:srgbClr val="4A594B"/>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10153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ACBB2-50C5-4757-5969-2D9287A1D400}"/>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AF4C67D9-9E93-AE3F-C39D-263C9E77FA7C}"/>
              </a:ext>
            </a:extLst>
          </p:cNvPr>
          <p:cNvSpPr txBox="1">
            <a:spLocks/>
          </p:cNvSpPr>
          <p:nvPr/>
        </p:nvSpPr>
        <p:spPr>
          <a:xfrm>
            <a:off x="799101" y="1689050"/>
            <a:ext cx="3906249" cy="39470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defRPr/>
            </a:pPr>
            <a:r>
              <a:rPr lang="es-ES" sz="1800" dirty="0" err="1">
                <a:solidFill>
                  <a:srgbClr val="4A594B"/>
                </a:solidFill>
                <a:latin typeface="Poppins" panose="00000500000000000000" pitchFamily="2" charset="0"/>
                <a:cs typeface="Poppins" panose="00000500000000000000" pitchFamily="2" charset="0"/>
              </a:rPr>
              <a:t>Enerxía</a:t>
            </a:r>
            <a:r>
              <a:rPr lang="es-ES" sz="1800" dirty="0">
                <a:solidFill>
                  <a:srgbClr val="4A594B"/>
                </a:solidFill>
                <a:latin typeface="Poppins" panose="00000500000000000000" pitchFamily="2" charset="0"/>
                <a:cs typeface="Poppins" panose="00000500000000000000" pitchFamily="2" charset="0"/>
              </a:rPr>
              <a:t> almacenada en forma de calor </a:t>
            </a:r>
            <a:r>
              <a:rPr lang="es-ES" sz="1800" dirty="0" err="1">
                <a:solidFill>
                  <a:srgbClr val="4A594B"/>
                </a:solidFill>
                <a:latin typeface="Poppins" panose="00000500000000000000" pitchFamily="2" charset="0"/>
                <a:cs typeface="Poppins" panose="00000500000000000000" pitchFamily="2" charset="0"/>
              </a:rPr>
              <a:t>baixo</a:t>
            </a:r>
            <a:r>
              <a:rPr lang="es-ES" sz="1800" dirty="0">
                <a:solidFill>
                  <a:srgbClr val="4A594B"/>
                </a:solidFill>
                <a:latin typeface="Poppins" panose="00000500000000000000" pitchFamily="2" charset="0"/>
                <a:cs typeface="Poppins" panose="00000500000000000000" pitchFamily="2" charset="0"/>
              </a:rPr>
              <a:t> a superficie terrestre (rochas, solos e </a:t>
            </a:r>
            <a:r>
              <a:rPr lang="es-ES" sz="1800" dirty="0" err="1">
                <a:solidFill>
                  <a:srgbClr val="4A594B"/>
                </a:solidFill>
                <a:latin typeface="Poppins" panose="00000500000000000000" pitchFamily="2" charset="0"/>
                <a:cs typeface="Poppins" panose="00000500000000000000" pitchFamily="2" charset="0"/>
              </a:rPr>
              <a:t>augas</a:t>
            </a:r>
            <a:r>
              <a:rPr lang="es-ES" sz="1800" dirty="0">
                <a:solidFill>
                  <a:srgbClr val="4A594B"/>
                </a:solidFill>
                <a:latin typeface="Poppins" panose="00000500000000000000" pitchFamily="2" charset="0"/>
                <a:cs typeface="Poppins" panose="00000500000000000000" pitchFamily="2" charset="0"/>
              </a:rPr>
              <a:t> subterráneas)
</a:t>
            </a:r>
            <a:r>
              <a:rPr lang="es-ES" sz="1800" dirty="0" err="1">
                <a:solidFill>
                  <a:srgbClr val="4A594B"/>
                </a:solidFill>
                <a:latin typeface="Poppins" panose="00000500000000000000" pitchFamily="2" charset="0"/>
                <a:cs typeface="Poppins" panose="00000500000000000000" pitchFamily="2" charset="0"/>
              </a:rPr>
              <a:t>Condicións</a:t>
            </a:r>
            <a:r>
              <a:rPr lang="es-ES" sz="1800" dirty="0">
                <a:solidFill>
                  <a:srgbClr val="4A594B"/>
                </a:solidFill>
                <a:latin typeface="Poppins" panose="00000500000000000000" pitchFamily="2" charset="0"/>
                <a:cs typeface="Poppins" panose="00000500000000000000" pitchFamily="2" charset="0"/>
              </a:rPr>
              <a:t> litográficas favorables para o </a:t>
            </a:r>
            <a:r>
              <a:rPr lang="es-ES" sz="1800" dirty="0" err="1">
                <a:solidFill>
                  <a:srgbClr val="4A594B"/>
                </a:solidFill>
                <a:latin typeface="Poppins" panose="00000500000000000000" pitchFamily="2" charset="0"/>
                <a:cs typeface="Poppins" panose="00000500000000000000" pitchFamily="2" charset="0"/>
              </a:rPr>
              <a:t>desenvolvemento</a:t>
            </a:r>
            <a:r>
              <a:rPr lang="es-ES" sz="1800" dirty="0">
                <a:solidFill>
                  <a:srgbClr val="4A594B"/>
                </a:solidFill>
                <a:latin typeface="Poppins" panose="00000500000000000000" pitchFamily="2" charset="0"/>
                <a:cs typeface="Poppins" panose="00000500000000000000" pitchFamily="2" charset="0"/>
              </a:rPr>
              <a:t> de </a:t>
            </a:r>
            <a:r>
              <a:rPr lang="es-ES" sz="1800" dirty="0" err="1">
                <a:solidFill>
                  <a:srgbClr val="4A594B"/>
                </a:solidFill>
                <a:latin typeface="Poppins" panose="00000500000000000000" pitchFamily="2" charset="0"/>
                <a:cs typeface="Poppins" panose="00000500000000000000" pitchFamily="2" charset="0"/>
              </a:rPr>
              <a:t>baixa</a:t>
            </a:r>
            <a:r>
              <a:rPr lang="es-ES" sz="1800" dirty="0">
                <a:solidFill>
                  <a:srgbClr val="4A594B"/>
                </a:solidFill>
                <a:latin typeface="Poppins" panose="00000500000000000000" pitchFamily="2" charset="0"/>
                <a:cs typeface="Poppins" panose="00000500000000000000" pitchFamily="2" charset="0"/>
              </a:rPr>
              <a:t> entalpía (&lt;90ºC): </a:t>
            </a:r>
            <a:r>
              <a:rPr lang="es-ES" sz="1800" dirty="0" err="1">
                <a:solidFill>
                  <a:srgbClr val="4A594B"/>
                </a:solidFill>
                <a:latin typeface="Poppins" panose="00000500000000000000" pitchFamily="2" charset="0"/>
                <a:cs typeface="Poppins" panose="00000500000000000000" pitchFamily="2" charset="0"/>
              </a:rPr>
              <a:t>aproveitamento</a:t>
            </a:r>
            <a:r>
              <a:rPr lang="es-ES" sz="1800" dirty="0">
                <a:solidFill>
                  <a:srgbClr val="4A594B"/>
                </a:solidFill>
                <a:latin typeface="Poppins" panose="00000500000000000000" pitchFamily="2" charset="0"/>
                <a:cs typeface="Poppins" panose="00000500000000000000" pitchFamily="2" charset="0"/>
              </a:rPr>
              <a:t> mediante intercambiadores e bombas de calor</a:t>
            </a:r>
            <a:endParaRPr lang="pt-BR" sz="1800" noProof="0" dirty="0">
              <a:solidFill>
                <a:srgbClr val="4A594B"/>
              </a:solidFill>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0313783B-8D1B-D101-A689-11931B04ECA8}"/>
              </a:ext>
            </a:extLst>
          </p:cNvPr>
          <p:cNvSpPr txBox="1">
            <a:spLocks/>
          </p:cNvSpPr>
          <p:nvPr/>
        </p:nvSpPr>
        <p:spPr>
          <a:xfrm>
            <a:off x="913400" y="1129714"/>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XEOTERMIA</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33AE8BCF-ED46-2780-98C6-BC6184F9B3DD}"/>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4" name="Marcador de texto 6">
            <a:extLst>
              <a:ext uri="{FF2B5EF4-FFF2-40B4-BE49-F238E27FC236}">
                <a16:creationId xmlns:a16="http://schemas.microsoft.com/office/drawing/2014/main" id="{19A3F124-FF57-49E7-5511-9BD66B294C4C}"/>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7D06E21A-4CE1-C73B-B23E-714B844D1999}"/>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32F020B0-DB51-965C-568C-B6AE86C6761D}"/>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45B12E09-D419-C901-B914-C1A33B906665}"/>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E13DF530-1770-3171-A5A0-D0270D3A6A4B}"/>
              </a:ext>
            </a:extLst>
          </p:cNvPr>
          <p:cNvPicPr>
            <a:picLocks noChangeAspect="1"/>
          </p:cNvPicPr>
          <p:nvPr/>
        </p:nvPicPr>
        <p:blipFill>
          <a:blip r:embed="rId5"/>
          <a:stretch>
            <a:fillRect/>
          </a:stretch>
        </p:blipFill>
        <p:spPr>
          <a:xfrm>
            <a:off x="8720915" y="5896364"/>
            <a:ext cx="876972" cy="712101"/>
          </a:xfrm>
          <a:prstGeom prst="rect">
            <a:avLst/>
          </a:prstGeom>
        </p:spPr>
      </p:pic>
      <p:graphicFrame>
        <p:nvGraphicFramePr>
          <p:cNvPr id="6" name="Tabla 5">
            <a:extLst>
              <a:ext uri="{FF2B5EF4-FFF2-40B4-BE49-F238E27FC236}">
                <a16:creationId xmlns:a16="http://schemas.microsoft.com/office/drawing/2014/main" id="{A601EA02-2984-4C18-9506-E236B0FCAE4F}"/>
              </a:ext>
            </a:extLst>
          </p:cNvPr>
          <p:cNvGraphicFramePr>
            <a:graphicFrameLocks noGrp="1"/>
          </p:cNvGraphicFramePr>
          <p:nvPr>
            <p:extLst/>
          </p:nvPr>
        </p:nvGraphicFramePr>
        <p:xfrm>
          <a:off x="5783352" y="1544636"/>
          <a:ext cx="5722644" cy="3358331"/>
        </p:xfrm>
        <a:graphic>
          <a:graphicData uri="http://schemas.openxmlformats.org/drawingml/2006/table">
            <a:tbl>
              <a:tblPr firstRow="1" firstCol="1" bandRow="1"/>
              <a:tblGrid>
                <a:gridCol w="3353760">
                  <a:extLst>
                    <a:ext uri="{9D8B030D-6E8A-4147-A177-3AD203B41FA5}">
                      <a16:colId xmlns:a16="http://schemas.microsoft.com/office/drawing/2014/main" val="326885524"/>
                    </a:ext>
                  </a:extLst>
                </a:gridCol>
                <a:gridCol w="2368884">
                  <a:extLst>
                    <a:ext uri="{9D8B030D-6E8A-4147-A177-3AD203B41FA5}">
                      <a16:colId xmlns:a16="http://schemas.microsoft.com/office/drawing/2014/main" val="2032990489"/>
                    </a:ext>
                  </a:extLst>
                </a:gridCol>
              </a:tblGrid>
              <a:tr h="365999">
                <a:tc>
                  <a:txBody>
                    <a:bodyPr/>
                    <a:lstStyle/>
                    <a:p>
                      <a:pPr algn="ctr">
                        <a:lnSpc>
                          <a:spcPct val="107000"/>
                        </a:lnSpc>
                        <a:spcAft>
                          <a:spcPts val="0"/>
                        </a:spcAft>
                      </a:pPr>
                      <a:r>
                        <a:rPr lang="gl-ES" sz="1800" b="1" kern="0">
                          <a:solidFill>
                            <a:srgbClr val="000000"/>
                          </a:solidFill>
                          <a:effectLst/>
                          <a:latin typeface="Poppins" panose="00000500000000000000" pitchFamily="2" charset="0"/>
                          <a:ea typeface="Times New Roman" panose="02020603050405020304" pitchFamily="18" charset="0"/>
                          <a:cs typeface="Arial" panose="020B0604020202020204" pitchFamily="34" charset="0"/>
                        </a:rPr>
                        <a:t>DEBILIDADES</a:t>
                      </a:r>
                      <a:endParaRPr lang="gl-ES" sz="1200" kern="10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66"/>
                    </a:solidFill>
                  </a:tcPr>
                </a:tc>
                <a:tc>
                  <a:txBody>
                    <a:bodyPr/>
                    <a:lstStyle/>
                    <a:p>
                      <a:pPr algn="ctr">
                        <a:lnSpc>
                          <a:spcPct val="107000"/>
                        </a:lnSpc>
                        <a:spcAft>
                          <a:spcPts val="0"/>
                        </a:spcAft>
                      </a:pPr>
                      <a:r>
                        <a:rPr lang="gl-ES" sz="1800" b="1" kern="0">
                          <a:solidFill>
                            <a:srgbClr val="000000"/>
                          </a:solidFill>
                          <a:effectLst/>
                          <a:latin typeface="Poppins" panose="00000500000000000000" pitchFamily="2" charset="0"/>
                          <a:ea typeface="Times New Roman" panose="02020603050405020304" pitchFamily="18" charset="0"/>
                          <a:cs typeface="Arial" panose="020B0604020202020204" pitchFamily="34" charset="0"/>
                        </a:rPr>
                        <a:t>AMEAZAS</a:t>
                      </a:r>
                      <a:endParaRPr lang="gl-ES" sz="1200" kern="10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66"/>
                    </a:solidFill>
                  </a:tcPr>
                </a:tc>
                <a:extLst>
                  <a:ext uri="{0D108BD9-81ED-4DB2-BD59-A6C34878D82A}">
                    <a16:rowId xmlns:a16="http://schemas.microsoft.com/office/drawing/2014/main" val="2315753049"/>
                  </a:ext>
                </a:extLst>
              </a:tr>
              <a:tr h="365999">
                <a:tc>
                  <a:txBody>
                    <a:bodyPr/>
                    <a:lstStyle/>
                    <a:p>
                      <a:pPr algn="ctr">
                        <a:lnSpc>
                          <a:spcPct val="107000"/>
                        </a:lnSpc>
                        <a:spcAft>
                          <a:spcPts val="0"/>
                        </a:spcAft>
                      </a:pPr>
                      <a:r>
                        <a:rPr lang="gl-ES" sz="1800" kern="0">
                          <a:solidFill>
                            <a:srgbClr val="000000"/>
                          </a:solidFill>
                          <a:effectLst/>
                          <a:latin typeface="Poppins" panose="00000500000000000000" pitchFamily="2" charset="0"/>
                          <a:ea typeface="Times New Roman" panose="02020603050405020304" pitchFamily="18" charset="0"/>
                          <a:cs typeface="Arial" panose="020B0604020202020204" pitchFamily="34" charset="0"/>
                        </a:rPr>
                        <a:t>Elevado LCOE (</a:t>
                      </a:r>
                      <a:r>
                        <a:rPr lang="es-ES_tradnl" sz="1800" kern="0">
                          <a:solidFill>
                            <a:srgbClr val="000000"/>
                          </a:solidFill>
                          <a:effectLst/>
                          <a:latin typeface="Poppins" panose="00000500000000000000" pitchFamily="2" charset="0"/>
                          <a:ea typeface="Times New Roman" panose="02020603050405020304" pitchFamily="18" charset="0"/>
                          <a:cs typeface="Arial" panose="020B0604020202020204" pitchFamily="34" charset="0"/>
                        </a:rPr>
                        <a:t>71 $/MWh)</a:t>
                      </a:r>
                      <a:endParaRPr lang="gl-ES" sz="1200" kern="10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Descoñecemento</a:t>
                      </a:r>
                      <a:endParaRPr lang="gl-ES" sz="1200" kern="100" dirty="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1856518"/>
                  </a:ext>
                </a:extLst>
              </a:tr>
              <a:tr h="334219">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Gran movemento de terras</a:t>
                      </a:r>
                      <a:endParaRPr lang="gl-ES" sz="1200" kern="100" dirty="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gl-ES"/>
                    </a:p>
                  </a:txBody>
                  <a:tcPr/>
                </a:tc>
                <a:extLst>
                  <a:ext uri="{0D108BD9-81ED-4DB2-BD59-A6C34878D82A}">
                    <a16:rowId xmlns:a16="http://schemas.microsoft.com/office/drawing/2014/main" val="188623223"/>
                  </a:ext>
                </a:extLst>
              </a:tr>
              <a:tr h="731997">
                <a:tc>
                  <a:txBody>
                    <a:bodyPr/>
                    <a:lstStyle/>
                    <a:p>
                      <a:pPr algn="ctr">
                        <a:lnSpc>
                          <a:spcPct val="107000"/>
                        </a:lnSpc>
                        <a:spcAft>
                          <a:spcPts val="0"/>
                        </a:spcAft>
                      </a:pPr>
                      <a:r>
                        <a:rPr lang="gl-ES" sz="1800" kern="0">
                          <a:solidFill>
                            <a:srgbClr val="000000"/>
                          </a:solidFill>
                          <a:effectLst/>
                          <a:latin typeface="Poppins" panose="00000500000000000000" pitchFamily="2" charset="0"/>
                          <a:ea typeface="Times New Roman" panose="02020603050405020304" pitchFamily="18" charset="0"/>
                          <a:cs typeface="Arial" panose="020B0604020202020204" pitchFamily="34" charset="0"/>
                        </a:rPr>
                        <a:t>Terreno adecuado para perforaciones</a:t>
                      </a:r>
                      <a:endParaRPr lang="gl-ES" sz="1200" kern="10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gl-ES"/>
                    </a:p>
                  </a:txBody>
                  <a:tcPr/>
                </a:tc>
                <a:extLst>
                  <a:ext uri="{0D108BD9-81ED-4DB2-BD59-A6C34878D82A}">
                    <a16:rowId xmlns:a16="http://schemas.microsoft.com/office/drawing/2014/main" val="498575989"/>
                  </a:ext>
                </a:extLst>
              </a:tr>
              <a:tr h="365999">
                <a:tc>
                  <a:txBody>
                    <a:bodyPr/>
                    <a:lstStyle/>
                    <a:p>
                      <a:pPr algn="ctr">
                        <a:lnSpc>
                          <a:spcPct val="107000"/>
                        </a:lnSpc>
                        <a:spcAft>
                          <a:spcPts val="0"/>
                        </a:spcAft>
                      </a:pPr>
                      <a:r>
                        <a:rPr lang="gl-ES" sz="1800" b="1" kern="0">
                          <a:solidFill>
                            <a:srgbClr val="000000"/>
                          </a:solidFill>
                          <a:effectLst/>
                          <a:latin typeface="Poppins" panose="00000500000000000000" pitchFamily="2" charset="0"/>
                          <a:ea typeface="Times New Roman" panose="02020603050405020304" pitchFamily="18" charset="0"/>
                          <a:cs typeface="Arial" panose="020B0604020202020204" pitchFamily="34" charset="0"/>
                        </a:rPr>
                        <a:t>FORTALEZAS</a:t>
                      </a:r>
                      <a:endParaRPr lang="gl-ES" sz="1200" kern="10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r>
                        <a:rPr lang="gl-ES" sz="1800" b="1" kern="0">
                          <a:solidFill>
                            <a:srgbClr val="000000"/>
                          </a:solidFill>
                          <a:effectLst/>
                          <a:latin typeface="Poppins" panose="00000500000000000000" pitchFamily="2" charset="0"/>
                          <a:ea typeface="Times New Roman" panose="02020603050405020304" pitchFamily="18" charset="0"/>
                          <a:cs typeface="Arial" panose="020B0604020202020204" pitchFamily="34" charset="0"/>
                        </a:rPr>
                        <a:t>OPORTUNIDADES</a:t>
                      </a:r>
                      <a:endParaRPr lang="gl-ES" sz="1200" kern="10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255019590"/>
                  </a:ext>
                </a:extLst>
              </a:tr>
              <a:tr h="597059">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Xeración estable</a:t>
                      </a:r>
                      <a:endParaRPr lang="gl-ES" sz="1200" kern="100" dirty="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Gran potencial de desenvolvemento</a:t>
                      </a:r>
                      <a:endParaRPr lang="gl-ES" sz="1200" kern="100" dirty="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7112946"/>
                  </a:ext>
                </a:extLst>
              </a:tr>
              <a:tr h="597059">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Versatilidade usos</a:t>
                      </a:r>
                      <a:endParaRPr lang="gl-ES" sz="1200" kern="100" dirty="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Casos de éxito noutros países</a:t>
                      </a:r>
                      <a:endParaRPr lang="gl-ES" sz="1200" kern="100" dirty="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775640"/>
                  </a:ext>
                </a:extLst>
              </a:tr>
            </a:tbl>
          </a:graphicData>
        </a:graphic>
      </p:graphicFrame>
    </p:spTree>
    <p:extLst>
      <p:ext uri="{BB962C8B-B14F-4D97-AF65-F5344CB8AC3E}">
        <p14:creationId xmlns:p14="http://schemas.microsoft.com/office/powerpoint/2010/main" val="331559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ACBB2-50C5-4757-5969-2D9287A1D400}"/>
            </a:ext>
          </a:extLst>
        </p:cNvPr>
        <p:cNvGrpSpPr/>
        <p:nvPr/>
      </p:nvGrpSpPr>
      <p:grpSpPr>
        <a:xfrm>
          <a:off x="0" y="0"/>
          <a:ext cx="0" cy="0"/>
          <a:chOff x="0" y="0"/>
          <a:chExt cx="0" cy="0"/>
        </a:xfrm>
      </p:grpSpPr>
      <p:sp>
        <p:nvSpPr>
          <p:cNvPr id="10" name="Marcador de texto 4">
            <a:extLst>
              <a:ext uri="{FF2B5EF4-FFF2-40B4-BE49-F238E27FC236}">
                <a16:creationId xmlns:a16="http://schemas.microsoft.com/office/drawing/2014/main" id="{0313783B-8D1B-D101-A689-11931B04ECA8}"/>
              </a:ext>
            </a:extLst>
          </p:cNvPr>
          <p:cNvSpPr txBox="1">
            <a:spLocks/>
          </p:cNvSpPr>
          <p:nvPr/>
        </p:nvSpPr>
        <p:spPr>
          <a:xfrm>
            <a:off x="913400" y="1129714"/>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s-ES" sz="2200" b="1" dirty="0">
                <a:solidFill>
                  <a:srgbClr val="E0C537"/>
                </a:solidFill>
                <a:latin typeface="Poppins" panose="00000500000000000000" pitchFamily="2" charset="0"/>
                <a:cs typeface="Poppins" panose="00000500000000000000" pitchFamily="2" charset="0"/>
              </a:rPr>
              <a:t>POTENCIAL XEOTÉRMICO</a:t>
            </a:r>
          </a:p>
        </p:txBody>
      </p:sp>
      <p:sp>
        <p:nvSpPr>
          <p:cNvPr id="2" name="Título 1">
            <a:extLst>
              <a:ext uri="{FF2B5EF4-FFF2-40B4-BE49-F238E27FC236}">
                <a16:creationId xmlns:a16="http://schemas.microsoft.com/office/drawing/2014/main" id="{33AE8BCF-ED46-2780-98C6-BC6184F9B3DD}"/>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4" name="Marcador de texto 6">
            <a:extLst>
              <a:ext uri="{FF2B5EF4-FFF2-40B4-BE49-F238E27FC236}">
                <a16:creationId xmlns:a16="http://schemas.microsoft.com/office/drawing/2014/main" id="{19A3F124-FF57-49E7-5511-9BD66B294C4C}"/>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7D06E21A-4CE1-C73B-B23E-714B844D1999}"/>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32F020B0-DB51-965C-568C-B6AE86C6761D}"/>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45B12E09-D419-C901-B914-C1A33B906665}"/>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E13DF530-1770-3171-A5A0-D0270D3A6A4B}"/>
              </a:ext>
            </a:extLst>
          </p:cNvPr>
          <p:cNvPicPr>
            <a:picLocks noChangeAspect="1"/>
          </p:cNvPicPr>
          <p:nvPr/>
        </p:nvPicPr>
        <p:blipFill>
          <a:blip r:embed="rId4"/>
          <a:stretch>
            <a:fillRect/>
          </a:stretch>
        </p:blipFill>
        <p:spPr>
          <a:xfrm>
            <a:off x="8720915" y="5896364"/>
            <a:ext cx="876972" cy="712101"/>
          </a:xfrm>
          <a:prstGeom prst="rect">
            <a:avLst/>
          </a:prstGeom>
        </p:spPr>
      </p:pic>
      <p:sp>
        <p:nvSpPr>
          <p:cNvPr id="3" name="Rectángulo 2">
            <a:extLst>
              <a:ext uri="{FF2B5EF4-FFF2-40B4-BE49-F238E27FC236}">
                <a16:creationId xmlns:a16="http://schemas.microsoft.com/office/drawing/2014/main" id="{804D7F7D-F115-1B18-503A-749C61461BB5}"/>
              </a:ext>
            </a:extLst>
          </p:cNvPr>
          <p:cNvSpPr/>
          <p:nvPr/>
        </p:nvSpPr>
        <p:spPr>
          <a:xfrm>
            <a:off x="5445525" y="1830224"/>
            <a:ext cx="6402826" cy="15647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07000"/>
              </a:lnSpc>
              <a:spcBef>
                <a:spcPts val="1000"/>
              </a:spcBef>
              <a:spcAft>
                <a:spcPts val="800"/>
              </a:spcAft>
              <a:defRPr/>
            </a:pPr>
            <a:r>
              <a:rPr lang="pt-BR" b="1" dirty="0">
                <a:solidFill>
                  <a:srgbClr val="4A594B"/>
                </a:solidFill>
                <a:latin typeface="Poppins" panose="00000500000000000000" pitchFamily="2" charset="0"/>
                <a:cs typeface="Poppins" panose="00000500000000000000" pitchFamily="2" charset="0"/>
              </a:rPr>
              <a:t>A </a:t>
            </a:r>
            <a:r>
              <a:rPr lang="pt-BR" b="1" dirty="0" err="1">
                <a:solidFill>
                  <a:srgbClr val="4A594B"/>
                </a:solidFill>
                <a:latin typeface="Poppins" panose="00000500000000000000" pitchFamily="2" charset="0"/>
                <a:cs typeface="Poppins" panose="00000500000000000000" pitchFamily="2" charset="0"/>
              </a:rPr>
              <a:t>enerxía</a:t>
            </a:r>
            <a:r>
              <a:rPr lang="pt-BR" b="1" dirty="0">
                <a:solidFill>
                  <a:srgbClr val="4A594B"/>
                </a:solidFill>
                <a:latin typeface="Poppins" panose="00000500000000000000" pitchFamily="2" charset="0"/>
                <a:cs typeface="Poppins" panose="00000500000000000000" pitchFamily="2" charset="0"/>
              </a:rPr>
              <a:t> </a:t>
            </a:r>
            <a:r>
              <a:rPr lang="pt-BR" b="1" dirty="0" err="1">
                <a:solidFill>
                  <a:srgbClr val="4A594B"/>
                </a:solidFill>
                <a:latin typeface="Poppins" panose="00000500000000000000" pitchFamily="2" charset="0"/>
                <a:cs typeface="Poppins" panose="00000500000000000000" pitchFamily="2" charset="0"/>
              </a:rPr>
              <a:t>almacenada</a:t>
            </a:r>
            <a:r>
              <a:rPr lang="pt-BR" b="1" dirty="0">
                <a:solidFill>
                  <a:srgbClr val="4A594B"/>
                </a:solidFill>
                <a:latin typeface="Poppins" panose="00000500000000000000" pitchFamily="2" charset="0"/>
                <a:cs typeface="Poppins" panose="00000500000000000000" pitchFamily="2" charset="0"/>
              </a:rPr>
              <a:t> no subsolo é elevada e bastante uniforme, </a:t>
            </a:r>
            <a:r>
              <a:rPr lang="pt-BR" dirty="0" err="1">
                <a:solidFill>
                  <a:srgbClr val="4A594B"/>
                </a:solidFill>
                <a:latin typeface="Poppins" panose="00000500000000000000" pitchFamily="2" charset="0"/>
                <a:cs typeface="Poppins" panose="00000500000000000000" pitchFamily="2" charset="0"/>
              </a:rPr>
              <a:t>aínda</a:t>
            </a:r>
            <a:r>
              <a:rPr lang="pt-BR" dirty="0">
                <a:solidFill>
                  <a:srgbClr val="4A594B"/>
                </a:solidFill>
                <a:latin typeface="Poppins" panose="00000500000000000000" pitchFamily="2" charset="0"/>
                <a:cs typeface="Poppins" panose="00000500000000000000" pitchFamily="2" charset="0"/>
              </a:rPr>
              <a:t> que as referencias bibliográficas consultadas </a:t>
            </a:r>
            <a:r>
              <a:rPr lang="pt-BR" dirty="0" err="1">
                <a:solidFill>
                  <a:srgbClr val="4A594B"/>
                </a:solidFill>
                <a:latin typeface="Poppins" panose="00000500000000000000" pitchFamily="2" charset="0"/>
                <a:cs typeface="Poppins" panose="00000500000000000000" pitchFamily="2" charset="0"/>
              </a:rPr>
              <a:t>suxiren</a:t>
            </a:r>
            <a:r>
              <a:rPr lang="pt-BR" dirty="0">
                <a:solidFill>
                  <a:srgbClr val="4A594B"/>
                </a:solidFill>
                <a:latin typeface="Poppins" panose="00000500000000000000" pitchFamily="2" charset="0"/>
                <a:cs typeface="Poppins" panose="00000500000000000000" pitchFamily="2" charset="0"/>
              </a:rPr>
              <a:t> certas zonas como </a:t>
            </a:r>
            <a:r>
              <a:rPr lang="pt-BR" b="1" dirty="0" err="1">
                <a:solidFill>
                  <a:srgbClr val="4A594B"/>
                </a:solidFill>
                <a:latin typeface="Poppins" panose="00000500000000000000" pitchFamily="2" charset="0"/>
                <a:cs typeface="Poppins" panose="00000500000000000000" pitchFamily="2" charset="0"/>
              </a:rPr>
              <a:t>Cuntis</a:t>
            </a:r>
            <a:r>
              <a:rPr lang="pt-BR" b="1" dirty="0">
                <a:solidFill>
                  <a:srgbClr val="4A594B"/>
                </a:solidFill>
                <a:latin typeface="Poppins" panose="00000500000000000000" pitchFamily="2" charset="0"/>
                <a:cs typeface="Poppins" panose="00000500000000000000" pitchFamily="2" charset="0"/>
              </a:rPr>
              <a:t>, A Estrada, </a:t>
            </a:r>
            <a:r>
              <a:rPr lang="pt-BR" b="1" dirty="0" err="1">
                <a:solidFill>
                  <a:srgbClr val="4A594B"/>
                </a:solidFill>
                <a:latin typeface="Poppins" panose="00000500000000000000" pitchFamily="2" charset="0"/>
                <a:cs typeface="Poppins" panose="00000500000000000000" pitchFamily="2" charset="0"/>
              </a:rPr>
              <a:t>Crecente</a:t>
            </a:r>
            <a:r>
              <a:rPr lang="pt-BR" b="1" dirty="0">
                <a:solidFill>
                  <a:srgbClr val="4A594B"/>
                </a:solidFill>
                <a:latin typeface="Poppins" panose="00000500000000000000" pitchFamily="2" charset="0"/>
                <a:cs typeface="Poppins" panose="00000500000000000000" pitchFamily="2" charset="0"/>
              </a:rPr>
              <a:t>, Silleda ou </a:t>
            </a:r>
            <a:r>
              <a:rPr lang="pt-BR" b="1" dirty="0" err="1">
                <a:solidFill>
                  <a:srgbClr val="4A594B"/>
                </a:solidFill>
                <a:latin typeface="Poppins" panose="00000500000000000000" pitchFamily="2" charset="0"/>
                <a:cs typeface="Poppins" panose="00000500000000000000" pitchFamily="2" charset="0"/>
              </a:rPr>
              <a:t>Cañiza</a:t>
            </a:r>
            <a:r>
              <a:rPr lang="pt-BR" b="1" dirty="0">
                <a:solidFill>
                  <a:srgbClr val="4A594B"/>
                </a:solidFill>
                <a:latin typeface="Poppins" panose="00000500000000000000" pitchFamily="2" charset="0"/>
                <a:cs typeface="Poppins" panose="00000500000000000000" pitchFamily="2" charset="0"/>
              </a:rPr>
              <a:t> </a:t>
            </a:r>
            <a:r>
              <a:rPr lang="pt-BR" b="1" dirty="0" err="1">
                <a:solidFill>
                  <a:srgbClr val="4A594B"/>
                </a:solidFill>
                <a:latin typeface="Poppins" panose="00000500000000000000" pitchFamily="2" charset="0"/>
                <a:cs typeface="Poppins" panose="00000500000000000000" pitchFamily="2" charset="0"/>
              </a:rPr>
              <a:t>con</a:t>
            </a:r>
            <a:r>
              <a:rPr lang="pt-BR" b="1" dirty="0">
                <a:solidFill>
                  <a:srgbClr val="4A594B"/>
                </a:solidFill>
                <a:latin typeface="Poppins" panose="00000500000000000000" pitchFamily="2" charset="0"/>
                <a:cs typeface="Poppins" panose="00000500000000000000" pitchFamily="2" charset="0"/>
              </a:rPr>
              <a:t> </a:t>
            </a:r>
            <a:r>
              <a:rPr lang="pt-BR" b="1" dirty="0" err="1">
                <a:solidFill>
                  <a:srgbClr val="4A594B"/>
                </a:solidFill>
                <a:latin typeface="Poppins" panose="00000500000000000000" pitchFamily="2" charset="0"/>
                <a:cs typeface="Poppins" panose="00000500000000000000" pitchFamily="2" charset="0"/>
              </a:rPr>
              <a:t>mellores</a:t>
            </a:r>
            <a:r>
              <a:rPr lang="pt-BR" b="1" dirty="0">
                <a:solidFill>
                  <a:srgbClr val="4A594B"/>
                </a:solidFill>
                <a:latin typeface="Poppins" panose="00000500000000000000" pitchFamily="2" charset="0"/>
                <a:cs typeface="Poppins" panose="00000500000000000000" pitchFamily="2" charset="0"/>
              </a:rPr>
              <a:t> </a:t>
            </a:r>
            <a:r>
              <a:rPr lang="pt-BR" b="1" dirty="0" err="1">
                <a:solidFill>
                  <a:srgbClr val="4A594B"/>
                </a:solidFill>
                <a:latin typeface="Poppins" panose="00000500000000000000" pitchFamily="2" charset="0"/>
                <a:cs typeface="Poppins" panose="00000500000000000000" pitchFamily="2" charset="0"/>
              </a:rPr>
              <a:t>condicións</a:t>
            </a:r>
            <a:r>
              <a:rPr lang="pt-BR" b="1" dirty="0">
                <a:solidFill>
                  <a:srgbClr val="4A594B"/>
                </a:solidFill>
                <a:latin typeface="Poppins" panose="00000500000000000000" pitchFamily="2" charset="0"/>
                <a:cs typeface="Poppins" panose="00000500000000000000" pitchFamily="2" charset="0"/>
              </a:rPr>
              <a:t> de aproveitamento</a:t>
            </a:r>
            <a:endParaRPr lang="gl-ES" dirty="0">
              <a:solidFill>
                <a:srgbClr val="4A594B"/>
              </a:solidFill>
              <a:latin typeface="Poppins" panose="00000500000000000000" pitchFamily="2" charset="0"/>
              <a:cs typeface="Poppins" panose="00000500000000000000" pitchFamily="2" charset="0"/>
            </a:endParaRPr>
          </a:p>
        </p:txBody>
      </p:sp>
      <p:sp>
        <p:nvSpPr>
          <p:cNvPr id="6" name="Rectángulo 5">
            <a:extLst>
              <a:ext uri="{FF2B5EF4-FFF2-40B4-BE49-F238E27FC236}">
                <a16:creationId xmlns:a16="http://schemas.microsoft.com/office/drawing/2014/main" id="{1DB8DA31-3350-49F8-BAB4-03848C04835F}"/>
              </a:ext>
            </a:extLst>
          </p:cNvPr>
          <p:cNvSpPr/>
          <p:nvPr/>
        </p:nvSpPr>
        <p:spPr>
          <a:xfrm>
            <a:off x="5491301" y="3649038"/>
            <a:ext cx="6459228" cy="1754326"/>
          </a:xfrm>
          <a:prstGeom prst="rect">
            <a:avLst/>
          </a:prstGeom>
        </p:spPr>
        <p:txBody>
          <a:bodyPr wrap="square">
            <a:spAutoFit/>
          </a:bodyPr>
          <a:lstStyle/>
          <a:p>
            <a:r>
              <a:rPr lang="es-ES_tradnl" dirty="0">
                <a:solidFill>
                  <a:srgbClr val="4A594B"/>
                </a:solidFill>
                <a:latin typeface="Poppins" panose="00000500000000000000" pitchFamily="2" charset="0"/>
                <a:cs typeface="Poppins" panose="00000500000000000000" pitchFamily="2" charset="0"/>
              </a:rPr>
              <a:t>Retos:</a:t>
            </a:r>
          </a:p>
          <a:p>
            <a:pPr marL="285750" indent="-285750">
              <a:buFont typeface="Arial" panose="020B0604020202020204" pitchFamily="34" charset="0"/>
              <a:buChar char="•"/>
            </a:pPr>
            <a:r>
              <a:rPr lang="es-ES_tradnl" dirty="0" err="1">
                <a:solidFill>
                  <a:srgbClr val="4A594B"/>
                </a:solidFill>
                <a:latin typeface="Poppins" panose="00000500000000000000" pitchFamily="2" charset="0"/>
                <a:cs typeface="Poppins" panose="00000500000000000000" pitchFamily="2" charset="0"/>
              </a:rPr>
              <a:t>Necesidade</a:t>
            </a:r>
            <a:r>
              <a:rPr lang="es-ES_tradnl" dirty="0">
                <a:solidFill>
                  <a:srgbClr val="4A594B"/>
                </a:solidFill>
                <a:latin typeface="Poppins" panose="00000500000000000000" pitchFamily="2" charset="0"/>
                <a:cs typeface="Poppins" panose="00000500000000000000" pitchFamily="2" charset="0"/>
              </a:rPr>
              <a:t> </a:t>
            </a:r>
            <a:r>
              <a:rPr lang="es-ES_tradnl" dirty="0" err="1">
                <a:solidFill>
                  <a:srgbClr val="4A594B"/>
                </a:solidFill>
                <a:latin typeface="Poppins" panose="00000500000000000000" pitchFamily="2" charset="0"/>
                <a:cs typeface="Poppins" panose="00000500000000000000" pitchFamily="2" charset="0"/>
              </a:rPr>
              <a:t>dun</a:t>
            </a:r>
            <a:r>
              <a:rPr lang="es-ES_tradnl" dirty="0">
                <a:solidFill>
                  <a:srgbClr val="4A594B"/>
                </a:solidFill>
                <a:latin typeface="Poppins" panose="00000500000000000000" pitchFamily="2" charset="0"/>
                <a:cs typeface="Poppins" panose="00000500000000000000" pitchFamily="2" charset="0"/>
              </a:rPr>
              <a:t> </a:t>
            </a:r>
            <a:r>
              <a:rPr lang="es-ES_tradnl" dirty="0" err="1">
                <a:solidFill>
                  <a:srgbClr val="4A594B"/>
                </a:solidFill>
                <a:latin typeface="Poppins" panose="00000500000000000000" pitchFamily="2" charset="0"/>
                <a:cs typeface="Poppins" panose="00000500000000000000" pitchFamily="2" charset="0"/>
              </a:rPr>
              <a:t>mellor</a:t>
            </a:r>
            <a:r>
              <a:rPr lang="es-ES_tradnl" dirty="0">
                <a:solidFill>
                  <a:srgbClr val="4A594B"/>
                </a:solidFill>
                <a:latin typeface="Poppins" panose="00000500000000000000" pitchFamily="2" charset="0"/>
                <a:cs typeface="Poppins" panose="00000500000000000000" pitchFamily="2" charset="0"/>
              </a:rPr>
              <a:t> </a:t>
            </a:r>
            <a:r>
              <a:rPr lang="es-ES_tradnl" dirty="0" err="1">
                <a:solidFill>
                  <a:srgbClr val="4A594B"/>
                </a:solidFill>
                <a:latin typeface="Poppins" panose="00000500000000000000" pitchFamily="2" charset="0"/>
                <a:cs typeface="Poppins" panose="00000500000000000000" pitchFamily="2" charset="0"/>
              </a:rPr>
              <a:t>coñecemento</a:t>
            </a:r>
            <a:r>
              <a:rPr lang="es-ES_tradnl" dirty="0">
                <a:solidFill>
                  <a:srgbClr val="4A594B"/>
                </a:solidFill>
                <a:latin typeface="Poppins" panose="00000500000000000000" pitchFamily="2" charset="0"/>
                <a:cs typeface="Poppins" panose="00000500000000000000" pitchFamily="2" charset="0"/>
              </a:rPr>
              <a:t> das propiedades térmicas do </a:t>
            </a:r>
            <a:r>
              <a:rPr lang="es-ES_tradnl" dirty="0" err="1">
                <a:solidFill>
                  <a:srgbClr val="4A594B"/>
                </a:solidFill>
                <a:latin typeface="Poppins" panose="00000500000000000000" pitchFamily="2" charset="0"/>
                <a:cs typeface="Poppins" panose="00000500000000000000" pitchFamily="2" charset="0"/>
              </a:rPr>
              <a:t>subsolo</a:t>
            </a:r>
            <a:r>
              <a:rPr lang="es-ES_tradnl" dirty="0">
                <a:solidFill>
                  <a:srgbClr val="4A594B"/>
                </a:solidFill>
                <a:latin typeface="Poppins" panose="00000500000000000000" pitchFamily="2" charset="0"/>
                <a:cs typeface="Poppins" panose="00000500000000000000" pitchFamily="2" charset="0"/>
              </a:rPr>
              <a:t>
Elevada inversión inicial
Planificación necesaria e un marco regulatorio que fomente e facilite a </a:t>
            </a:r>
            <a:r>
              <a:rPr lang="es-ES_tradnl" dirty="0" err="1">
                <a:solidFill>
                  <a:srgbClr val="4A594B"/>
                </a:solidFill>
                <a:latin typeface="Poppins" panose="00000500000000000000" pitchFamily="2" charset="0"/>
                <a:cs typeface="Poppins" panose="00000500000000000000" pitchFamily="2" charset="0"/>
              </a:rPr>
              <a:t>súa</a:t>
            </a:r>
            <a:r>
              <a:rPr lang="es-ES_tradnl" dirty="0">
                <a:solidFill>
                  <a:srgbClr val="4A594B"/>
                </a:solidFill>
                <a:latin typeface="Poppins" panose="00000500000000000000" pitchFamily="2" charset="0"/>
                <a:cs typeface="Poppins" panose="00000500000000000000" pitchFamily="2" charset="0"/>
              </a:rPr>
              <a:t> implementación</a:t>
            </a:r>
            <a:endParaRPr lang="gl-ES" dirty="0">
              <a:solidFill>
                <a:srgbClr val="4A594B"/>
              </a:solidFill>
              <a:latin typeface="Poppins" panose="00000500000000000000" pitchFamily="2" charset="0"/>
              <a:cs typeface="Poppins" panose="00000500000000000000" pitchFamily="2" charset="0"/>
            </a:endParaRPr>
          </a:p>
        </p:txBody>
      </p:sp>
      <p:graphicFrame>
        <p:nvGraphicFramePr>
          <p:cNvPr id="14" name="Tabla 13">
            <a:extLst>
              <a:ext uri="{FF2B5EF4-FFF2-40B4-BE49-F238E27FC236}">
                <a16:creationId xmlns:a16="http://schemas.microsoft.com/office/drawing/2014/main" id="{4E9EAA41-A068-4C65-813F-BC01698A36F6}"/>
              </a:ext>
            </a:extLst>
          </p:cNvPr>
          <p:cNvGraphicFramePr>
            <a:graphicFrameLocks noGrp="1"/>
          </p:cNvGraphicFramePr>
          <p:nvPr>
            <p:extLst/>
          </p:nvPr>
        </p:nvGraphicFramePr>
        <p:xfrm>
          <a:off x="913399" y="1958224"/>
          <a:ext cx="3273652" cy="2538290"/>
        </p:xfrm>
        <a:graphic>
          <a:graphicData uri="http://schemas.openxmlformats.org/drawingml/2006/table">
            <a:tbl>
              <a:tblPr firstRow="1" firstCol="1" bandRow="1"/>
              <a:tblGrid>
                <a:gridCol w="1659572">
                  <a:extLst>
                    <a:ext uri="{9D8B030D-6E8A-4147-A177-3AD203B41FA5}">
                      <a16:colId xmlns:a16="http://schemas.microsoft.com/office/drawing/2014/main" val="2609174894"/>
                    </a:ext>
                  </a:extLst>
                </a:gridCol>
                <a:gridCol w="1614080">
                  <a:extLst>
                    <a:ext uri="{9D8B030D-6E8A-4147-A177-3AD203B41FA5}">
                      <a16:colId xmlns:a16="http://schemas.microsoft.com/office/drawing/2014/main" val="2539915730"/>
                    </a:ext>
                  </a:extLst>
                </a:gridCol>
              </a:tblGrid>
              <a:tr h="614007">
                <a:tc>
                  <a:txBody>
                    <a:bodyPr/>
                    <a:lstStyle/>
                    <a:p>
                      <a:pPr algn="ctr">
                        <a:lnSpc>
                          <a:spcPct val="115000"/>
                        </a:lnSpc>
                        <a:spcAft>
                          <a:spcPts val="800"/>
                        </a:spcAft>
                      </a:pPr>
                      <a:r>
                        <a:rPr lang="es-ES" sz="1600" kern="100" dirty="0" err="1">
                          <a:solidFill>
                            <a:srgbClr val="EBCB00"/>
                          </a:solidFill>
                          <a:effectLst/>
                          <a:latin typeface="Poppins" panose="00000500000000000000" pitchFamily="2" charset="0"/>
                          <a:ea typeface="Calibri" panose="020F0502020204030204" pitchFamily="34" charset="0"/>
                          <a:cs typeface="Times New Roman" panose="02020603050405020304" pitchFamily="18" charset="0"/>
                        </a:rPr>
                        <a:t>Profundidade</a:t>
                      </a:r>
                      <a:r>
                        <a:rPr lang="es-ES" sz="1600" kern="100" dirty="0">
                          <a:solidFill>
                            <a:srgbClr val="EBCB00"/>
                          </a:solidFill>
                          <a:effectLst/>
                          <a:latin typeface="Poppins" panose="00000500000000000000" pitchFamily="2" charset="0"/>
                          <a:ea typeface="Calibri" panose="020F0502020204030204" pitchFamily="34" charset="0"/>
                          <a:cs typeface="Times New Roman" panose="02020603050405020304" pitchFamily="18" charset="0"/>
                        </a:rPr>
                        <a:t> [m]</a:t>
                      </a:r>
                      <a:endParaRPr lang="gl-E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A5A4B"/>
                    </a:solidFill>
                  </a:tcPr>
                </a:tc>
                <a:tc>
                  <a:txBody>
                    <a:bodyPr/>
                    <a:lstStyle/>
                    <a:p>
                      <a:pPr algn="ctr">
                        <a:lnSpc>
                          <a:spcPct val="115000"/>
                        </a:lnSpc>
                        <a:spcAft>
                          <a:spcPts val="800"/>
                        </a:spcAft>
                      </a:pPr>
                      <a:r>
                        <a:rPr lang="es-ES" sz="1600" kern="100" dirty="0">
                          <a:solidFill>
                            <a:srgbClr val="EBCB00"/>
                          </a:solidFill>
                          <a:effectLst/>
                          <a:latin typeface="Poppins" panose="00000500000000000000" pitchFamily="2" charset="0"/>
                          <a:ea typeface="Calibri" panose="020F0502020204030204" pitchFamily="34" charset="0"/>
                          <a:cs typeface="Times New Roman" panose="02020603050405020304" pitchFamily="18" charset="0"/>
                        </a:rPr>
                        <a:t>Potencial </a:t>
                      </a:r>
                      <a:r>
                        <a:rPr lang="es-ES" sz="1600" kern="100" dirty="0" err="1">
                          <a:solidFill>
                            <a:srgbClr val="EBCB00"/>
                          </a:solidFill>
                          <a:effectLst/>
                          <a:latin typeface="Poppins" panose="00000500000000000000" pitchFamily="2" charset="0"/>
                          <a:ea typeface="Calibri" panose="020F0502020204030204" pitchFamily="34" charset="0"/>
                          <a:cs typeface="Times New Roman" panose="02020603050405020304" pitchFamily="18" charset="0"/>
                        </a:rPr>
                        <a:t>Xeotérmico</a:t>
                      </a:r>
                      <a:r>
                        <a:rPr lang="es-ES" sz="1600" kern="100" dirty="0">
                          <a:solidFill>
                            <a:srgbClr val="EBCB00"/>
                          </a:solidFill>
                          <a:effectLst/>
                          <a:latin typeface="Poppins" panose="00000500000000000000" pitchFamily="2" charset="0"/>
                          <a:ea typeface="Calibri" panose="020F0502020204030204" pitchFamily="34" charset="0"/>
                          <a:cs typeface="Times New Roman" panose="02020603050405020304" pitchFamily="18" charset="0"/>
                        </a:rPr>
                        <a:t> [GWh]</a:t>
                      </a:r>
                      <a:endParaRPr lang="gl-E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A5A4B"/>
                    </a:solidFill>
                  </a:tcPr>
                </a:tc>
                <a:extLst>
                  <a:ext uri="{0D108BD9-81ED-4DB2-BD59-A6C34878D82A}">
                    <a16:rowId xmlns:a16="http://schemas.microsoft.com/office/drawing/2014/main" val="845265880"/>
                  </a:ext>
                </a:extLst>
              </a:tr>
              <a:tr h="427753">
                <a:tc>
                  <a:txBody>
                    <a:bodyPr/>
                    <a:lstStyle/>
                    <a:p>
                      <a:pPr algn="ctr">
                        <a:lnSpc>
                          <a:spcPct val="115000"/>
                        </a:lnSpc>
                        <a:spcAft>
                          <a:spcPts val="800"/>
                        </a:spcAft>
                      </a:pPr>
                      <a:r>
                        <a:rPr lang="es-ES" sz="16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50</a:t>
                      </a:r>
                      <a:endParaRPr lang="gl-E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800"/>
                        </a:spcAft>
                      </a:pPr>
                      <a:r>
                        <a:rPr lang="es-ES" sz="1600" kern="100" dirty="0">
                          <a:effectLst/>
                          <a:latin typeface="Poppins" panose="00000500000000000000" pitchFamily="2" charset="0"/>
                          <a:ea typeface="Calibri" panose="020F0502020204030204" pitchFamily="34" charset="0"/>
                          <a:cs typeface="Times New Roman" panose="02020603050405020304" pitchFamily="18" charset="0"/>
                        </a:rPr>
                        <a:t>3,26 10</a:t>
                      </a:r>
                      <a:r>
                        <a:rPr lang="es-ES" sz="1600" kern="100" baseline="30000" dirty="0">
                          <a:effectLst/>
                          <a:latin typeface="Poppins" panose="00000500000000000000" pitchFamily="2" charset="0"/>
                          <a:ea typeface="Calibri" panose="020F0502020204030204" pitchFamily="34" charset="0"/>
                          <a:cs typeface="Times New Roman" panose="02020603050405020304" pitchFamily="18" charset="0"/>
                        </a:rPr>
                        <a:t>4</a:t>
                      </a:r>
                      <a:endParaRPr lang="gl-E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07634747"/>
                  </a:ext>
                </a:extLst>
              </a:tr>
              <a:tr h="427753">
                <a:tc>
                  <a:txBody>
                    <a:bodyPr/>
                    <a:lstStyle/>
                    <a:p>
                      <a:pPr algn="ctr">
                        <a:lnSpc>
                          <a:spcPct val="115000"/>
                        </a:lnSpc>
                        <a:spcAft>
                          <a:spcPts val="800"/>
                        </a:spcAft>
                      </a:pPr>
                      <a:r>
                        <a:rPr lang="es-ES" sz="16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100</a:t>
                      </a:r>
                      <a:endParaRPr lang="gl-E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800"/>
                        </a:spcAft>
                      </a:pPr>
                      <a:r>
                        <a:rPr lang="es-ES" sz="1600" kern="100">
                          <a:effectLst/>
                          <a:latin typeface="Poppins" panose="00000500000000000000" pitchFamily="2" charset="0"/>
                          <a:ea typeface="Calibri" panose="020F0502020204030204" pitchFamily="34" charset="0"/>
                          <a:cs typeface="Times New Roman" panose="02020603050405020304" pitchFamily="18" charset="0"/>
                        </a:rPr>
                        <a:t>1,31 10</a:t>
                      </a:r>
                      <a:r>
                        <a:rPr lang="es-ES" sz="1600" kern="100" baseline="30000">
                          <a:effectLst/>
                          <a:latin typeface="Poppins" panose="00000500000000000000" pitchFamily="2" charset="0"/>
                          <a:ea typeface="Calibri" panose="020F0502020204030204" pitchFamily="34" charset="0"/>
                          <a:cs typeface="Times New Roman" panose="02020603050405020304" pitchFamily="18" charset="0"/>
                        </a:rPr>
                        <a:t>5</a:t>
                      </a:r>
                      <a:endParaRPr lang="gl-E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33592073"/>
                  </a:ext>
                </a:extLst>
              </a:tr>
              <a:tr h="427753">
                <a:tc>
                  <a:txBody>
                    <a:bodyPr/>
                    <a:lstStyle/>
                    <a:p>
                      <a:pPr algn="ctr">
                        <a:lnSpc>
                          <a:spcPct val="115000"/>
                        </a:lnSpc>
                        <a:spcAft>
                          <a:spcPts val="800"/>
                        </a:spcAft>
                      </a:pPr>
                      <a:r>
                        <a:rPr lang="es-ES" sz="16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2.000</a:t>
                      </a:r>
                      <a:endParaRPr lang="gl-E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800"/>
                        </a:spcAft>
                      </a:pPr>
                      <a:r>
                        <a:rPr lang="es-ES" sz="1600" kern="100" dirty="0">
                          <a:effectLst/>
                          <a:latin typeface="Poppins" panose="00000500000000000000" pitchFamily="2" charset="0"/>
                          <a:ea typeface="Calibri" panose="020F0502020204030204" pitchFamily="34" charset="0"/>
                          <a:cs typeface="Times New Roman" panose="02020603050405020304" pitchFamily="18" charset="0"/>
                        </a:rPr>
                        <a:t>5,26 10</a:t>
                      </a:r>
                      <a:r>
                        <a:rPr lang="es-ES" sz="1600" kern="100" baseline="30000" dirty="0">
                          <a:effectLst/>
                          <a:latin typeface="Poppins" panose="00000500000000000000" pitchFamily="2" charset="0"/>
                          <a:ea typeface="Calibri" panose="020F0502020204030204" pitchFamily="34" charset="0"/>
                          <a:cs typeface="Times New Roman" panose="02020603050405020304" pitchFamily="18" charset="0"/>
                        </a:rPr>
                        <a:t>7</a:t>
                      </a:r>
                      <a:endParaRPr lang="gl-E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99875678"/>
                  </a:ext>
                </a:extLst>
              </a:tr>
              <a:tr h="427753">
                <a:tc>
                  <a:txBody>
                    <a:bodyPr/>
                    <a:lstStyle/>
                    <a:p>
                      <a:pPr algn="ctr">
                        <a:lnSpc>
                          <a:spcPct val="115000"/>
                        </a:lnSpc>
                        <a:spcAft>
                          <a:spcPts val="800"/>
                        </a:spcAft>
                      </a:pPr>
                      <a:r>
                        <a:rPr lang="es-ES" sz="16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10.000</a:t>
                      </a:r>
                      <a:endParaRPr lang="gl-E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800"/>
                        </a:spcAft>
                      </a:pPr>
                      <a:r>
                        <a:rPr lang="es-ES" sz="1600" kern="100" dirty="0">
                          <a:effectLst/>
                          <a:latin typeface="Poppins" panose="00000500000000000000" pitchFamily="2" charset="0"/>
                          <a:ea typeface="Calibri" panose="020F0502020204030204" pitchFamily="34" charset="0"/>
                          <a:cs typeface="Times New Roman" panose="02020603050405020304" pitchFamily="18" charset="0"/>
                        </a:rPr>
                        <a:t>1,31 10</a:t>
                      </a:r>
                      <a:r>
                        <a:rPr lang="es-ES" sz="1600" kern="100" baseline="30000" dirty="0">
                          <a:effectLst/>
                          <a:latin typeface="Poppins" panose="00000500000000000000" pitchFamily="2" charset="0"/>
                          <a:ea typeface="Calibri" panose="020F0502020204030204" pitchFamily="34" charset="0"/>
                          <a:cs typeface="Times New Roman" panose="02020603050405020304" pitchFamily="18" charset="0"/>
                        </a:rPr>
                        <a:t>9</a:t>
                      </a:r>
                      <a:endParaRPr lang="gl-E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60060321"/>
                  </a:ext>
                </a:extLst>
              </a:tr>
            </a:tbl>
          </a:graphicData>
        </a:graphic>
      </p:graphicFrame>
      <p:sp>
        <p:nvSpPr>
          <p:cNvPr id="15" name="Rectángulo 14">
            <a:extLst>
              <a:ext uri="{FF2B5EF4-FFF2-40B4-BE49-F238E27FC236}">
                <a16:creationId xmlns:a16="http://schemas.microsoft.com/office/drawing/2014/main" id="{52D98A8A-945D-42BC-B335-4A5755E40EE6}"/>
              </a:ext>
            </a:extLst>
          </p:cNvPr>
          <p:cNvSpPr/>
          <p:nvPr/>
        </p:nvSpPr>
        <p:spPr>
          <a:xfrm>
            <a:off x="913400" y="4526201"/>
            <a:ext cx="3883189" cy="461665"/>
          </a:xfrm>
          <a:prstGeom prst="rect">
            <a:avLst/>
          </a:prstGeom>
        </p:spPr>
        <p:txBody>
          <a:bodyPr wrap="square">
            <a:spAutoFit/>
          </a:bodyPr>
          <a:lstStyle/>
          <a:p>
            <a:r>
              <a:rPr lang="es-ES" sz="1200" dirty="0">
                <a:solidFill>
                  <a:srgbClr val="818181"/>
                </a:solidFill>
                <a:latin typeface="Poppins-Regular"/>
              </a:rPr>
              <a:t>Potencial </a:t>
            </a:r>
            <a:r>
              <a:rPr lang="es-ES" sz="1200" dirty="0" err="1">
                <a:solidFill>
                  <a:srgbClr val="818181"/>
                </a:solidFill>
                <a:latin typeface="Poppins-Regular"/>
              </a:rPr>
              <a:t>xeotérmico</a:t>
            </a:r>
            <a:r>
              <a:rPr lang="es-ES" sz="1200" dirty="0">
                <a:solidFill>
                  <a:srgbClr val="818181"/>
                </a:solidFill>
                <a:latin typeface="Poppins-Regular"/>
              </a:rPr>
              <a:t> provincial a distintas profundidades (GWh)</a:t>
            </a:r>
            <a:endParaRPr lang="gl-ES" sz="1200" dirty="0"/>
          </a:p>
        </p:txBody>
      </p:sp>
    </p:spTree>
    <p:extLst>
      <p:ext uri="{BB962C8B-B14F-4D97-AF65-F5344CB8AC3E}">
        <p14:creationId xmlns:p14="http://schemas.microsoft.com/office/powerpoint/2010/main" val="2551434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3DD0F-74B7-2C53-EFB1-BD4A9CC6E4D4}"/>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49441DBE-43EB-A842-9BBC-4933D9063336}"/>
              </a:ext>
            </a:extLst>
          </p:cNvPr>
          <p:cNvSpPr txBox="1">
            <a:spLocks/>
          </p:cNvSpPr>
          <p:nvPr/>
        </p:nvSpPr>
        <p:spPr>
          <a:xfrm>
            <a:off x="799101" y="1689050"/>
            <a:ext cx="4649200" cy="41119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defRPr/>
            </a:pPr>
            <a:r>
              <a:rPr lang="pt-BR" sz="1800" dirty="0">
                <a:solidFill>
                  <a:srgbClr val="4A594B"/>
                </a:solidFill>
                <a:latin typeface="Poppins" panose="00000500000000000000" pitchFamily="2" charset="0"/>
                <a:cs typeface="Poppins" panose="00000500000000000000" pitchFamily="2" charset="0"/>
              </a:rPr>
              <a:t>Permite </a:t>
            </a:r>
            <a:r>
              <a:rPr lang="pt-BR" sz="1800" dirty="0" err="1">
                <a:solidFill>
                  <a:srgbClr val="4A594B"/>
                </a:solidFill>
                <a:latin typeface="Poppins" panose="00000500000000000000" pitchFamily="2" charset="0"/>
                <a:cs typeface="Poppins" panose="00000500000000000000" pitchFamily="2" charset="0"/>
              </a:rPr>
              <a:t>xerar</a:t>
            </a:r>
            <a:r>
              <a:rPr lang="pt-BR" sz="1800" dirty="0">
                <a:solidFill>
                  <a:srgbClr val="4A594B"/>
                </a:solidFill>
                <a:latin typeface="Poppins" panose="00000500000000000000" pitchFamily="2" charset="0"/>
                <a:cs typeface="Poppins" panose="00000500000000000000" pitchFamily="2" charset="0"/>
              </a:rPr>
              <a:t> </a:t>
            </a:r>
            <a:r>
              <a:rPr lang="pt-BR" sz="1800" dirty="0" err="1">
                <a:solidFill>
                  <a:srgbClr val="4A594B"/>
                </a:solidFill>
                <a:latin typeface="Poppins" panose="00000500000000000000" pitchFamily="2" charset="0"/>
                <a:cs typeface="Poppins" panose="00000500000000000000" pitchFamily="2" charset="0"/>
              </a:rPr>
              <a:t>electricidade</a:t>
            </a:r>
            <a:r>
              <a:rPr lang="pt-BR" sz="1800" dirty="0">
                <a:solidFill>
                  <a:srgbClr val="4A594B"/>
                </a:solidFill>
                <a:latin typeface="Poppins" panose="00000500000000000000" pitchFamily="2" charset="0"/>
                <a:cs typeface="Poppins" panose="00000500000000000000" pitchFamily="2" charset="0"/>
              </a:rPr>
              <a:t> aproveitando o caudal de </a:t>
            </a:r>
            <a:r>
              <a:rPr lang="pt-BR" sz="1800" dirty="0" err="1">
                <a:solidFill>
                  <a:srgbClr val="4A594B"/>
                </a:solidFill>
                <a:latin typeface="Poppins" panose="00000500000000000000" pitchFamily="2" charset="0"/>
                <a:cs typeface="Poppins" panose="00000500000000000000" pitchFamily="2" charset="0"/>
              </a:rPr>
              <a:t>ríos</a:t>
            </a:r>
            <a:r>
              <a:rPr lang="pt-BR" sz="1800" dirty="0">
                <a:solidFill>
                  <a:srgbClr val="4A594B"/>
                </a:solidFill>
                <a:latin typeface="Poppins" panose="00000500000000000000" pitchFamily="2" charset="0"/>
                <a:cs typeface="Poppins" panose="00000500000000000000" pitchFamily="2" charset="0"/>
              </a:rPr>
              <a:t>, regalos ou </a:t>
            </a:r>
            <a:r>
              <a:rPr lang="pt-BR" sz="1800" dirty="0" err="1">
                <a:solidFill>
                  <a:srgbClr val="4A594B"/>
                </a:solidFill>
                <a:latin typeface="Poppins" panose="00000500000000000000" pitchFamily="2" charset="0"/>
                <a:cs typeface="Poppins" panose="00000500000000000000" pitchFamily="2" charset="0"/>
              </a:rPr>
              <a:t>canles</a:t>
            </a:r>
            <a:r>
              <a:rPr lang="pt-BR" sz="1800" dirty="0">
                <a:solidFill>
                  <a:srgbClr val="4A594B"/>
                </a:solidFill>
                <a:latin typeface="Poppins" panose="00000500000000000000" pitchFamily="2" charset="0"/>
                <a:cs typeface="Poppins" panose="00000500000000000000" pitchFamily="2" charset="0"/>
              </a:rPr>
              <a:t>, </a:t>
            </a:r>
            <a:r>
              <a:rPr lang="pt-BR" sz="1800" dirty="0" err="1">
                <a:solidFill>
                  <a:srgbClr val="4A594B"/>
                </a:solidFill>
                <a:latin typeface="Poppins" panose="00000500000000000000" pitchFamily="2" charset="0"/>
                <a:cs typeface="Poppins" panose="00000500000000000000" pitchFamily="2" charset="0"/>
              </a:rPr>
              <a:t>sen</a:t>
            </a:r>
            <a:r>
              <a:rPr lang="pt-BR" sz="1800" dirty="0">
                <a:solidFill>
                  <a:srgbClr val="4A594B"/>
                </a:solidFill>
                <a:latin typeface="Poppins" panose="00000500000000000000" pitchFamily="2" charset="0"/>
                <a:cs typeface="Poppins" panose="00000500000000000000" pitchFamily="2" charset="0"/>
              </a:rPr>
              <a:t> </a:t>
            </a:r>
            <a:r>
              <a:rPr lang="pt-BR" sz="1800" dirty="0" err="1">
                <a:solidFill>
                  <a:srgbClr val="4A594B"/>
                </a:solidFill>
                <a:latin typeface="Poppins" panose="00000500000000000000" pitchFamily="2" charset="0"/>
                <a:cs typeface="Poppins" panose="00000500000000000000" pitchFamily="2" charset="0"/>
              </a:rPr>
              <a:t>necesidade</a:t>
            </a:r>
            <a:r>
              <a:rPr lang="pt-BR" sz="1800" dirty="0">
                <a:solidFill>
                  <a:srgbClr val="4A594B"/>
                </a:solidFill>
                <a:latin typeface="Poppins" panose="00000500000000000000" pitchFamily="2" charset="0"/>
                <a:cs typeface="Poppins" panose="00000500000000000000" pitchFamily="2" charset="0"/>
              </a:rPr>
              <a:t> de grandes infraestruturas como presas</a:t>
            </a:r>
            <a:endParaRPr lang="gl-ES" sz="1800" noProof="0" dirty="0">
              <a:solidFill>
                <a:srgbClr val="4A594B"/>
              </a:solidFill>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CC94B76D-BD29-855A-6EC0-D7C6F834F61E}"/>
              </a:ext>
            </a:extLst>
          </p:cNvPr>
          <p:cNvSpPr txBox="1">
            <a:spLocks/>
          </p:cNvSpPr>
          <p:nvPr/>
        </p:nvSpPr>
        <p:spPr>
          <a:xfrm>
            <a:off x="913400" y="1129714"/>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ENERXÍA MINIHIDRÁULICA</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a:p>
            <a:pPr>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1420F2D4-EC6D-A029-5C68-92F7D29C5248}"/>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4" name="Marcador de texto 6">
            <a:extLst>
              <a:ext uri="{FF2B5EF4-FFF2-40B4-BE49-F238E27FC236}">
                <a16:creationId xmlns:a16="http://schemas.microsoft.com/office/drawing/2014/main" id="{BE9FF5BA-91B7-1D0F-02DF-31D4E05BABA4}"/>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pic>
        <p:nvPicPr>
          <p:cNvPr id="11" name="Imagen 10">
            <a:extLst>
              <a:ext uri="{FF2B5EF4-FFF2-40B4-BE49-F238E27FC236}">
                <a16:creationId xmlns:a16="http://schemas.microsoft.com/office/drawing/2014/main" id="{27993DF7-442E-CFDA-7839-E69446DAEE16}"/>
              </a:ext>
            </a:extLst>
          </p:cNvPr>
          <p:cNvPicPr>
            <a:picLocks noChangeAspect="1"/>
          </p:cNvPicPr>
          <p:nvPr/>
        </p:nvPicPr>
        <p:blipFill>
          <a:blip r:embed="rId2"/>
          <a:srcRect r="11365" b="-1094"/>
          <a:stretch/>
        </p:blipFill>
        <p:spPr>
          <a:xfrm>
            <a:off x="269618" y="6192702"/>
            <a:ext cx="8305689" cy="490625"/>
          </a:xfrm>
          <a:prstGeom prst="rect">
            <a:avLst/>
          </a:prstGeom>
        </p:spPr>
      </p:pic>
      <p:pic>
        <p:nvPicPr>
          <p:cNvPr id="12" name="Imagen 11">
            <a:extLst>
              <a:ext uri="{FF2B5EF4-FFF2-40B4-BE49-F238E27FC236}">
                <a16:creationId xmlns:a16="http://schemas.microsoft.com/office/drawing/2014/main" id="{2E0ABEB8-1ABF-236E-0EB1-4159935C93D7}"/>
              </a:ext>
            </a:extLst>
          </p:cNvPr>
          <p:cNvPicPr>
            <a:picLocks noChangeAspect="1"/>
          </p:cNvPicPr>
          <p:nvPr/>
        </p:nvPicPr>
        <p:blipFill>
          <a:blip r:embed="rId3"/>
          <a:stretch>
            <a:fillRect/>
          </a:stretch>
        </p:blipFill>
        <p:spPr>
          <a:xfrm>
            <a:off x="10129732" y="6215974"/>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42D23D20-1742-0A09-47FB-F7BFC457B1ED}"/>
              </a:ext>
            </a:extLst>
          </p:cNvPr>
          <p:cNvPicPr>
            <a:picLocks noChangeAspect="1"/>
          </p:cNvPicPr>
          <p:nvPr/>
        </p:nvPicPr>
        <p:blipFill>
          <a:blip r:embed="rId4"/>
          <a:stretch>
            <a:fillRect/>
          </a:stretch>
        </p:blipFill>
        <p:spPr>
          <a:xfrm>
            <a:off x="8801125" y="6102255"/>
            <a:ext cx="876972" cy="712101"/>
          </a:xfrm>
          <a:prstGeom prst="rect">
            <a:avLst/>
          </a:prstGeom>
        </p:spPr>
      </p:pic>
      <p:sp>
        <p:nvSpPr>
          <p:cNvPr id="14" name="Rectángulo 13">
            <a:extLst>
              <a:ext uri="{FF2B5EF4-FFF2-40B4-BE49-F238E27FC236}">
                <a16:creationId xmlns:a16="http://schemas.microsoft.com/office/drawing/2014/main" id="{78EF9B3A-17A1-496A-B1FC-7B627DE6B7F7}"/>
              </a:ext>
            </a:extLst>
          </p:cNvPr>
          <p:cNvSpPr/>
          <p:nvPr/>
        </p:nvSpPr>
        <p:spPr>
          <a:xfrm>
            <a:off x="744518" y="3771532"/>
            <a:ext cx="4703783" cy="15647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Bef>
                <a:spcPts val="1000"/>
              </a:spcBef>
              <a:spcAft>
                <a:spcPts val="800"/>
              </a:spcAft>
              <a:defRPr/>
            </a:pPr>
            <a:r>
              <a:rPr lang="es-ES" dirty="0">
                <a:solidFill>
                  <a:srgbClr val="4A594B"/>
                </a:solidFill>
                <a:latin typeface="Poppins" panose="00000500000000000000" pitchFamily="2" charset="0"/>
                <a:cs typeface="Poppins" panose="00000500000000000000" pitchFamily="2" charset="0"/>
              </a:rPr>
              <a:t>A ausencia </a:t>
            </a:r>
            <a:r>
              <a:rPr lang="es-ES" dirty="0" err="1">
                <a:solidFill>
                  <a:srgbClr val="4A594B"/>
                </a:solidFill>
                <a:latin typeface="Poppins" panose="00000500000000000000" pitchFamily="2" charset="0"/>
                <a:cs typeface="Poppins" panose="00000500000000000000" pitchFamily="2" charset="0"/>
              </a:rPr>
              <a:t>dun</a:t>
            </a:r>
            <a:r>
              <a:rPr lang="es-ES" dirty="0">
                <a:solidFill>
                  <a:srgbClr val="4A594B"/>
                </a:solidFill>
                <a:latin typeface="Poppins" panose="00000500000000000000" pitchFamily="2" charset="0"/>
                <a:cs typeface="Poppins" panose="00000500000000000000" pitchFamily="2" charset="0"/>
              </a:rPr>
              <a:t> inventario provincial de </a:t>
            </a:r>
            <a:r>
              <a:rPr lang="es-ES" dirty="0" err="1">
                <a:solidFill>
                  <a:srgbClr val="4A594B"/>
                </a:solidFill>
                <a:latin typeface="Poppins" panose="00000500000000000000" pitchFamily="2" charset="0"/>
                <a:cs typeface="Poppins" panose="00000500000000000000" pitchFamily="2" charset="0"/>
              </a:rPr>
              <a:t>infraestruturas</a:t>
            </a:r>
            <a:r>
              <a:rPr lang="es-ES" dirty="0">
                <a:solidFill>
                  <a:srgbClr val="4A594B"/>
                </a:solidFill>
                <a:latin typeface="Poppins" panose="00000500000000000000" pitchFamily="2" charset="0"/>
                <a:cs typeface="Poppins" panose="00000500000000000000" pitchFamily="2" charset="0"/>
              </a:rPr>
              <a:t> abandonadas con posibilidades de rehabilitación, </a:t>
            </a:r>
            <a:r>
              <a:rPr lang="es-ES" dirty="0" err="1">
                <a:solidFill>
                  <a:srgbClr val="4A594B"/>
                </a:solidFill>
                <a:latin typeface="Poppins" panose="00000500000000000000" pitchFamily="2" charset="0"/>
                <a:cs typeface="Poppins" panose="00000500000000000000" pitchFamily="2" charset="0"/>
              </a:rPr>
              <a:t>limitou</a:t>
            </a:r>
            <a:r>
              <a:rPr lang="es-ES" dirty="0">
                <a:solidFill>
                  <a:srgbClr val="4A594B"/>
                </a:solidFill>
                <a:latin typeface="Poppins" panose="00000500000000000000" pitchFamily="2" charset="0"/>
                <a:cs typeface="Poppins" panose="00000500000000000000" pitchFamily="2" charset="0"/>
              </a:rPr>
              <a:t> a </a:t>
            </a:r>
            <a:r>
              <a:rPr lang="es-ES" dirty="0" err="1">
                <a:solidFill>
                  <a:srgbClr val="4A594B"/>
                </a:solidFill>
                <a:latin typeface="Poppins" panose="00000500000000000000" pitchFamily="2" charset="0"/>
                <a:cs typeface="Poppins" panose="00000500000000000000" pitchFamily="2" charset="0"/>
              </a:rPr>
              <a:t>posibilidade</a:t>
            </a:r>
            <a:r>
              <a:rPr lang="es-ES" dirty="0">
                <a:solidFill>
                  <a:srgbClr val="4A594B"/>
                </a:solidFill>
                <a:latin typeface="Poppins" panose="00000500000000000000" pitchFamily="2" charset="0"/>
                <a:cs typeface="Poppins" panose="00000500000000000000" pitchFamily="2" charset="0"/>
              </a:rPr>
              <a:t> de </a:t>
            </a:r>
            <a:r>
              <a:rPr lang="es-ES" dirty="0" err="1">
                <a:solidFill>
                  <a:srgbClr val="4A594B"/>
                </a:solidFill>
                <a:latin typeface="Poppins" panose="00000500000000000000" pitchFamily="2" charset="0"/>
                <a:cs typeface="Poppins" panose="00000500000000000000" pitchFamily="2" charset="0"/>
              </a:rPr>
              <a:t>avaliar</a:t>
            </a:r>
            <a:r>
              <a:rPr lang="es-ES" dirty="0">
                <a:solidFill>
                  <a:srgbClr val="4A594B"/>
                </a:solidFill>
                <a:latin typeface="Poppins" panose="00000500000000000000" pitchFamily="2" charset="0"/>
                <a:cs typeface="Poppins" panose="00000500000000000000" pitchFamily="2" charset="0"/>
              </a:rPr>
              <a:t> o </a:t>
            </a:r>
            <a:r>
              <a:rPr lang="es-ES" dirty="0" err="1">
                <a:solidFill>
                  <a:srgbClr val="4A594B"/>
                </a:solidFill>
                <a:latin typeface="Poppins" panose="00000500000000000000" pitchFamily="2" charset="0"/>
                <a:cs typeface="Poppins" panose="00000500000000000000" pitchFamily="2" charset="0"/>
              </a:rPr>
              <a:t>seu</a:t>
            </a:r>
            <a:r>
              <a:rPr lang="es-ES" dirty="0">
                <a:solidFill>
                  <a:srgbClr val="4A594B"/>
                </a:solidFill>
                <a:latin typeface="Poppins" panose="00000500000000000000" pitchFamily="2" charset="0"/>
                <a:cs typeface="Poppins" panose="00000500000000000000" pitchFamily="2" charset="0"/>
              </a:rPr>
              <a:t> potencial no ámbito </a:t>
            </a:r>
            <a:r>
              <a:rPr lang="es-ES" dirty="0" err="1">
                <a:solidFill>
                  <a:srgbClr val="4A594B"/>
                </a:solidFill>
                <a:latin typeface="Poppins" panose="00000500000000000000" pitchFamily="2" charset="0"/>
                <a:cs typeface="Poppins" panose="00000500000000000000" pitchFamily="2" charset="0"/>
              </a:rPr>
              <a:t>deste</a:t>
            </a:r>
            <a:r>
              <a:rPr lang="es-ES" dirty="0">
                <a:solidFill>
                  <a:srgbClr val="4A594B"/>
                </a:solidFill>
                <a:latin typeface="Poppins" panose="00000500000000000000" pitchFamily="2" charset="0"/>
                <a:cs typeface="Poppins" panose="00000500000000000000" pitchFamily="2" charset="0"/>
              </a:rPr>
              <a:t> </a:t>
            </a:r>
            <a:r>
              <a:rPr lang="es-ES" dirty="0" err="1">
                <a:solidFill>
                  <a:srgbClr val="4A594B"/>
                </a:solidFill>
                <a:latin typeface="Poppins" panose="00000500000000000000" pitchFamily="2" charset="0"/>
                <a:cs typeface="Poppins" panose="00000500000000000000" pitchFamily="2" charset="0"/>
              </a:rPr>
              <a:t>estudo</a:t>
            </a:r>
            <a:endParaRPr lang="gl-ES" noProof="0" dirty="0">
              <a:solidFill>
                <a:srgbClr val="4A594B"/>
              </a:solidFill>
              <a:latin typeface="Poppins" panose="00000500000000000000" pitchFamily="2" charset="0"/>
              <a:cs typeface="Poppins" panose="00000500000000000000" pitchFamily="2" charset="0"/>
            </a:endParaRPr>
          </a:p>
        </p:txBody>
      </p:sp>
      <p:graphicFrame>
        <p:nvGraphicFramePr>
          <p:cNvPr id="5" name="Tabla 4">
            <a:extLst>
              <a:ext uri="{FF2B5EF4-FFF2-40B4-BE49-F238E27FC236}">
                <a16:creationId xmlns:a16="http://schemas.microsoft.com/office/drawing/2014/main" id="{1A424CDD-D838-4B8D-9E7A-F70EF68427AA}"/>
              </a:ext>
            </a:extLst>
          </p:cNvPr>
          <p:cNvGraphicFramePr>
            <a:graphicFrameLocks noGrp="1"/>
          </p:cNvGraphicFramePr>
          <p:nvPr>
            <p:extLst/>
          </p:nvPr>
        </p:nvGraphicFramePr>
        <p:xfrm>
          <a:off x="6476000" y="1316132"/>
          <a:ext cx="5209294" cy="4279266"/>
        </p:xfrm>
        <a:graphic>
          <a:graphicData uri="http://schemas.openxmlformats.org/drawingml/2006/table">
            <a:tbl>
              <a:tblPr firstRow="1" firstCol="1" bandRow="1"/>
              <a:tblGrid>
                <a:gridCol w="3049000">
                  <a:extLst>
                    <a:ext uri="{9D8B030D-6E8A-4147-A177-3AD203B41FA5}">
                      <a16:colId xmlns:a16="http://schemas.microsoft.com/office/drawing/2014/main" val="2994285379"/>
                    </a:ext>
                  </a:extLst>
                </a:gridCol>
                <a:gridCol w="2160294">
                  <a:extLst>
                    <a:ext uri="{9D8B030D-6E8A-4147-A177-3AD203B41FA5}">
                      <a16:colId xmlns:a16="http://schemas.microsoft.com/office/drawing/2014/main" val="3087838520"/>
                    </a:ext>
                  </a:extLst>
                </a:gridCol>
              </a:tblGrid>
              <a:tr h="301817">
                <a:tc>
                  <a:txBody>
                    <a:bodyPr/>
                    <a:lstStyle/>
                    <a:p>
                      <a:pPr algn="ctr">
                        <a:lnSpc>
                          <a:spcPct val="107000"/>
                        </a:lnSpc>
                        <a:spcAft>
                          <a:spcPts val="0"/>
                        </a:spcAft>
                      </a:pPr>
                      <a:r>
                        <a:rPr lang="gl-ES" sz="1800" b="1"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DEBILIDADES</a:t>
                      </a:r>
                      <a:endParaRPr lang="gl-ES" sz="1800" kern="100" dirty="0">
                        <a:effectLst/>
                        <a:latin typeface="Aptos"/>
                        <a:ea typeface="Aptos"/>
                        <a:cs typeface="Arial" panose="020B0604020202020204" pitchFamily="34" charset="0"/>
                      </a:endParaRPr>
                    </a:p>
                  </a:txBody>
                  <a:tcPr marL="64999" marR="64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66"/>
                    </a:solidFill>
                  </a:tcPr>
                </a:tc>
                <a:tc>
                  <a:txBody>
                    <a:bodyPr/>
                    <a:lstStyle/>
                    <a:p>
                      <a:pPr algn="ctr">
                        <a:lnSpc>
                          <a:spcPct val="107000"/>
                        </a:lnSpc>
                        <a:spcAft>
                          <a:spcPts val="0"/>
                        </a:spcAft>
                      </a:pPr>
                      <a:r>
                        <a:rPr lang="gl-ES" sz="1800" b="1"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AMEAZAS</a:t>
                      </a:r>
                      <a:endParaRPr lang="gl-ES" sz="1800" kern="100" dirty="0">
                        <a:effectLst/>
                        <a:latin typeface="Aptos"/>
                        <a:ea typeface="Aptos"/>
                        <a:cs typeface="Arial" panose="020B0604020202020204" pitchFamily="34" charset="0"/>
                      </a:endParaRPr>
                    </a:p>
                  </a:txBody>
                  <a:tcPr marL="64999" marR="64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66"/>
                    </a:solidFill>
                  </a:tcPr>
                </a:tc>
                <a:extLst>
                  <a:ext uri="{0D108BD9-81ED-4DB2-BD59-A6C34878D82A}">
                    <a16:rowId xmlns:a16="http://schemas.microsoft.com/office/drawing/2014/main" val="2677907928"/>
                  </a:ext>
                </a:extLst>
              </a:tr>
              <a:tr h="579987">
                <a:tc rowSpan="2">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Inversión inicial elevada</a:t>
                      </a:r>
                      <a:endParaRPr lang="gl-ES" sz="1800" kern="100" dirty="0">
                        <a:effectLst/>
                        <a:latin typeface="Aptos"/>
                        <a:ea typeface="Aptos"/>
                        <a:cs typeface="Arial" panose="020B0604020202020204" pitchFamily="34" charset="0"/>
                      </a:endParaRPr>
                    </a:p>
                  </a:txBody>
                  <a:tcPr marL="64999" marR="64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Tramitación complexa</a:t>
                      </a:r>
                      <a:endParaRPr lang="gl-ES" sz="1800" kern="100" dirty="0">
                        <a:effectLst/>
                        <a:latin typeface="Aptos"/>
                        <a:ea typeface="Aptos"/>
                        <a:cs typeface="Arial" panose="020B0604020202020204" pitchFamily="34" charset="0"/>
                      </a:endParaRPr>
                    </a:p>
                  </a:txBody>
                  <a:tcPr marL="64999" marR="64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3376450"/>
                  </a:ext>
                </a:extLst>
              </a:tr>
              <a:tr h="392864">
                <a:tc vMerge="1">
                  <a:txBody>
                    <a:bodyPr/>
                    <a:lstStyle/>
                    <a:p>
                      <a:endParaRPr lang="gl-ES"/>
                    </a:p>
                  </a:txBody>
                  <a:tcPr/>
                </a:tc>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Descoñecemento</a:t>
                      </a:r>
                      <a:endParaRPr lang="gl-ES" sz="1800" kern="100" dirty="0">
                        <a:effectLst/>
                        <a:latin typeface="Aptos"/>
                        <a:ea typeface="Aptos"/>
                        <a:cs typeface="Arial" panose="020B0604020202020204" pitchFamily="34" charset="0"/>
                      </a:endParaRPr>
                    </a:p>
                  </a:txBody>
                  <a:tcPr marL="64999" marR="64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062251"/>
                  </a:ext>
                </a:extLst>
              </a:tr>
              <a:tr h="579987">
                <a:tc>
                  <a:txBody>
                    <a:bodyPr/>
                    <a:lstStyle/>
                    <a:p>
                      <a:pPr algn="ctr">
                        <a:lnSpc>
                          <a:spcPct val="107000"/>
                        </a:lnSpc>
                        <a:spcAft>
                          <a:spcPts val="0"/>
                        </a:spcAft>
                      </a:pPr>
                      <a:r>
                        <a:rPr lang="gl-ES" sz="1800" b="1"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FORTALEZAS</a:t>
                      </a:r>
                      <a:endParaRPr lang="gl-ES" sz="1800" kern="100" dirty="0">
                        <a:effectLst/>
                        <a:latin typeface="Aptos"/>
                        <a:ea typeface="Aptos"/>
                        <a:cs typeface="Arial" panose="020B0604020202020204" pitchFamily="34" charset="0"/>
                      </a:endParaRPr>
                    </a:p>
                  </a:txBody>
                  <a:tcPr marL="64999" marR="64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r>
                        <a:rPr lang="gl-ES" sz="1800" b="1" kern="0">
                          <a:solidFill>
                            <a:srgbClr val="000000"/>
                          </a:solidFill>
                          <a:effectLst/>
                          <a:latin typeface="Poppins" panose="00000500000000000000" pitchFamily="2" charset="0"/>
                          <a:ea typeface="Times New Roman" panose="02020603050405020304" pitchFamily="18" charset="0"/>
                          <a:cs typeface="Arial" panose="020B0604020202020204" pitchFamily="34" charset="0"/>
                        </a:rPr>
                        <a:t>OPORTUNIDADES</a:t>
                      </a:r>
                      <a:endParaRPr lang="gl-ES" sz="1800" kern="100">
                        <a:effectLst/>
                        <a:latin typeface="Aptos"/>
                        <a:ea typeface="Aptos"/>
                        <a:cs typeface="Arial" panose="020B0604020202020204" pitchFamily="34" charset="0"/>
                      </a:endParaRPr>
                    </a:p>
                  </a:txBody>
                  <a:tcPr marL="64999" marR="64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922110173"/>
                  </a:ext>
                </a:extLst>
              </a:tr>
              <a:tr h="579987">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Abundancia de recursos</a:t>
                      </a:r>
                      <a:endParaRPr lang="gl-ES" sz="1800" kern="100" dirty="0">
                        <a:effectLst/>
                        <a:latin typeface="Aptos"/>
                        <a:ea typeface="Aptos"/>
                        <a:cs typeface="Arial" panose="020B0604020202020204" pitchFamily="34" charset="0"/>
                      </a:endParaRPr>
                    </a:p>
                  </a:txBody>
                  <a:tcPr marL="64999" marR="64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Apoio institucional</a:t>
                      </a:r>
                      <a:endParaRPr lang="gl-ES" sz="1800" kern="100" dirty="0">
                        <a:effectLst/>
                        <a:latin typeface="Aptos"/>
                        <a:ea typeface="Aptos"/>
                        <a:cs typeface="Arial" panose="020B0604020202020204" pitchFamily="34" charset="0"/>
                      </a:endParaRPr>
                    </a:p>
                  </a:txBody>
                  <a:tcPr marL="64999" marR="64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5680528"/>
                  </a:ext>
                </a:extLst>
              </a:tr>
              <a:tr h="642575">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Xeración estable y </a:t>
                      </a:r>
                      <a:r>
                        <a:rPr lang="gl-ES" sz="180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contínua</a:t>
                      </a:r>
                      <a:endParaRPr lang="gl-ES" sz="1800" kern="100" dirty="0">
                        <a:effectLst/>
                        <a:latin typeface="Aptos"/>
                        <a:ea typeface="Aptos"/>
                        <a:cs typeface="Arial" panose="020B0604020202020204" pitchFamily="34" charset="0"/>
                      </a:endParaRPr>
                    </a:p>
                  </a:txBody>
                  <a:tcPr marL="64999" marR="64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Rehabilitación  </a:t>
                      </a:r>
                      <a:r>
                        <a:rPr lang="gl-ES" sz="180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muiños</a:t>
                      </a: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 e </a:t>
                      </a:r>
                      <a:r>
                        <a:rPr lang="gl-ES" sz="180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minicentrais</a:t>
                      </a:r>
                      <a:endParaRPr lang="gl-ES" sz="1800" kern="100" dirty="0">
                        <a:effectLst/>
                        <a:latin typeface="Aptos"/>
                        <a:ea typeface="Aptos"/>
                        <a:cs typeface="Arial" panose="020B0604020202020204" pitchFamily="34" charset="0"/>
                      </a:endParaRPr>
                    </a:p>
                  </a:txBody>
                  <a:tcPr marL="64999" marR="64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398948"/>
                  </a:ext>
                </a:extLst>
              </a:tr>
              <a:tr h="301817">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Alta eficiencia</a:t>
                      </a:r>
                      <a:endParaRPr lang="gl-ES" sz="1800" kern="100" dirty="0">
                        <a:effectLst/>
                        <a:latin typeface="Aptos"/>
                        <a:ea typeface="Aptos"/>
                        <a:cs typeface="Arial" panose="020B0604020202020204" pitchFamily="34" charset="0"/>
                      </a:endParaRPr>
                    </a:p>
                  </a:txBody>
                  <a:tcPr marL="64999" marR="64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gl-ES"/>
                    </a:p>
                  </a:txBody>
                  <a:tcPr/>
                </a:tc>
                <a:extLst>
                  <a:ext uri="{0D108BD9-81ED-4DB2-BD59-A6C34878D82A}">
                    <a16:rowId xmlns:a16="http://schemas.microsoft.com/office/drawing/2014/main" val="2400161629"/>
                  </a:ext>
                </a:extLst>
              </a:tr>
              <a:tr h="332038">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Baixo impacto ambiental</a:t>
                      </a:r>
                      <a:endParaRPr lang="gl-ES" sz="1800" kern="100" dirty="0">
                        <a:effectLst/>
                        <a:latin typeface="Aptos"/>
                        <a:ea typeface="Aptos"/>
                        <a:cs typeface="Arial" panose="020B0604020202020204" pitchFamily="34" charset="0"/>
                      </a:endParaRPr>
                    </a:p>
                  </a:txBody>
                  <a:tcPr marL="64999" marR="64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gl-ES"/>
                    </a:p>
                  </a:txBody>
                  <a:tcPr/>
                </a:tc>
                <a:extLst>
                  <a:ext uri="{0D108BD9-81ED-4DB2-BD59-A6C34878D82A}">
                    <a16:rowId xmlns:a16="http://schemas.microsoft.com/office/drawing/2014/main" val="1333637610"/>
                  </a:ext>
                </a:extLst>
              </a:tr>
              <a:tr h="284857">
                <a:tc>
                  <a:txBody>
                    <a:bodyPr/>
                    <a:lstStyle/>
                    <a:p>
                      <a:pPr algn="ctr">
                        <a:lnSpc>
                          <a:spcPct val="107000"/>
                        </a:lnSpc>
                        <a:spcAft>
                          <a:spcPts val="0"/>
                        </a:spcAft>
                      </a:pPr>
                      <a:r>
                        <a:rPr lang="gl-ES" sz="18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Baixo LCOE (57 $/</a:t>
                      </a:r>
                      <a:r>
                        <a:rPr lang="gl-ES" sz="1800" b="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MWh</a:t>
                      </a:r>
                      <a:r>
                        <a:rPr lang="gl-ES" sz="18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a:t>
                      </a:r>
                      <a:endParaRPr lang="gl-ES" sz="1800" b="0" kern="100" dirty="0">
                        <a:effectLst/>
                        <a:latin typeface="Aptos"/>
                        <a:ea typeface="Aptos"/>
                        <a:cs typeface="Arial" panose="020B0604020202020204" pitchFamily="34" charset="0"/>
                      </a:endParaRPr>
                    </a:p>
                  </a:txBody>
                  <a:tcPr marL="64999" marR="64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gl-ES"/>
                    </a:p>
                  </a:txBody>
                  <a:tcPr/>
                </a:tc>
                <a:extLst>
                  <a:ext uri="{0D108BD9-81ED-4DB2-BD59-A6C34878D82A}">
                    <a16:rowId xmlns:a16="http://schemas.microsoft.com/office/drawing/2014/main" val="3131505734"/>
                  </a:ext>
                </a:extLst>
              </a:tr>
              <a:tr h="0">
                <a:tc>
                  <a:txBody>
                    <a:bodyPr/>
                    <a:lstStyle/>
                    <a:p>
                      <a:pPr algn="ctr">
                        <a:lnSpc>
                          <a:spcPct val="107000"/>
                        </a:lnSpc>
                        <a:spcAft>
                          <a:spcPts val="0"/>
                        </a:spcAft>
                      </a:pPr>
                      <a:r>
                        <a:rPr lang="gl-ES" sz="1800" b="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Elevada vida útil</a:t>
                      </a:r>
                      <a:endParaRPr lang="gl-ES" sz="1800" b="0" kern="100" dirty="0">
                        <a:effectLst/>
                        <a:latin typeface="Aptos"/>
                        <a:ea typeface="Aptos"/>
                        <a:cs typeface="Arial" panose="020B0604020202020204" pitchFamily="34" charset="0"/>
                      </a:endParaRPr>
                    </a:p>
                  </a:txBody>
                  <a:tcPr marL="64999" marR="64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gl-ES"/>
                    </a:p>
                  </a:txBody>
                  <a:tcPr/>
                </a:tc>
                <a:extLst>
                  <a:ext uri="{0D108BD9-81ED-4DB2-BD59-A6C34878D82A}">
                    <a16:rowId xmlns:a16="http://schemas.microsoft.com/office/drawing/2014/main" val="763066509"/>
                  </a:ext>
                </a:extLst>
              </a:tr>
            </a:tbl>
          </a:graphicData>
        </a:graphic>
      </p:graphicFrame>
    </p:spTree>
    <p:extLst>
      <p:ext uri="{BB962C8B-B14F-4D97-AF65-F5344CB8AC3E}">
        <p14:creationId xmlns:p14="http://schemas.microsoft.com/office/powerpoint/2010/main" val="2910783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8B610-2049-E166-B2F8-3F262EA09B81}"/>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449C6652-800F-664D-B5FE-1DF1731ED35D}"/>
              </a:ext>
            </a:extLst>
          </p:cNvPr>
          <p:cNvSpPr txBox="1">
            <a:spLocks/>
          </p:cNvSpPr>
          <p:nvPr/>
        </p:nvSpPr>
        <p:spPr>
          <a:xfrm>
            <a:off x="799100" y="1689050"/>
            <a:ext cx="4793625" cy="32639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defRPr/>
            </a:pPr>
            <a:r>
              <a:rPr lang="pt-BR" sz="1800" dirty="0" err="1">
                <a:solidFill>
                  <a:srgbClr val="4A594B"/>
                </a:solidFill>
                <a:latin typeface="Poppins" panose="00000500000000000000" pitchFamily="2" charset="0"/>
                <a:cs typeface="Poppins" panose="00000500000000000000" pitchFamily="2" charset="0"/>
              </a:rPr>
              <a:t>Obtense</a:t>
            </a:r>
            <a:r>
              <a:rPr lang="pt-BR" sz="1800" dirty="0">
                <a:solidFill>
                  <a:srgbClr val="4A594B"/>
                </a:solidFill>
                <a:latin typeface="Poppins" panose="00000500000000000000" pitchFamily="2" charset="0"/>
                <a:cs typeface="Poppins" panose="00000500000000000000" pitchFamily="2" charset="0"/>
              </a:rPr>
              <a:t> do </a:t>
            </a:r>
            <a:r>
              <a:rPr lang="pt-BR" sz="1800" dirty="0" err="1">
                <a:solidFill>
                  <a:srgbClr val="4A594B"/>
                </a:solidFill>
                <a:latin typeface="Poppins" panose="00000500000000000000" pitchFamily="2" charset="0"/>
                <a:cs typeface="Poppins" panose="00000500000000000000" pitchFamily="2" charset="0"/>
              </a:rPr>
              <a:t>movemento</a:t>
            </a:r>
            <a:r>
              <a:rPr lang="pt-BR" sz="1800" dirty="0">
                <a:solidFill>
                  <a:srgbClr val="4A594B"/>
                </a:solidFill>
                <a:latin typeface="Poppins" panose="00000500000000000000" pitchFamily="2" charset="0"/>
                <a:cs typeface="Poppins" panose="00000500000000000000" pitchFamily="2" charset="0"/>
              </a:rPr>
              <a:t> das </a:t>
            </a:r>
            <a:r>
              <a:rPr lang="pt-BR" sz="1800" dirty="0" err="1">
                <a:solidFill>
                  <a:srgbClr val="4A594B"/>
                </a:solidFill>
                <a:latin typeface="Poppins" panose="00000500000000000000" pitchFamily="2" charset="0"/>
                <a:cs typeface="Poppins" panose="00000500000000000000" pitchFamily="2" charset="0"/>
              </a:rPr>
              <a:t>olas</a:t>
            </a:r>
            <a:endParaRPr lang="pt-BR" sz="1800" dirty="0">
              <a:solidFill>
                <a:srgbClr val="4A594B"/>
              </a:solidFill>
              <a:latin typeface="Poppins" panose="00000500000000000000" pitchFamily="2" charset="0"/>
              <a:cs typeface="Poppins" panose="00000500000000000000" pitchFamily="2" charset="0"/>
            </a:endParaRPr>
          </a:p>
          <a:p>
            <a:pPr algn="just">
              <a:lnSpc>
                <a:spcPct val="107000"/>
              </a:lnSpc>
              <a:spcAft>
                <a:spcPts val="800"/>
              </a:spcAft>
              <a:defRPr/>
            </a:pPr>
            <a:r>
              <a:rPr lang="es-ES" sz="1800" dirty="0" err="1">
                <a:solidFill>
                  <a:srgbClr val="4A594B"/>
                </a:solidFill>
                <a:latin typeface="Poppins" panose="00000500000000000000" pitchFamily="2" charset="0"/>
                <a:cs typeface="Poppins" panose="00000500000000000000" pitchFamily="2" charset="0"/>
              </a:rPr>
              <a:t>Tecnoloxías</a:t>
            </a:r>
            <a:r>
              <a:rPr lang="es-ES" sz="1800" dirty="0">
                <a:solidFill>
                  <a:srgbClr val="4A594B"/>
                </a:solidFill>
                <a:latin typeface="Poppins" panose="00000500000000000000" pitchFamily="2" charset="0"/>
                <a:cs typeface="Poppins" panose="00000500000000000000" pitchFamily="2" charset="0"/>
              </a:rPr>
              <a:t> de uso:</a:t>
            </a:r>
          </a:p>
          <a:p>
            <a:pPr lvl="1" algn="just">
              <a:lnSpc>
                <a:spcPct val="100000"/>
              </a:lnSpc>
              <a:spcAft>
                <a:spcPts val="800"/>
              </a:spcAft>
              <a:defRPr/>
            </a:pPr>
            <a:r>
              <a:rPr lang="es-ES" sz="1600" dirty="0">
                <a:solidFill>
                  <a:srgbClr val="4A594B"/>
                </a:solidFill>
                <a:latin typeface="Poppins" panose="00000500000000000000" pitchFamily="2" charset="0"/>
                <a:cs typeface="Poppins" panose="00000500000000000000" pitchFamily="2" charset="0"/>
              </a:rPr>
              <a:t>Columnas de </a:t>
            </a:r>
            <a:r>
              <a:rPr lang="es-ES" sz="1600" dirty="0" err="1">
                <a:solidFill>
                  <a:srgbClr val="4A594B"/>
                </a:solidFill>
                <a:latin typeface="Poppins" panose="00000500000000000000" pitchFamily="2" charset="0"/>
                <a:cs typeface="Poppins" panose="00000500000000000000" pitchFamily="2" charset="0"/>
              </a:rPr>
              <a:t>auga</a:t>
            </a:r>
            <a:r>
              <a:rPr lang="es-ES" sz="1600" dirty="0">
                <a:solidFill>
                  <a:srgbClr val="4A594B"/>
                </a:solidFill>
                <a:latin typeface="Poppins" panose="00000500000000000000" pitchFamily="2" charset="0"/>
                <a:cs typeface="Poppins" panose="00000500000000000000" pitchFamily="2" charset="0"/>
              </a:rPr>
              <a:t> oscilantes</a:t>
            </a:r>
          </a:p>
          <a:p>
            <a:pPr lvl="1" algn="just">
              <a:lnSpc>
                <a:spcPct val="100000"/>
              </a:lnSpc>
              <a:spcAft>
                <a:spcPts val="800"/>
              </a:spcAft>
              <a:defRPr/>
            </a:pPr>
            <a:r>
              <a:rPr lang="es-ES" sz="1600" dirty="0" err="1">
                <a:solidFill>
                  <a:srgbClr val="4A594B"/>
                </a:solidFill>
                <a:latin typeface="Poppins" panose="00000500000000000000" pitchFamily="2" charset="0"/>
                <a:cs typeface="Poppins" panose="00000500000000000000" pitchFamily="2" charset="0"/>
              </a:rPr>
              <a:t>Boias</a:t>
            </a:r>
            <a:r>
              <a:rPr lang="es-ES" sz="1600" dirty="0">
                <a:solidFill>
                  <a:srgbClr val="4A594B"/>
                </a:solidFill>
                <a:latin typeface="Poppins" panose="00000500000000000000" pitchFamily="2" charset="0"/>
                <a:cs typeface="Poppins" panose="00000500000000000000" pitchFamily="2" charset="0"/>
              </a:rPr>
              <a:t> </a:t>
            </a:r>
            <a:r>
              <a:rPr lang="es-ES" sz="1600" dirty="0" err="1">
                <a:solidFill>
                  <a:srgbClr val="4A594B"/>
                </a:solidFill>
                <a:latin typeface="Poppins" panose="00000500000000000000" pitchFamily="2" charset="0"/>
                <a:cs typeface="Poppins" panose="00000500000000000000" pitchFamily="2" charset="0"/>
              </a:rPr>
              <a:t>xeradoras</a:t>
            </a:r>
            <a:endParaRPr lang="gl-ES" sz="1600" dirty="0">
              <a:solidFill>
                <a:srgbClr val="4A594B"/>
              </a:solidFill>
              <a:latin typeface="Poppins" panose="00000500000000000000" pitchFamily="2" charset="0"/>
              <a:cs typeface="Poppins" panose="00000500000000000000" pitchFamily="2" charset="0"/>
            </a:endParaRPr>
          </a:p>
          <a:p>
            <a:pPr lvl="1" algn="just">
              <a:lnSpc>
                <a:spcPct val="100000"/>
              </a:lnSpc>
              <a:spcAft>
                <a:spcPts val="800"/>
              </a:spcAft>
              <a:defRPr/>
            </a:pPr>
            <a:r>
              <a:rPr lang="es-ES" sz="1600" dirty="0">
                <a:solidFill>
                  <a:srgbClr val="4A594B"/>
                </a:solidFill>
                <a:latin typeface="Poppins" panose="00000500000000000000" pitchFamily="2" charset="0"/>
                <a:cs typeface="Poppins" panose="00000500000000000000" pitchFamily="2" charset="0"/>
              </a:rPr>
              <a:t>Dispositivos flotantes articulados</a:t>
            </a:r>
          </a:p>
        </p:txBody>
      </p:sp>
      <p:sp>
        <p:nvSpPr>
          <p:cNvPr id="10" name="Marcador de texto 4">
            <a:extLst>
              <a:ext uri="{FF2B5EF4-FFF2-40B4-BE49-F238E27FC236}">
                <a16:creationId xmlns:a16="http://schemas.microsoft.com/office/drawing/2014/main" id="{3EAF714C-66BC-8476-9B69-FB6D450E790F}"/>
              </a:ext>
            </a:extLst>
          </p:cNvPr>
          <p:cNvSpPr txBox="1">
            <a:spLocks/>
          </p:cNvSpPr>
          <p:nvPr/>
        </p:nvSpPr>
        <p:spPr>
          <a:xfrm>
            <a:off x="913400" y="1129714"/>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ENERXÍA UNDIMOTRIZ</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68897CB9-9DE0-5DD2-E8E5-0506CF96B893}"/>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4" name="Marcador de texto 6">
            <a:extLst>
              <a:ext uri="{FF2B5EF4-FFF2-40B4-BE49-F238E27FC236}">
                <a16:creationId xmlns:a16="http://schemas.microsoft.com/office/drawing/2014/main" id="{00556537-7A73-64C1-D97F-18F086583A36}"/>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230B5B9F-F03E-6CDB-B25D-917D4E8305F5}"/>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1BE806AA-E382-7A0E-F0C2-DB0A6D0F2F83}"/>
              </a:ext>
            </a:extLst>
          </p:cNvPr>
          <p:cNvPicPr>
            <a:picLocks noChangeAspect="1"/>
          </p:cNvPicPr>
          <p:nvPr/>
        </p:nvPicPr>
        <p:blipFill>
          <a:blip r:embed="rId2"/>
          <a:srcRect r="11365" b="-1094"/>
          <a:stretch/>
        </p:blipFill>
        <p:spPr>
          <a:xfrm>
            <a:off x="153479" y="6237173"/>
            <a:ext cx="8305689" cy="490625"/>
          </a:xfrm>
          <a:prstGeom prst="rect">
            <a:avLst/>
          </a:prstGeom>
        </p:spPr>
      </p:pic>
      <p:pic>
        <p:nvPicPr>
          <p:cNvPr id="12" name="Imagen 11">
            <a:extLst>
              <a:ext uri="{FF2B5EF4-FFF2-40B4-BE49-F238E27FC236}">
                <a16:creationId xmlns:a16="http://schemas.microsoft.com/office/drawing/2014/main" id="{349CFE22-C381-78C6-2C96-A39C49C5F84F}"/>
              </a:ext>
            </a:extLst>
          </p:cNvPr>
          <p:cNvPicPr>
            <a:picLocks noChangeAspect="1"/>
          </p:cNvPicPr>
          <p:nvPr/>
        </p:nvPicPr>
        <p:blipFill>
          <a:blip r:embed="rId3"/>
          <a:stretch>
            <a:fillRect/>
          </a:stretch>
        </p:blipFill>
        <p:spPr>
          <a:xfrm>
            <a:off x="10023128" y="6181519"/>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F3CA3630-9744-827E-B2ED-C70B356EF5BD}"/>
              </a:ext>
            </a:extLst>
          </p:cNvPr>
          <p:cNvPicPr>
            <a:picLocks noChangeAspect="1"/>
          </p:cNvPicPr>
          <p:nvPr/>
        </p:nvPicPr>
        <p:blipFill>
          <a:blip r:embed="rId4"/>
          <a:stretch>
            <a:fillRect/>
          </a:stretch>
        </p:blipFill>
        <p:spPr>
          <a:xfrm>
            <a:off x="8778987" y="6078052"/>
            <a:ext cx="876972" cy="712101"/>
          </a:xfrm>
          <a:prstGeom prst="rect">
            <a:avLst/>
          </a:prstGeom>
        </p:spPr>
      </p:pic>
      <p:graphicFrame>
        <p:nvGraphicFramePr>
          <p:cNvPr id="5" name="Tabla 4">
            <a:extLst>
              <a:ext uri="{FF2B5EF4-FFF2-40B4-BE49-F238E27FC236}">
                <a16:creationId xmlns:a16="http://schemas.microsoft.com/office/drawing/2014/main" id="{5A20C088-F222-4DD4-91A5-F0081772E2C5}"/>
              </a:ext>
            </a:extLst>
          </p:cNvPr>
          <p:cNvGraphicFramePr>
            <a:graphicFrameLocks noGrp="1"/>
          </p:cNvGraphicFramePr>
          <p:nvPr>
            <p:extLst/>
          </p:nvPr>
        </p:nvGraphicFramePr>
        <p:xfrm>
          <a:off x="5727583" y="1555690"/>
          <a:ext cx="5665316" cy="3515868"/>
        </p:xfrm>
        <a:graphic>
          <a:graphicData uri="http://schemas.openxmlformats.org/drawingml/2006/table">
            <a:tbl>
              <a:tblPr firstRow="1" firstCol="1" bandRow="1"/>
              <a:tblGrid>
                <a:gridCol w="2926825">
                  <a:extLst>
                    <a:ext uri="{9D8B030D-6E8A-4147-A177-3AD203B41FA5}">
                      <a16:colId xmlns:a16="http://schemas.microsoft.com/office/drawing/2014/main" val="3472550769"/>
                    </a:ext>
                  </a:extLst>
                </a:gridCol>
                <a:gridCol w="2738491">
                  <a:extLst>
                    <a:ext uri="{9D8B030D-6E8A-4147-A177-3AD203B41FA5}">
                      <a16:colId xmlns:a16="http://schemas.microsoft.com/office/drawing/2014/main" val="3221369978"/>
                    </a:ext>
                  </a:extLst>
                </a:gridCol>
              </a:tblGrid>
              <a:tr h="295275">
                <a:tc>
                  <a:txBody>
                    <a:bodyPr/>
                    <a:lstStyle/>
                    <a:p>
                      <a:pPr algn="ctr">
                        <a:lnSpc>
                          <a:spcPct val="107000"/>
                        </a:lnSpc>
                        <a:spcAft>
                          <a:spcPts val="0"/>
                        </a:spcAft>
                      </a:pPr>
                      <a:r>
                        <a:rPr lang="gl-ES" sz="1800" b="1" kern="0">
                          <a:solidFill>
                            <a:srgbClr val="000000"/>
                          </a:solidFill>
                          <a:effectLst/>
                          <a:latin typeface="Poppins" panose="00000500000000000000" pitchFamily="2" charset="0"/>
                          <a:ea typeface="Times New Roman" panose="02020603050405020304" pitchFamily="18" charset="0"/>
                          <a:cs typeface="Arial" panose="020B0604020202020204" pitchFamily="34" charset="0"/>
                        </a:rPr>
                        <a:t>DEBILIDADES</a:t>
                      </a:r>
                      <a:endParaRPr lang="gl-ES" sz="1200" kern="10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66"/>
                    </a:solidFill>
                  </a:tcPr>
                </a:tc>
                <a:tc>
                  <a:txBody>
                    <a:bodyPr/>
                    <a:lstStyle/>
                    <a:p>
                      <a:pPr algn="ctr">
                        <a:lnSpc>
                          <a:spcPct val="107000"/>
                        </a:lnSpc>
                        <a:spcAft>
                          <a:spcPts val="0"/>
                        </a:spcAft>
                      </a:pPr>
                      <a:r>
                        <a:rPr lang="gl-ES" sz="1800" b="1" kern="0">
                          <a:solidFill>
                            <a:srgbClr val="000000"/>
                          </a:solidFill>
                          <a:effectLst/>
                          <a:latin typeface="Poppins" panose="00000500000000000000" pitchFamily="2" charset="0"/>
                          <a:ea typeface="Times New Roman" panose="02020603050405020304" pitchFamily="18" charset="0"/>
                          <a:cs typeface="Arial" panose="020B0604020202020204" pitchFamily="34" charset="0"/>
                        </a:rPr>
                        <a:t>AMEAZAS</a:t>
                      </a:r>
                      <a:endParaRPr lang="gl-ES" sz="1200" kern="10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66"/>
                    </a:solidFill>
                  </a:tcPr>
                </a:tc>
                <a:extLst>
                  <a:ext uri="{0D108BD9-81ED-4DB2-BD59-A6C34878D82A}">
                    <a16:rowId xmlns:a16="http://schemas.microsoft.com/office/drawing/2014/main" val="3511837048"/>
                  </a:ext>
                </a:extLst>
              </a:tr>
              <a:tr h="304800">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Inversión inicial elevada</a:t>
                      </a:r>
                      <a:endParaRPr lang="gl-ES" sz="1200" kern="100" dirty="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Normativas mariñas esixentes</a:t>
                      </a:r>
                      <a:endParaRPr lang="gl-ES" sz="1200" kern="100" dirty="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7632058"/>
                  </a:ext>
                </a:extLst>
              </a:tr>
              <a:tr h="561975">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Limitadas </a:t>
                      </a:r>
                      <a:r>
                        <a:rPr lang="gl-ES" sz="180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experencias</a:t>
                      </a: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 previas</a:t>
                      </a:r>
                      <a:endParaRPr lang="gl-ES" sz="1200" kern="100" dirty="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gl-ES" sz="1800" kern="0">
                          <a:solidFill>
                            <a:srgbClr val="000000"/>
                          </a:solidFill>
                          <a:effectLst/>
                          <a:latin typeface="Poppins" panose="00000500000000000000" pitchFamily="2" charset="0"/>
                          <a:ea typeface="Times New Roman" panose="02020603050405020304" pitchFamily="18" charset="0"/>
                          <a:cs typeface="Arial" panose="020B0604020202020204" pitchFamily="34" charset="0"/>
                        </a:rPr>
                        <a:t>Riesgos ambientales y de compatibilidad con otros usos</a:t>
                      </a:r>
                      <a:endParaRPr lang="gl-ES" sz="1200" kern="10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6603574"/>
                  </a:ext>
                </a:extLst>
              </a:tr>
              <a:tr h="295275">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Escasa estandarización</a:t>
                      </a:r>
                      <a:endParaRPr lang="gl-ES" sz="1200" kern="100" dirty="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gl-ES"/>
                    </a:p>
                  </a:txBody>
                  <a:tcPr/>
                </a:tc>
                <a:extLst>
                  <a:ext uri="{0D108BD9-81ED-4DB2-BD59-A6C34878D82A}">
                    <a16:rowId xmlns:a16="http://schemas.microsoft.com/office/drawing/2014/main" val="4061297522"/>
                  </a:ext>
                </a:extLst>
              </a:tr>
              <a:tr h="590550">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Operación e </a:t>
                      </a:r>
                      <a:r>
                        <a:rPr lang="gl-ES" sz="180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mantenimiento</a:t>
                      </a: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 elevado </a:t>
                      </a:r>
                      <a:endParaRPr lang="gl-ES" sz="1200" kern="100" dirty="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gl-ES"/>
                    </a:p>
                  </a:txBody>
                  <a:tcPr/>
                </a:tc>
                <a:extLst>
                  <a:ext uri="{0D108BD9-81ED-4DB2-BD59-A6C34878D82A}">
                    <a16:rowId xmlns:a16="http://schemas.microsoft.com/office/drawing/2014/main" val="3921686780"/>
                  </a:ext>
                </a:extLst>
              </a:tr>
              <a:tr h="295275">
                <a:tc>
                  <a:txBody>
                    <a:bodyPr/>
                    <a:lstStyle/>
                    <a:p>
                      <a:pPr algn="ctr">
                        <a:lnSpc>
                          <a:spcPct val="107000"/>
                        </a:lnSpc>
                        <a:spcAft>
                          <a:spcPts val="0"/>
                        </a:spcAft>
                      </a:pPr>
                      <a:r>
                        <a:rPr lang="gl-ES" sz="1800" b="1" kern="0">
                          <a:solidFill>
                            <a:srgbClr val="000000"/>
                          </a:solidFill>
                          <a:effectLst/>
                          <a:latin typeface="Poppins" panose="00000500000000000000" pitchFamily="2" charset="0"/>
                          <a:ea typeface="Times New Roman" panose="02020603050405020304" pitchFamily="18" charset="0"/>
                          <a:cs typeface="Arial" panose="020B0604020202020204" pitchFamily="34" charset="0"/>
                        </a:rPr>
                        <a:t>FORTALEZAS</a:t>
                      </a:r>
                      <a:endParaRPr lang="gl-ES" sz="1200" kern="10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r>
                        <a:rPr lang="gl-ES" sz="1800" b="1" kern="0">
                          <a:solidFill>
                            <a:srgbClr val="000000"/>
                          </a:solidFill>
                          <a:effectLst/>
                          <a:latin typeface="Poppins" panose="00000500000000000000" pitchFamily="2" charset="0"/>
                          <a:ea typeface="Times New Roman" panose="02020603050405020304" pitchFamily="18" charset="0"/>
                          <a:cs typeface="Arial" panose="020B0604020202020204" pitchFamily="34" charset="0"/>
                        </a:rPr>
                        <a:t>OPORTUNIDADES</a:t>
                      </a:r>
                      <a:endParaRPr lang="gl-ES" sz="1200" kern="10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406584608"/>
                  </a:ext>
                </a:extLst>
              </a:tr>
              <a:tr h="295275">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Xeración constante</a:t>
                      </a:r>
                      <a:endParaRPr lang="gl-ES" sz="1200" kern="100" dirty="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Avances tecnolóxicos</a:t>
                      </a:r>
                      <a:endParaRPr lang="gl-ES" sz="1200" kern="100" dirty="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6994357"/>
                  </a:ext>
                </a:extLst>
              </a:tr>
              <a:tr h="590550">
                <a:tc>
                  <a:txBody>
                    <a:bodyPr/>
                    <a:lstStyle/>
                    <a:p>
                      <a:pPr algn="ctr">
                        <a:lnSpc>
                          <a:spcPct val="107000"/>
                        </a:lnSpc>
                        <a:spcAft>
                          <a:spcPts val="0"/>
                        </a:spcAft>
                      </a:pP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Alta densidade enerxética</a:t>
                      </a:r>
                      <a:endParaRPr lang="gl-ES" sz="1200" kern="100" dirty="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gl-ES" sz="1800" kern="0" dirty="0" err="1">
                          <a:solidFill>
                            <a:srgbClr val="000000"/>
                          </a:solidFill>
                          <a:effectLst/>
                          <a:latin typeface="Poppins" panose="00000500000000000000" pitchFamily="2" charset="0"/>
                          <a:ea typeface="Times New Roman" panose="02020603050405020304" pitchFamily="18" charset="0"/>
                          <a:cs typeface="Arial" panose="020B0604020202020204" pitchFamily="34" charset="0"/>
                        </a:rPr>
                        <a:t>Sinerxias</a:t>
                      </a:r>
                      <a:r>
                        <a:rPr lang="gl-ES" sz="1800" kern="0" dirty="0">
                          <a:solidFill>
                            <a:srgbClr val="000000"/>
                          </a:solidFill>
                          <a:effectLst/>
                          <a:latin typeface="Poppins" panose="00000500000000000000" pitchFamily="2" charset="0"/>
                          <a:ea typeface="Times New Roman" panose="02020603050405020304" pitchFamily="18" charset="0"/>
                          <a:cs typeface="Arial" panose="020B0604020202020204" pitchFamily="34" charset="0"/>
                        </a:rPr>
                        <a:t> con outras enerxías mariñas</a:t>
                      </a:r>
                      <a:endParaRPr lang="gl-ES" sz="1200" kern="100" dirty="0">
                        <a:effectLst/>
                        <a:latin typeface="Aptos"/>
                        <a:ea typeface="Aptos"/>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8666337"/>
                  </a:ext>
                </a:extLst>
              </a:tr>
            </a:tbl>
          </a:graphicData>
        </a:graphic>
      </p:graphicFrame>
      <p:pic>
        <p:nvPicPr>
          <p:cNvPr id="3" name="Imagen 2">
            <a:extLst>
              <a:ext uri="{FF2B5EF4-FFF2-40B4-BE49-F238E27FC236}">
                <a16:creationId xmlns:a16="http://schemas.microsoft.com/office/drawing/2014/main" id="{B53476F7-6C02-4CDE-9C6F-1926A81CBB82}"/>
              </a:ext>
            </a:extLst>
          </p:cNvPr>
          <p:cNvPicPr>
            <a:picLocks noChangeAspect="1"/>
          </p:cNvPicPr>
          <p:nvPr/>
        </p:nvPicPr>
        <p:blipFill>
          <a:blip r:embed="rId5"/>
          <a:stretch>
            <a:fillRect/>
          </a:stretch>
        </p:blipFill>
        <p:spPr>
          <a:xfrm>
            <a:off x="1139984" y="3946139"/>
            <a:ext cx="2857502" cy="1905001"/>
          </a:xfrm>
          <a:prstGeom prst="rect">
            <a:avLst/>
          </a:prstGeom>
        </p:spPr>
      </p:pic>
      <p:sp>
        <p:nvSpPr>
          <p:cNvPr id="14" name="Rectángulo 13">
            <a:extLst>
              <a:ext uri="{FF2B5EF4-FFF2-40B4-BE49-F238E27FC236}">
                <a16:creationId xmlns:a16="http://schemas.microsoft.com/office/drawing/2014/main" id="{226AB702-0F58-4E21-892E-1C7C92AF37C1}"/>
              </a:ext>
            </a:extLst>
          </p:cNvPr>
          <p:cNvSpPr/>
          <p:nvPr/>
        </p:nvSpPr>
        <p:spPr>
          <a:xfrm>
            <a:off x="1139984" y="5827973"/>
            <a:ext cx="2856057" cy="261610"/>
          </a:xfrm>
          <a:prstGeom prst="rect">
            <a:avLst/>
          </a:prstGeom>
        </p:spPr>
        <p:txBody>
          <a:bodyPr wrap="square">
            <a:spAutoFit/>
          </a:bodyPr>
          <a:lstStyle/>
          <a:p>
            <a:r>
              <a:rPr lang="gl-ES" sz="1100" dirty="0"/>
              <a:t>Imaxe: Eco </a:t>
            </a:r>
            <a:r>
              <a:rPr lang="gl-ES" sz="1100" dirty="0" err="1"/>
              <a:t>Wave</a:t>
            </a:r>
            <a:r>
              <a:rPr lang="gl-ES" sz="1100" dirty="0"/>
              <a:t> </a:t>
            </a:r>
            <a:r>
              <a:rPr lang="gl-ES" sz="1100" dirty="0" err="1"/>
              <a:t>Power</a:t>
            </a:r>
            <a:endParaRPr lang="gl-ES" dirty="0"/>
          </a:p>
        </p:txBody>
      </p:sp>
    </p:spTree>
    <p:extLst>
      <p:ext uri="{BB962C8B-B14F-4D97-AF65-F5344CB8AC3E}">
        <p14:creationId xmlns:p14="http://schemas.microsoft.com/office/powerpoint/2010/main" val="1076400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8B610-2049-E166-B2F8-3F262EA09B81}"/>
            </a:ext>
          </a:extLst>
        </p:cNvPr>
        <p:cNvGrpSpPr/>
        <p:nvPr/>
      </p:nvGrpSpPr>
      <p:grpSpPr>
        <a:xfrm>
          <a:off x="0" y="0"/>
          <a:ext cx="0" cy="0"/>
          <a:chOff x="0" y="0"/>
          <a:chExt cx="0" cy="0"/>
        </a:xfrm>
      </p:grpSpPr>
      <p:sp>
        <p:nvSpPr>
          <p:cNvPr id="10" name="Marcador de texto 4">
            <a:extLst>
              <a:ext uri="{FF2B5EF4-FFF2-40B4-BE49-F238E27FC236}">
                <a16:creationId xmlns:a16="http://schemas.microsoft.com/office/drawing/2014/main" id="{3EAF714C-66BC-8476-9B69-FB6D450E790F}"/>
              </a:ext>
            </a:extLst>
          </p:cNvPr>
          <p:cNvSpPr txBox="1">
            <a:spLocks/>
          </p:cNvSpPr>
          <p:nvPr/>
        </p:nvSpPr>
        <p:spPr>
          <a:xfrm>
            <a:off x="913400" y="1129714"/>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POTENCIAL ENERXÍA UNDIMOTRIZ</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68897CB9-9DE0-5DD2-E8E5-0506CF96B893}"/>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4" name="Marcador de texto 6">
            <a:extLst>
              <a:ext uri="{FF2B5EF4-FFF2-40B4-BE49-F238E27FC236}">
                <a16:creationId xmlns:a16="http://schemas.microsoft.com/office/drawing/2014/main" id="{00556537-7A73-64C1-D97F-18F086583A36}"/>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230B5B9F-F03E-6CDB-B25D-917D4E8305F5}"/>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1BE806AA-E382-7A0E-F0C2-DB0A6D0F2F83}"/>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349CFE22-C381-78C6-2C96-A39C49C5F84F}"/>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F3CA3630-9744-827E-B2ED-C70B356EF5BD}"/>
              </a:ext>
            </a:extLst>
          </p:cNvPr>
          <p:cNvPicPr>
            <a:picLocks noChangeAspect="1"/>
          </p:cNvPicPr>
          <p:nvPr/>
        </p:nvPicPr>
        <p:blipFill>
          <a:blip r:embed="rId4"/>
          <a:stretch>
            <a:fillRect/>
          </a:stretch>
        </p:blipFill>
        <p:spPr>
          <a:xfrm>
            <a:off x="8720915" y="5896364"/>
            <a:ext cx="876972" cy="712101"/>
          </a:xfrm>
          <a:prstGeom prst="rect">
            <a:avLst/>
          </a:prstGeom>
        </p:spPr>
      </p:pic>
      <p:sp>
        <p:nvSpPr>
          <p:cNvPr id="3" name="Rectángulo 2">
            <a:extLst>
              <a:ext uri="{FF2B5EF4-FFF2-40B4-BE49-F238E27FC236}">
                <a16:creationId xmlns:a16="http://schemas.microsoft.com/office/drawing/2014/main" id="{9353C18D-C414-5EE0-CD59-7E2C43D0FA91}"/>
              </a:ext>
            </a:extLst>
          </p:cNvPr>
          <p:cNvSpPr/>
          <p:nvPr/>
        </p:nvSpPr>
        <p:spPr>
          <a:xfrm>
            <a:off x="743667" y="3108556"/>
            <a:ext cx="5058774" cy="971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Bef>
                <a:spcPts val="1000"/>
              </a:spcBef>
              <a:spcAft>
                <a:spcPts val="800"/>
              </a:spcAft>
              <a:defRPr/>
            </a:pPr>
            <a:r>
              <a:rPr lang="es-ES" dirty="0">
                <a:solidFill>
                  <a:srgbClr val="4A594B"/>
                </a:solidFill>
                <a:latin typeface="Poppins" panose="00000500000000000000" pitchFamily="2" charset="0"/>
                <a:cs typeface="Poppins" panose="00000500000000000000" pitchFamily="2" charset="0"/>
              </a:rPr>
              <a:t>A costa sur de Pontevedra (</a:t>
            </a:r>
            <a:r>
              <a:rPr lang="es-ES" dirty="0" err="1">
                <a:solidFill>
                  <a:srgbClr val="4A594B"/>
                </a:solidFill>
                <a:latin typeface="Poppins" panose="00000500000000000000" pitchFamily="2" charset="0"/>
                <a:cs typeface="Poppins" panose="00000500000000000000" pitchFamily="2" charset="0"/>
              </a:rPr>
              <a:t>excluído</a:t>
            </a:r>
            <a:r>
              <a:rPr lang="es-ES" dirty="0">
                <a:solidFill>
                  <a:srgbClr val="4A594B"/>
                </a:solidFill>
                <a:latin typeface="Poppins" panose="00000500000000000000" pitchFamily="2" charset="0"/>
                <a:cs typeface="Poppins" panose="00000500000000000000" pitchFamily="2" charset="0"/>
              </a:rPr>
              <a:t> interior das rías) </a:t>
            </a:r>
            <a:r>
              <a:rPr lang="es-ES" dirty="0" err="1">
                <a:solidFill>
                  <a:srgbClr val="4A594B"/>
                </a:solidFill>
                <a:latin typeface="Poppins" panose="00000500000000000000" pitchFamily="2" charset="0"/>
                <a:cs typeface="Poppins" panose="00000500000000000000" pitchFamily="2" charset="0"/>
              </a:rPr>
              <a:t>posúe</a:t>
            </a:r>
            <a:r>
              <a:rPr lang="es-ES" dirty="0">
                <a:solidFill>
                  <a:srgbClr val="4A594B"/>
                </a:solidFill>
                <a:latin typeface="Poppins" panose="00000500000000000000" pitchFamily="2" charset="0"/>
                <a:cs typeface="Poppins" panose="00000500000000000000" pitchFamily="2" charset="0"/>
              </a:rPr>
              <a:t> un alto potencial debido </a:t>
            </a:r>
            <a:r>
              <a:rPr lang="es-ES" dirty="0" err="1">
                <a:solidFill>
                  <a:srgbClr val="4A594B"/>
                </a:solidFill>
                <a:latin typeface="Poppins" panose="00000500000000000000" pitchFamily="2" charset="0"/>
                <a:cs typeface="Poppins" panose="00000500000000000000" pitchFamily="2" charset="0"/>
              </a:rPr>
              <a:t>ás</a:t>
            </a:r>
            <a:r>
              <a:rPr lang="es-ES" dirty="0">
                <a:solidFill>
                  <a:srgbClr val="4A594B"/>
                </a:solidFill>
                <a:latin typeface="Poppins" panose="00000500000000000000" pitchFamily="2" charset="0"/>
                <a:cs typeface="Poppins" panose="00000500000000000000" pitchFamily="2" charset="0"/>
              </a:rPr>
              <a:t> </a:t>
            </a:r>
            <a:r>
              <a:rPr lang="es-ES" dirty="0" err="1">
                <a:solidFill>
                  <a:srgbClr val="4A594B"/>
                </a:solidFill>
                <a:latin typeface="Poppins" panose="00000500000000000000" pitchFamily="2" charset="0"/>
                <a:cs typeface="Poppins" panose="00000500000000000000" pitchFamily="2" charset="0"/>
              </a:rPr>
              <a:t>correntes</a:t>
            </a:r>
            <a:r>
              <a:rPr lang="es-ES" dirty="0">
                <a:solidFill>
                  <a:srgbClr val="4A594B"/>
                </a:solidFill>
                <a:latin typeface="Poppins" panose="00000500000000000000" pitchFamily="2" charset="0"/>
                <a:cs typeface="Poppins" panose="00000500000000000000" pitchFamily="2" charset="0"/>
              </a:rPr>
              <a:t> atlánticas</a:t>
            </a:r>
          </a:p>
        </p:txBody>
      </p:sp>
      <p:sp>
        <p:nvSpPr>
          <p:cNvPr id="5" name="Rectángulo 4">
            <a:extLst>
              <a:ext uri="{FF2B5EF4-FFF2-40B4-BE49-F238E27FC236}">
                <a16:creationId xmlns:a16="http://schemas.microsoft.com/office/drawing/2014/main" id="{BBB30A71-1683-9F78-35EA-EC395B889C37}"/>
              </a:ext>
            </a:extLst>
          </p:cNvPr>
          <p:cNvSpPr/>
          <p:nvPr/>
        </p:nvSpPr>
        <p:spPr>
          <a:xfrm>
            <a:off x="743667" y="4360221"/>
            <a:ext cx="5058774"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pt-BR" dirty="0">
                <a:solidFill>
                  <a:srgbClr val="4A594B"/>
                </a:solidFill>
                <a:latin typeface="Poppins" panose="00000500000000000000" pitchFamily="2" charset="0"/>
                <a:cs typeface="Poppins" panose="00000500000000000000" pitchFamily="2" charset="0"/>
              </a:rPr>
              <a:t>O seu </a:t>
            </a:r>
            <a:r>
              <a:rPr lang="pt-BR" dirty="0" err="1">
                <a:solidFill>
                  <a:srgbClr val="4A594B"/>
                </a:solidFill>
                <a:latin typeface="Poppins" panose="00000500000000000000" pitchFamily="2" charset="0"/>
                <a:cs typeface="Poppins" panose="00000500000000000000" pitchFamily="2" charset="0"/>
              </a:rPr>
              <a:t>desenvolvemento</a:t>
            </a:r>
            <a:r>
              <a:rPr lang="pt-BR" dirty="0">
                <a:solidFill>
                  <a:srgbClr val="4A594B"/>
                </a:solidFill>
                <a:latin typeface="Poppins" panose="00000500000000000000" pitchFamily="2" charset="0"/>
                <a:cs typeface="Poppins" panose="00000500000000000000" pitchFamily="2" charset="0"/>
              </a:rPr>
              <a:t> a </a:t>
            </a:r>
            <a:r>
              <a:rPr lang="pt-BR" dirty="0" err="1">
                <a:solidFill>
                  <a:srgbClr val="4A594B"/>
                </a:solidFill>
                <a:latin typeface="Poppins" panose="00000500000000000000" pitchFamily="2" charset="0"/>
                <a:cs typeface="Poppins" panose="00000500000000000000" pitchFamily="2" charset="0"/>
              </a:rPr>
              <a:t>gran</a:t>
            </a:r>
            <a:r>
              <a:rPr lang="pt-BR" dirty="0">
                <a:solidFill>
                  <a:srgbClr val="4A594B"/>
                </a:solidFill>
                <a:latin typeface="Poppins" panose="00000500000000000000" pitchFamily="2" charset="0"/>
                <a:cs typeface="Poppins" panose="00000500000000000000" pitchFamily="2" charset="0"/>
              </a:rPr>
              <a:t> escala non se considera economicamente </a:t>
            </a:r>
            <a:r>
              <a:rPr lang="pt-BR" dirty="0" err="1">
                <a:solidFill>
                  <a:srgbClr val="4A594B"/>
                </a:solidFill>
                <a:latin typeface="Poppins" panose="00000500000000000000" pitchFamily="2" charset="0"/>
                <a:cs typeface="Poppins" panose="00000500000000000000" pitchFamily="2" charset="0"/>
              </a:rPr>
              <a:t>viable</a:t>
            </a:r>
            <a:r>
              <a:rPr lang="pt-BR" dirty="0">
                <a:solidFill>
                  <a:srgbClr val="4A594B"/>
                </a:solidFill>
                <a:latin typeface="Poppins" panose="00000500000000000000" pitchFamily="2" charset="0"/>
                <a:cs typeface="Poppins" panose="00000500000000000000" pitchFamily="2" charset="0"/>
              </a:rPr>
              <a:t> a curto prazo (LCOE 150 -200 €/</a:t>
            </a:r>
            <a:r>
              <a:rPr lang="pt-BR" dirty="0" err="1">
                <a:solidFill>
                  <a:srgbClr val="4A594B"/>
                </a:solidFill>
                <a:latin typeface="Poppins" panose="00000500000000000000" pitchFamily="2" charset="0"/>
                <a:cs typeface="Poppins" panose="00000500000000000000" pitchFamily="2" charset="0"/>
              </a:rPr>
              <a:t>MWh</a:t>
            </a:r>
            <a:r>
              <a:rPr lang="pt-BR" dirty="0">
                <a:solidFill>
                  <a:srgbClr val="4A594B"/>
                </a:solidFill>
                <a:latin typeface="Poppins" panose="00000500000000000000" pitchFamily="2" charset="0"/>
                <a:cs typeface="Poppins" panose="00000500000000000000" pitchFamily="2" charset="0"/>
              </a:rPr>
              <a:t>)</a:t>
            </a:r>
            <a:endParaRPr lang="gl-ES" dirty="0">
              <a:solidFill>
                <a:srgbClr val="4A594B"/>
              </a:solidFill>
              <a:latin typeface="Poppins" panose="00000500000000000000" pitchFamily="2" charset="0"/>
              <a:cs typeface="Poppins" panose="00000500000000000000" pitchFamily="2" charset="0"/>
            </a:endParaRPr>
          </a:p>
        </p:txBody>
      </p:sp>
      <p:pic>
        <p:nvPicPr>
          <p:cNvPr id="6" name="Imagen 5">
            <a:extLst>
              <a:ext uri="{FF2B5EF4-FFF2-40B4-BE49-F238E27FC236}">
                <a16:creationId xmlns:a16="http://schemas.microsoft.com/office/drawing/2014/main" id="{0D198AA3-C37D-4FBF-ACBF-4D06F57D7C5B}"/>
              </a:ext>
            </a:extLst>
          </p:cNvPr>
          <p:cNvPicPr>
            <a:picLocks noChangeAspect="1"/>
          </p:cNvPicPr>
          <p:nvPr/>
        </p:nvPicPr>
        <p:blipFill>
          <a:blip r:embed="rId5"/>
          <a:stretch>
            <a:fillRect/>
          </a:stretch>
        </p:blipFill>
        <p:spPr>
          <a:xfrm>
            <a:off x="6651276" y="1107232"/>
            <a:ext cx="5131249" cy="4833713"/>
          </a:xfrm>
          <a:prstGeom prst="rect">
            <a:avLst/>
          </a:prstGeom>
        </p:spPr>
      </p:pic>
      <p:sp>
        <p:nvSpPr>
          <p:cNvPr id="8" name="Rectángulo 7">
            <a:extLst>
              <a:ext uri="{FF2B5EF4-FFF2-40B4-BE49-F238E27FC236}">
                <a16:creationId xmlns:a16="http://schemas.microsoft.com/office/drawing/2014/main" id="{6A62AE8C-9B06-47E0-9BD5-AFADF22A4541}"/>
              </a:ext>
            </a:extLst>
          </p:cNvPr>
          <p:cNvSpPr/>
          <p:nvPr/>
        </p:nvSpPr>
        <p:spPr>
          <a:xfrm>
            <a:off x="755738" y="1795177"/>
            <a:ext cx="5053509" cy="923330"/>
          </a:xfrm>
          <a:prstGeom prst="rect">
            <a:avLst/>
          </a:prstGeom>
        </p:spPr>
        <p:txBody>
          <a:bodyPr wrap="square">
            <a:spAutoFit/>
          </a:bodyPr>
          <a:lstStyle/>
          <a:p>
            <a:r>
              <a:rPr lang="es-ES" dirty="0" err="1">
                <a:solidFill>
                  <a:srgbClr val="4A594B"/>
                </a:solidFill>
                <a:latin typeface="Poppins" panose="00000500000000000000" pitchFamily="2" charset="0"/>
                <a:cs typeface="Poppins" panose="00000500000000000000" pitchFamily="2" charset="0"/>
              </a:rPr>
              <a:t>Analízase</a:t>
            </a:r>
            <a:r>
              <a:rPr lang="es-ES" dirty="0">
                <a:solidFill>
                  <a:srgbClr val="4A594B"/>
                </a:solidFill>
                <a:latin typeface="Poppins" panose="00000500000000000000" pitchFamily="2" charset="0"/>
                <a:cs typeface="Poppins" panose="00000500000000000000" pitchFamily="2" charset="0"/>
              </a:rPr>
              <a:t> do potencial (non cuantificado), con base </a:t>
            </a:r>
            <a:r>
              <a:rPr lang="es-ES" dirty="0" err="1">
                <a:solidFill>
                  <a:srgbClr val="4A594B"/>
                </a:solidFill>
                <a:latin typeface="Poppins" panose="00000500000000000000" pitchFamily="2" charset="0"/>
                <a:cs typeface="Poppins" panose="00000500000000000000" pitchFamily="2" charset="0"/>
              </a:rPr>
              <a:t>nun</a:t>
            </a:r>
            <a:r>
              <a:rPr lang="es-ES" dirty="0">
                <a:solidFill>
                  <a:srgbClr val="4A594B"/>
                </a:solidFill>
                <a:latin typeface="Poppins" panose="00000500000000000000" pitchFamily="2" charset="0"/>
                <a:cs typeface="Poppins" panose="00000500000000000000" pitchFamily="2" charset="0"/>
              </a:rPr>
              <a:t> </a:t>
            </a:r>
            <a:r>
              <a:rPr lang="es-ES" dirty="0" err="1">
                <a:solidFill>
                  <a:srgbClr val="4A594B"/>
                </a:solidFill>
                <a:latin typeface="Poppins" panose="00000500000000000000" pitchFamily="2" charset="0"/>
                <a:cs typeface="Poppins" panose="00000500000000000000" pitchFamily="2" charset="0"/>
              </a:rPr>
              <a:t>estudo</a:t>
            </a:r>
            <a:r>
              <a:rPr lang="es-ES" dirty="0">
                <a:solidFill>
                  <a:srgbClr val="4A594B"/>
                </a:solidFill>
                <a:latin typeface="Poppins" panose="00000500000000000000" pitchFamily="2" charset="0"/>
                <a:cs typeface="Poppins" panose="00000500000000000000" pitchFamily="2" charset="0"/>
              </a:rPr>
              <a:t> do Centro de </a:t>
            </a:r>
            <a:r>
              <a:rPr lang="es-ES" dirty="0" err="1">
                <a:solidFill>
                  <a:srgbClr val="4A594B"/>
                </a:solidFill>
                <a:latin typeface="Poppins" panose="00000500000000000000" pitchFamily="2" charset="0"/>
                <a:cs typeface="Poppins" panose="00000500000000000000" pitchFamily="2" charset="0"/>
              </a:rPr>
              <a:t>Investigacións</a:t>
            </a:r>
            <a:r>
              <a:rPr lang="es-ES" dirty="0">
                <a:solidFill>
                  <a:srgbClr val="4A594B"/>
                </a:solidFill>
                <a:latin typeface="Poppins" panose="00000500000000000000" pitchFamily="2" charset="0"/>
                <a:cs typeface="Poppins" panose="00000500000000000000" pitchFamily="2" charset="0"/>
              </a:rPr>
              <a:t> Mariñas da </a:t>
            </a:r>
            <a:r>
              <a:rPr lang="es-ES" dirty="0" err="1">
                <a:solidFill>
                  <a:srgbClr val="4A594B"/>
                </a:solidFill>
                <a:latin typeface="Poppins" panose="00000500000000000000" pitchFamily="2" charset="0"/>
                <a:cs typeface="Poppins" panose="00000500000000000000" pitchFamily="2" charset="0"/>
              </a:rPr>
              <a:t>Uvigo</a:t>
            </a:r>
            <a:r>
              <a:rPr lang="es-ES" dirty="0">
                <a:solidFill>
                  <a:srgbClr val="4A594B"/>
                </a:solidFill>
                <a:latin typeface="Poppins" panose="00000500000000000000" pitchFamily="2" charset="0"/>
                <a:cs typeface="Poppins" panose="00000500000000000000" pitchFamily="2" charset="0"/>
              </a:rPr>
              <a:t>:</a:t>
            </a:r>
            <a:endParaRPr lang="gl-ES" dirty="0">
              <a:solidFill>
                <a:srgbClr val="4A594B"/>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4116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4">
            <a:extLst>
              <a:ext uri="{FF2B5EF4-FFF2-40B4-BE49-F238E27FC236}">
                <a16:creationId xmlns:a16="http://schemas.microsoft.com/office/drawing/2014/main" id="{95F4C682-4BAD-853E-9AB7-E62554C74B7B}"/>
              </a:ext>
            </a:extLst>
          </p:cNvPr>
          <p:cNvSpPr txBox="1">
            <a:spLocks/>
          </p:cNvSpPr>
          <p:nvPr/>
        </p:nvSpPr>
        <p:spPr>
          <a:xfrm>
            <a:off x="659105" y="1802411"/>
            <a:ext cx="6150768" cy="34829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pPr>
            <a:r>
              <a:rPr lang="es-ES" sz="1800" dirty="0">
                <a:solidFill>
                  <a:srgbClr val="4A594B"/>
                </a:solidFill>
                <a:latin typeface="Poppins" panose="00000500000000000000" pitchFamily="2" charset="0"/>
                <a:cs typeface="Poppins" panose="00000500000000000000" pitchFamily="2" charset="0"/>
              </a:rPr>
              <a:t>Cada </a:t>
            </a:r>
            <a:r>
              <a:rPr lang="es-ES" sz="1800" dirty="0" err="1">
                <a:solidFill>
                  <a:srgbClr val="4A594B"/>
                </a:solidFill>
                <a:latin typeface="Poppins" panose="00000500000000000000" pitchFamily="2" charset="0"/>
                <a:cs typeface="Poppins" panose="00000500000000000000" pitchFamily="2" charset="0"/>
              </a:rPr>
              <a:t>tecnoloxía</a:t>
            </a:r>
            <a:r>
              <a:rPr lang="es-ES" sz="1800" dirty="0">
                <a:solidFill>
                  <a:srgbClr val="4A594B"/>
                </a:solidFill>
                <a:latin typeface="Poppins" panose="00000500000000000000" pitchFamily="2" charset="0"/>
                <a:cs typeface="Poppins" panose="00000500000000000000" pitchFamily="2" charset="0"/>
              </a:rPr>
              <a:t> de </a:t>
            </a:r>
            <a:r>
              <a:rPr lang="es-ES" sz="1800" dirty="0" err="1">
                <a:solidFill>
                  <a:srgbClr val="4A594B"/>
                </a:solidFill>
                <a:latin typeface="Poppins" panose="00000500000000000000" pitchFamily="2" charset="0"/>
                <a:cs typeface="Poppins" panose="00000500000000000000" pitchFamily="2" charset="0"/>
              </a:rPr>
              <a:t>aproveitamento</a:t>
            </a:r>
            <a:r>
              <a:rPr lang="es-ES" sz="1800" dirty="0">
                <a:solidFill>
                  <a:srgbClr val="4A594B"/>
                </a:solidFill>
                <a:latin typeface="Poppins" panose="00000500000000000000" pitchFamily="2" charset="0"/>
                <a:cs typeface="Poppins" panose="00000500000000000000" pitchFamily="2" charset="0"/>
              </a:rPr>
              <a:t> renovable presenta </a:t>
            </a:r>
            <a:r>
              <a:rPr lang="es-ES" sz="1800" dirty="0" err="1">
                <a:solidFill>
                  <a:srgbClr val="4A594B"/>
                </a:solidFill>
                <a:latin typeface="Poppins" panose="00000500000000000000" pitchFamily="2" charset="0"/>
                <a:cs typeface="Poppins" panose="00000500000000000000" pitchFamily="2" charset="0"/>
              </a:rPr>
              <a:t>vantaxes</a:t>
            </a:r>
            <a:r>
              <a:rPr lang="es-ES" sz="1800" dirty="0">
                <a:solidFill>
                  <a:srgbClr val="4A594B"/>
                </a:solidFill>
                <a:latin typeface="Poppins" panose="00000500000000000000" pitchFamily="2" charset="0"/>
                <a:cs typeface="Poppins" panose="00000500000000000000" pitchFamily="2" charset="0"/>
              </a:rPr>
              <a:t> e desafíos específicos:</a:t>
            </a:r>
          </a:p>
          <a:p>
            <a:pPr algn="just">
              <a:lnSpc>
                <a:spcPct val="107000"/>
              </a:lnSpc>
              <a:spcAft>
                <a:spcPts val="800"/>
              </a:spcAft>
            </a:pPr>
            <a:r>
              <a:rPr lang="es-ES" sz="1400" dirty="0">
                <a:solidFill>
                  <a:srgbClr val="4A594B"/>
                </a:solidFill>
                <a:latin typeface="Poppins" panose="00000500000000000000" pitchFamily="2" charset="0"/>
                <a:cs typeface="Poppins" panose="00000500000000000000" pitchFamily="2" charset="0"/>
              </a:rPr>
              <a:t>A </a:t>
            </a:r>
            <a:r>
              <a:rPr lang="es-ES" sz="1400" b="1" dirty="0">
                <a:solidFill>
                  <a:srgbClr val="4A594B"/>
                </a:solidFill>
                <a:latin typeface="Poppins" panose="00000500000000000000" pitchFamily="2" charset="0"/>
                <a:cs typeface="Poppins" panose="00000500000000000000" pitchFamily="2" charset="0"/>
              </a:rPr>
              <a:t>fotovoltaica e a eólica terrestre </a:t>
            </a:r>
            <a:r>
              <a:rPr lang="es-ES" sz="1400" dirty="0">
                <a:solidFill>
                  <a:srgbClr val="4A594B"/>
                </a:solidFill>
                <a:latin typeface="Poppins" panose="00000500000000000000" pitchFamily="2" charset="0"/>
                <a:cs typeface="Poppins" panose="00000500000000000000" pitchFamily="2" charset="0"/>
              </a:rPr>
              <a:t>son actualmente as </a:t>
            </a:r>
            <a:r>
              <a:rPr lang="es-ES" sz="1400" dirty="0" err="1">
                <a:solidFill>
                  <a:srgbClr val="4A594B"/>
                </a:solidFill>
                <a:latin typeface="Poppins" panose="00000500000000000000" pitchFamily="2" charset="0"/>
                <a:cs typeface="Poppins" panose="00000500000000000000" pitchFamily="2" charset="0"/>
              </a:rPr>
              <a:t>tecnoloxías</a:t>
            </a:r>
            <a:r>
              <a:rPr lang="es-ES" sz="1400" dirty="0">
                <a:solidFill>
                  <a:srgbClr val="4A594B"/>
                </a:solidFill>
                <a:latin typeface="Poppins" panose="00000500000000000000" pitchFamily="2" charset="0"/>
                <a:cs typeface="Poppins" panose="00000500000000000000" pitchFamily="2" charset="0"/>
              </a:rPr>
              <a:t>  </a:t>
            </a:r>
            <a:r>
              <a:rPr lang="es-ES" sz="1400" dirty="0" err="1">
                <a:solidFill>
                  <a:srgbClr val="4A594B"/>
                </a:solidFill>
                <a:latin typeface="Poppins" panose="00000500000000000000" pitchFamily="2" charset="0"/>
                <a:cs typeface="Poppins" panose="00000500000000000000" pitchFamily="2" charset="0"/>
              </a:rPr>
              <a:t>máis</a:t>
            </a:r>
            <a:r>
              <a:rPr lang="es-ES" sz="1400" dirty="0">
                <a:solidFill>
                  <a:srgbClr val="4A594B"/>
                </a:solidFill>
                <a:latin typeface="Poppins" panose="00000500000000000000" pitchFamily="2" charset="0"/>
                <a:cs typeface="Poppins" panose="00000500000000000000" pitchFamily="2" charset="0"/>
              </a:rPr>
              <a:t> </a:t>
            </a:r>
            <a:r>
              <a:rPr lang="es-ES" sz="1400" b="1" dirty="0">
                <a:solidFill>
                  <a:srgbClr val="4A594B"/>
                </a:solidFill>
                <a:latin typeface="Poppins" panose="00000500000000000000" pitchFamily="2" charset="0"/>
                <a:cs typeface="Poppins" panose="00000500000000000000" pitchFamily="2" charset="0"/>
              </a:rPr>
              <a:t>maduras, económicas e de fácil implementación</a:t>
            </a:r>
            <a:r>
              <a:rPr lang="es-ES" sz="1400" dirty="0">
                <a:solidFill>
                  <a:srgbClr val="4A594B"/>
                </a:solidFill>
                <a:latin typeface="Poppins" panose="00000500000000000000" pitchFamily="2" charset="0"/>
                <a:cs typeface="Poppins" panose="00000500000000000000" pitchFamily="2" charset="0"/>
              </a:rPr>
              <a:t>
A </a:t>
            </a:r>
            <a:r>
              <a:rPr lang="es-ES" sz="1400" b="1" dirty="0">
                <a:solidFill>
                  <a:srgbClr val="4A594B"/>
                </a:solidFill>
                <a:latin typeface="Poppins" panose="00000500000000000000" pitchFamily="2" charset="0"/>
                <a:cs typeface="Poppins" panose="00000500000000000000" pitchFamily="2" charset="0"/>
              </a:rPr>
              <a:t>biomasa/biogás e a minihidráulica </a:t>
            </a:r>
            <a:r>
              <a:rPr lang="es-ES" sz="1400" b="1" dirty="0" err="1">
                <a:solidFill>
                  <a:srgbClr val="4A594B"/>
                </a:solidFill>
                <a:latin typeface="Poppins" panose="00000500000000000000" pitchFamily="2" charset="0"/>
                <a:cs typeface="Poppins" panose="00000500000000000000" pitchFamily="2" charset="0"/>
              </a:rPr>
              <a:t>teñen</a:t>
            </a:r>
            <a:r>
              <a:rPr lang="es-ES" sz="1400" b="1" dirty="0">
                <a:solidFill>
                  <a:srgbClr val="4A594B"/>
                </a:solidFill>
                <a:latin typeface="Poppins" panose="00000500000000000000" pitchFamily="2" charset="0"/>
                <a:cs typeface="Poppins" panose="00000500000000000000" pitchFamily="2" charset="0"/>
              </a:rPr>
              <a:t> </a:t>
            </a:r>
            <a:r>
              <a:rPr lang="es-ES" sz="1400" b="1" dirty="0" err="1">
                <a:solidFill>
                  <a:srgbClr val="4A594B"/>
                </a:solidFill>
                <a:latin typeface="Poppins" panose="00000500000000000000" pitchFamily="2" charset="0"/>
                <a:cs typeface="Poppins" panose="00000500000000000000" pitchFamily="2" charset="0"/>
              </a:rPr>
              <a:t>custos</a:t>
            </a:r>
            <a:r>
              <a:rPr lang="es-ES" sz="1400" b="1" dirty="0">
                <a:solidFill>
                  <a:srgbClr val="4A594B"/>
                </a:solidFill>
                <a:latin typeface="Poppins" panose="00000500000000000000" pitchFamily="2" charset="0"/>
                <a:cs typeface="Poppins" panose="00000500000000000000" pitchFamily="2" charset="0"/>
              </a:rPr>
              <a:t> </a:t>
            </a:r>
            <a:r>
              <a:rPr lang="es-ES" sz="1400" b="1" dirty="0" err="1">
                <a:solidFill>
                  <a:srgbClr val="4A594B"/>
                </a:solidFill>
                <a:latin typeface="Poppins" panose="00000500000000000000" pitchFamily="2" charset="0"/>
                <a:cs typeface="Poppins" panose="00000500000000000000" pitchFamily="2" charset="0"/>
              </a:rPr>
              <a:t>máis</a:t>
            </a:r>
            <a:r>
              <a:rPr lang="es-ES" sz="1400" b="1" dirty="0">
                <a:solidFill>
                  <a:srgbClr val="4A594B"/>
                </a:solidFill>
                <a:latin typeface="Poppins" panose="00000500000000000000" pitchFamily="2" charset="0"/>
                <a:cs typeface="Poppins" panose="00000500000000000000" pitchFamily="2" charset="0"/>
              </a:rPr>
              <a:t> elevados pero ofrecen </a:t>
            </a:r>
            <a:r>
              <a:rPr lang="es-ES" sz="1400" b="1" dirty="0" err="1">
                <a:solidFill>
                  <a:srgbClr val="4A594B"/>
                </a:solidFill>
                <a:latin typeface="Poppins" panose="00000500000000000000" pitchFamily="2" charset="0"/>
                <a:cs typeface="Poppins" panose="00000500000000000000" pitchFamily="2" charset="0"/>
              </a:rPr>
              <a:t>vacinas</a:t>
            </a:r>
            <a:r>
              <a:rPr lang="es-ES" sz="1400" b="1" dirty="0">
                <a:solidFill>
                  <a:srgbClr val="4A594B"/>
                </a:solidFill>
                <a:latin typeface="Poppins" panose="00000500000000000000" pitchFamily="2" charset="0"/>
                <a:cs typeface="Poppins" panose="00000500000000000000" pitchFamily="2" charset="0"/>
              </a:rPr>
              <a:t> </a:t>
            </a:r>
            <a:r>
              <a:rPr lang="es-ES" sz="1400" b="1" dirty="0" err="1">
                <a:solidFill>
                  <a:srgbClr val="4A594B"/>
                </a:solidFill>
                <a:latin typeface="Poppins" panose="00000500000000000000" pitchFamily="2" charset="0"/>
                <a:cs typeface="Poppins" panose="00000500000000000000" pitchFamily="2" charset="0"/>
              </a:rPr>
              <a:t>adicionais</a:t>
            </a:r>
            <a:r>
              <a:rPr lang="es-ES" sz="1400" b="1" dirty="0">
                <a:solidFill>
                  <a:srgbClr val="4A594B"/>
                </a:solidFill>
                <a:latin typeface="Poppins" panose="00000500000000000000" pitchFamily="2" charset="0"/>
                <a:cs typeface="Poppins" panose="00000500000000000000" pitchFamily="2" charset="0"/>
              </a:rPr>
              <a:t> </a:t>
            </a:r>
            <a:r>
              <a:rPr lang="es-ES" sz="1400" dirty="0">
                <a:solidFill>
                  <a:srgbClr val="4A594B"/>
                </a:solidFill>
                <a:latin typeface="Poppins" panose="00000500000000000000" pitchFamily="2" charset="0"/>
                <a:cs typeface="Poppins" panose="00000500000000000000" pitchFamily="2" charset="0"/>
              </a:rPr>
              <a:t>(</a:t>
            </a:r>
            <a:r>
              <a:rPr lang="es-ES" sz="1400" dirty="0" err="1">
                <a:solidFill>
                  <a:srgbClr val="4A594B"/>
                </a:solidFill>
                <a:latin typeface="Poppins" panose="00000500000000000000" pitchFamily="2" charset="0"/>
                <a:cs typeface="Poppins" panose="00000500000000000000" pitchFamily="2" charset="0"/>
              </a:rPr>
              <a:t>xestión</a:t>
            </a:r>
            <a:r>
              <a:rPr lang="es-ES" sz="1400" dirty="0">
                <a:solidFill>
                  <a:srgbClr val="4A594B"/>
                </a:solidFill>
                <a:latin typeface="Poppins" panose="00000500000000000000" pitchFamily="2" charset="0"/>
                <a:cs typeface="Poppins" panose="00000500000000000000" pitchFamily="2" charset="0"/>
              </a:rPr>
              <a:t> de residuos e a </a:t>
            </a:r>
            <a:r>
              <a:rPr lang="es-ES" sz="1400" dirty="0" err="1">
                <a:solidFill>
                  <a:srgbClr val="4A594B"/>
                </a:solidFill>
                <a:latin typeface="Poppins" panose="00000500000000000000" pitchFamily="2" charset="0"/>
                <a:cs typeface="Poppins" panose="00000500000000000000" pitchFamily="2" charset="0"/>
              </a:rPr>
              <a:t>continuidade</a:t>
            </a:r>
            <a:r>
              <a:rPr lang="es-ES" sz="1400" dirty="0">
                <a:solidFill>
                  <a:srgbClr val="4A594B"/>
                </a:solidFill>
                <a:latin typeface="Poppins" panose="00000500000000000000" pitchFamily="2" charset="0"/>
                <a:cs typeface="Poppins" panose="00000500000000000000" pitchFamily="2" charset="0"/>
              </a:rPr>
              <a:t> da </a:t>
            </a:r>
            <a:r>
              <a:rPr lang="es-ES" sz="1400" dirty="0" err="1">
                <a:solidFill>
                  <a:srgbClr val="4A594B"/>
                </a:solidFill>
                <a:latin typeface="Poppins" panose="00000500000000000000" pitchFamily="2" charset="0"/>
                <a:cs typeface="Poppins" panose="00000500000000000000" pitchFamily="2" charset="0"/>
              </a:rPr>
              <a:t>subministración</a:t>
            </a:r>
            <a:r>
              <a:rPr lang="es-ES" sz="1400" dirty="0">
                <a:solidFill>
                  <a:srgbClr val="4A594B"/>
                </a:solidFill>
                <a:latin typeface="Poppins" panose="00000500000000000000" pitchFamily="2" charset="0"/>
                <a:cs typeface="Poppins" panose="00000500000000000000" pitchFamily="2" charset="0"/>
              </a:rPr>
              <a:t>). </a:t>
            </a:r>
            <a:r>
              <a:rPr lang="es-ES" sz="1400" dirty="0" err="1">
                <a:solidFill>
                  <a:srgbClr val="4A594B"/>
                </a:solidFill>
                <a:latin typeface="Poppins" panose="00000500000000000000" pitchFamily="2" charset="0"/>
                <a:cs typeface="Poppins" panose="00000500000000000000" pitchFamily="2" charset="0"/>
              </a:rPr>
              <a:t>Ademais</a:t>
            </a:r>
            <a:r>
              <a:rPr lang="es-ES" sz="1400" dirty="0">
                <a:solidFill>
                  <a:srgbClr val="4A594B"/>
                </a:solidFill>
                <a:latin typeface="Poppins" panose="00000500000000000000" pitchFamily="2" charset="0"/>
                <a:cs typeface="Poppins" panose="00000500000000000000" pitchFamily="2" charset="0"/>
              </a:rPr>
              <a:t>, </a:t>
            </a:r>
            <a:r>
              <a:rPr lang="es-ES" sz="1400" dirty="0" err="1">
                <a:solidFill>
                  <a:srgbClr val="4A594B"/>
                </a:solidFill>
                <a:latin typeface="Poppins" panose="00000500000000000000" pitchFamily="2" charset="0"/>
                <a:cs typeface="Poppins" panose="00000500000000000000" pitchFamily="2" charset="0"/>
              </a:rPr>
              <a:t>requiren</a:t>
            </a:r>
            <a:r>
              <a:rPr lang="es-ES" sz="1400" dirty="0">
                <a:solidFill>
                  <a:srgbClr val="4A594B"/>
                </a:solidFill>
                <a:latin typeface="Poppins" panose="00000500000000000000" pitchFamily="2" charset="0"/>
                <a:cs typeface="Poppins" panose="00000500000000000000" pitchFamily="2" charset="0"/>
              </a:rPr>
              <a:t> un </a:t>
            </a:r>
            <a:r>
              <a:rPr lang="es-ES" sz="1400" dirty="0" err="1">
                <a:solidFill>
                  <a:srgbClr val="4A594B"/>
                </a:solidFill>
                <a:latin typeface="Poppins" panose="00000500000000000000" pitchFamily="2" charset="0"/>
                <a:cs typeface="Poppins" panose="00000500000000000000" pitchFamily="2" charset="0"/>
              </a:rPr>
              <a:t>maior</a:t>
            </a:r>
            <a:r>
              <a:rPr lang="es-ES" sz="1400" dirty="0">
                <a:solidFill>
                  <a:srgbClr val="4A594B"/>
                </a:solidFill>
                <a:latin typeface="Poppins" panose="00000500000000000000" pitchFamily="2" charset="0"/>
                <a:cs typeface="Poppins" panose="00000500000000000000" pitchFamily="2" charset="0"/>
              </a:rPr>
              <a:t> control ambiental e administrativo
A </a:t>
            </a:r>
            <a:r>
              <a:rPr lang="es-ES" sz="1400" b="1" dirty="0" err="1">
                <a:solidFill>
                  <a:srgbClr val="4A594B"/>
                </a:solidFill>
                <a:latin typeface="Poppins" panose="00000500000000000000" pitchFamily="2" charset="0"/>
                <a:cs typeface="Poppins" panose="00000500000000000000" pitchFamily="2" charset="0"/>
              </a:rPr>
              <a:t>xeotermia</a:t>
            </a:r>
            <a:r>
              <a:rPr lang="es-ES" sz="1400" b="1" dirty="0">
                <a:solidFill>
                  <a:srgbClr val="4A594B"/>
                </a:solidFill>
                <a:latin typeface="Poppins" panose="00000500000000000000" pitchFamily="2" charset="0"/>
                <a:cs typeface="Poppins" panose="00000500000000000000" pitchFamily="2" charset="0"/>
              </a:rPr>
              <a:t> e a </a:t>
            </a:r>
            <a:r>
              <a:rPr lang="es-ES" sz="1400" b="1" dirty="0" err="1">
                <a:solidFill>
                  <a:srgbClr val="4A594B"/>
                </a:solidFill>
                <a:latin typeface="Poppins" panose="00000500000000000000" pitchFamily="2" charset="0"/>
                <a:cs typeface="Poppins" panose="00000500000000000000" pitchFamily="2" charset="0"/>
              </a:rPr>
              <a:t>enerxía</a:t>
            </a:r>
            <a:r>
              <a:rPr lang="es-ES" sz="1400" b="1" dirty="0">
                <a:solidFill>
                  <a:srgbClr val="4A594B"/>
                </a:solidFill>
                <a:latin typeface="Poppins" panose="00000500000000000000" pitchFamily="2" charset="0"/>
                <a:cs typeface="Poppins" panose="00000500000000000000" pitchFamily="2" charset="0"/>
              </a:rPr>
              <a:t> undimotriz </a:t>
            </a:r>
            <a:r>
              <a:rPr lang="es-ES" sz="1400" dirty="0" err="1">
                <a:solidFill>
                  <a:srgbClr val="4A594B"/>
                </a:solidFill>
                <a:latin typeface="Poppins" panose="00000500000000000000" pitchFamily="2" charset="0"/>
                <a:cs typeface="Poppins" panose="00000500000000000000" pitchFamily="2" charset="0"/>
              </a:rPr>
              <a:t>requiren</a:t>
            </a:r>
            <a:r>
              <a:rPr lang="es-ES" sz="1400" dirty="0">
                <a:solidFill>
                  <a:srgbClr val="4A594B"/>
                </a:solidFill>
                <a:latin typeface="Poppins" panose="00000500000000000000" pitchFamily="2" charset="0"/>
                <a:cs typeface="Poppins" panose="00000500000000000000" pitchFamily="2" charset="0"/>
              </a:rPr>
              <a:t> innovación, </a:t>
            </a:r>
            <a:r>
              <a:rPr lang="es-ES" sz="1400" dirty="0" err="1">
                <a:solidFill>
                  <a:srgbClr val="4A594B"/>
                </a:solidFill>
                <a:latin typeface="Poppins" panose="00000500000000000000" pitchFamily="2" charset="0"/>
                <a:cs typeface="Poppins" panose="00000500000000000000" pitchFamily="2" charset="0"/>
              </a:rPr>
              <a:t>desenvolvemento</a:t>
            </a:r>
            <a:r>
              <a:rPr lang="es-ES" sz="1400" dirty="0">
                <a:solidFill>
                  <a:srgbClr val="4A594B"/>
                </a:solidFill>
                <a:latin typeface="Poppins" panose="00000500000000000000" pitchFamily="2" charset="0"/>
                <a:cs typeface="Poppins" panose="00000500000000000000" pitchFamily="2" charset="0"/>
              </a:rPr>
              <a:t> </a:t>
            </a:r>
            <a:r>
              <a:rPr lang="es-ES" sz="1400" dirty="0" err="1">
                <a:solidFill>
                  <a:srgbClr val="4A594B"/>
                </a:solidFill>
                <a:latin typeface="Poppins" panose="00000500000000000000" pitchFamily="2" charset="0"/>
                <a:cs typeface="Poppins" panose="00000500000000000000" pitchFamily="2" charset="0"/>
              </a:rPr>
              <a:t>tecnolóxico</a:t>
            </a:r>
            <a:r>
              <a:rPr lang="es-ES" sz="1400" dirty="0">
                <a:solidFill>
                  <a:srgbClr val="4A594B"/>
                </a:solidFill>
                <a:latin typeface="Poppins" panose="00000500000000000000" pitchFamily="2" charset="0"/>
                <a:cs typeface="Poppins" panose="00000500000000000000" pitchFamily="2" charset="0"/>
              </a:rPr>
              <a:t> e </a:t>
            </a:r>
            <a:r>
              <a:rPr lang="es-ES" sz="1400" dirty="0" err="1">
                <a:solidFill>
                  <a:srgbClr val="4A594B"/>
                </a:solidFill>
                <a:latin typeface="Poppins" panose="00000500000000000000" pitchFamily="2" charset="0"/>
                <a:cs typeface="Poppins" panose="00000500000000000000" pitchFamily="2" charset="0"/>
              </a:rPr>
              <a:t>apoio</a:t>
            </a:r>
            <a:r>
              <a:rPr lang="es-ES" sz="1400" dirty="0">
                <a:solidFill>
                  <a:srgbClr val="4A594B"/>
                </a:solidFill>
                <a:latin typeface="Poppins" panose="00000500000000000000" pitchFamily="2" charset="0"/>
                <a:cs typeface="Poppins" panose="00000500000000000000" pitchFamily="2" charset="0"/>
              </a:rPr>
              <a:t> institucional para </a:t>
            </a:r>
            <a:r>
              <a:rPr lang="es-ES" sz="1400" dirty="0" err="1">
                <a:solidFill>
                  <a:srgbClr val="4A594B"/>
                </a:solidFill>
                <a:latin typeface="Poppins" panose="00000500000000000000" pitchFamily="2" charset="0"/>
                <a:cs typeface="Poppins" panose="00000500000000000000" pitchFamily="2" charset="0"/>
              </a:rPr>
              <a:t>seren</a:t>
            </a:r>
            <a:r>
              <a:rPr lang="es-ES" sz="1400" dirty="0">
                <a:solidFill>
                  <a:srgbClr val="4A594B"/>
                </a:solidFill>
                <a:latin typeface="Poppins" panose="00000500000000000000" pitchFamily="2" charset="0"/>
                <a:cs typeface="Poppins" panose="00000500000000000000" pitchFamily="2" charset="0"/>
              </a:rPr>
              <a:t> viables e escalables, pero son </a:t>
            </a:r>
            <a:r>
              <a:rPr lang="es-ES" sz="1400" dirty="0" err="1">
                <a:solidFill>
                  <a:srgbClr val="4A594B"/>
                </a:solidFill>
                <a:latin typeface="Poppins" panose="00000500000000000000" pitchFamily="2" charset="0"/>
                <a:cs typeface="Poppins" panose="00000500000000000000" pitchFamily="2" charset="0"/>
              </a:rPr>
              <a:t>tecnoloxías</a:t>
            </a:r>
            <a:r>
              <a:rPr lang="es-ES" sz="1400" dirty="0">
                <a:solidFill>
                  <a:srgbClr val="4A594B"/>
                </a:solidFill>
                <a:latin typeface="Poppins" panose="00000500000000000000" pitchFamily="2" charset="0"/>
                <a:cs typeface="Poppins" panose="00000500000000000000" pitchFamily="2" charset="0"/>
              </a:rPr>
              <a:t> con </a:t>
            </a:r>
            <a:r>
              <a:rPr lang="es-ES" sz="1400" b="1" dirty="0">
                <a:solidFill>
                  <a:srgbClr val="4A594B"/>
                </a:solidFill>
                <a:latin typeface="Poppins" panose="00000500000000000000" pitchFamily="2" charset="0"/>
                <a:cs typeface="Poppins" panose="00000500000000000000" pitchFamily="2" charset="0"/>
              </a:rPr>
              <a:t>gran</a:t>
            </a:r>
            <a:r>
              <a:rPr lang="es-ES" sz="1400" dirty="0">
                <a:solidFill>
                  <a:srgbClr val="4A594B"/>
                </a:solidFill>
                <a:latin typeface="Poppins" panose="00000500000000000000" pitchFamily="2" charset="0"/>
                <a:cs typeface="Poppins" panose="00000500000000000000" pitchFamily="2" charset="0"/>
              </a:rPr>
              <a:t> </a:t>
            </a:r>
            <a:r>
              <a:rPr lang="es-ES" sz="1400" b="1" dirty="0">
                <a:solidFill>
                  <a:srgbClr val="4A594B"/>
                </a:solidFill>
                <a:latin typeface="Poppins" panose="00000500000000000000" pitchFamily="2" charset="0"/>
                <a:cs typeface="Poppins" panose="00000500000000000000" pitchFamily="2" charset="0"/>
              </a:rPr>
              <a:t>potencial a medio e longo </a:t>
            </a:r>
            <a:r>
              <a:rPr lang="es-ES" sz="1400" b="1" dirty="0" err="1">
                <a:solidFill>
                  <a:srgbClr val="4A594B"/>
                </a:solidFill>
                <a:latin typeface="Poppins" panose="00000500000000000000" pitchFamily="2" charset="0"/>
                <a:cs typeface="Poppins" panose="00000500000000000000" pitchFamily="2" charset="0"/>
              </a:rPr>
              <a:t>prazo</a:t>
            </a:r>
            <a:endParaRPr lang="es-ES" sz="1400" b="1" dirty="0">
              <a:solidFill>
                <a:srgbClr val="4A594B"/>
              </a:solidFill>
              <a:latin typeface=""/>
            </a:endParaRPr>
          </a:p>
        </p:txBody>
      </p:sp>
      <p:sp>
        <p:nvSpPr>
          <p:cNvPr id="9" name="Título 1">
            <a:extLst>
              <a:ext uri="{FF2B5EF4-FFF2-40B4-BE49-F238E27FC236}">
                <a16:creationId xmlns:a16="http://schemas.microsoft.com/office/drawing/2014/main" id="{4E2670E1-E488-4212-9942-B3AA601D911A}"/>
              </a:ext>
            </a:extLst>
          </p:cNvPr>
          <p:cNvSpPr>
            <a:spLocks noGrp="1"/>
          </p:cNvSpPr>
          <p:nvPr>
            <p:ph type="title"/>
          </p:nvPr>
        </p:nvSpPr>
        <p:spPr>
          <a:xfrm>
            <a:off x="659105" y="503048"/>
            <a:ext cx="10873789" cy="857250"/>
          </a:xfrm>
        </p:spPr>
        <p:txBody>
          <a:bodyPr>
            <a:normAutofit fontScale="90000"/>
          </a:bodyPr>
          <a:lstStyle/>
          <a:p>
            <a:pPr algn="r"/>
            <a:r>
              <a:rPr lang="es-ES" sz="4000" b="1" dirty="0">
                <a:solidFill>
                  <a:srgbClr val="4A594B"/>
                </a:solidFill>
                <a:latin typeface=""/>
              </a:rPr>
              <a:t>OFICINA DE TRANSFORMACION COMUNITARIA </a:t>
            </a:r>
            <a:br>
              <a:rPr lang="es-ES" sz="3600" b="1" dirty="0">
                <a:solidFill>
                  <a:srgbClr val="4A594B"/>
                </a:solidFill>
                <a:latin typeface=""/>
              </a:rPr>
            </a:br>
            <a:r>
              <a:rPr lang="es-ES" sz="4000" b="1" i="1" dirty="0">
                <a:solidFill>
                  <a:srgbClr val="E0C537"/>
                </a:solidFill>
                <a:latin typeface=""/>
                <a:ea typeface="+mn-ea"/>
                <a:cs typeface="+mn-cs"/>
              </a:rPr>
              <a:t>+ Renovables </a:t>
            </a:r>
          </a:p>
        </p:txBody>
      </p:sp>
      <p:pic>
        <p:nvPicPr>
          <p:cNvPr id="8" name="Imagen 7">
            <a:extLst>
              <a:ext uri="{FF2B5EF4-FFF2-40B4-BE49-F238E27FC236}">
                <a16:creationId xmlns:a16="http://schemas.microsoft.com/office/drawing/2014/main" id="{3F3BB0A3-D409-403B-8868-3C67D1A789C3}"/>
              </a:ext>
            </a:extLst>
          </p:cNvPr>
          <p:cNvPicPr>
            <a:picLocks noChangeAspect="1"/>
          </p:cNvPicPr>
          <p:nvPr/>
        </p:nvPicPr>
        <p:blipFill>
          <a:blip r:embed="rId2"/>
          <a:stretch>
            <a:fillRect/>
          </a:stretch>
        </p:blipFill>
        <p:spPr>
          <a:xfrm>
            <a:off x="409475" y="6129396"/>
            <a:ext cx="9370712" cy="485316"/>
          </a:xfrm>
          <a:prstGeom prst="rect">
            <a:avLst/>
          </a:prstGeom>
        </p:spPr>
      </p:pic>
      <p:pic>
        <p:nvPicPr>
          <p:cNvPr id="11" name="Imagen 10">
            <a:extLst>
              <a:ext uri="{FF2B5EF4-FFF2-40B4-BE49-F238E27FC236}">
                <a16:creationId xmlns:a16="http://schemas.microsoft.com/office/drawing/2014/main" id="{95A9F96C-5AE6-46B6-A786-9C191FFD3EE6}"/>
              </a:ext>
            </a:extLst>
          </p:cNvPr>
          <p:cNvPicPr>
            <a:picLocks noChangeAspect="1"/>
          </p:cNvPicPr>
          <p:nvPr/>
        </p:nvPicPr>
        <p:blipFill>
          <a:blip r:embed="rId3"/>
          <a:stretch>
            <a:fillRect/>
          </a:stretch>
        </p:blipFill>
        <p:spPr>
          <a:xfrm>
            <a:off x="10049522" y="6110422"/>
            <a:ext cx="1733003" cy="494774"/>
          </a:xfrm>
          <a:prstGeom prst="rect">
            <a:avLst/>
          </a:prstGeom>
        </p:spPr>
      </p:pic>
      <p:sp>
        <p:nvSpPr>
          <p:cNvPr id="12" name="Marcador de texto 4">
            <a:extLst>
              <a:ext uri="{FF2B5EF4-FFF2-40B4-BE49-F238E27FC236}">
                <a16:creationId xmlns:a16="http://schemas.microsoft.com/office/drawing/2014/main" id="{096E2CC7-57F5-4E06-B944-4B87FF5327D3}"/>
              </a:ext>
            </a:extLst>
          </p:cNvPr>
          <p:cNvSpPr txBox="1">
            <a:spLocks/>
          </p:cNvSpPr>
          <p:nvPr/>
        </p:nvSpPr>
        <p:spPr>
          <a:xfrm>
            <a:off x="7881654" y="5560435"/>
            <a:ext cx="5827641"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200" b="1" dirty="0">
                <a:solidFill>
                  <a:srgbClr val="E0C537"/>
                </a:solidFill>
                <a:latin typeface=""/>
              </a:rPr>
              <a:t>LCOE TECNOLOXÍAS</a:t>
            </a:r>
          </a:p>
          <a:p>
            <a:pPr marL="0" indent="0">
              <a:buNone/>
            </a:pPr>
            <a:endParaRPr lang="es-ES" sz="2200" b="1" dirty="0">
              <a:solidFill>
                <a:srgbClr val="E0C537"/>
              </a:solidFill>
              <a:latin typeface=""/>
            </a:endParaRPr>
          </a:p>
        </p:txBody>
      </p:sp>
      <p:pic>
        <p:nvPicPr>
          <p:cNvPr id="13" name="Imagen 12">
            <a:extLst>
              <a:ext uri="{FF2B5EF4-FFF2-40B4-BE49-F238E27FC236}">
                <a16:creationId xmlns:a16="http://schemas.microsoft.com/office/drawing/2014/main" id="{25058D57-EBDF-40C9-9B63-735DCFD0B03E}"/>
              </a:ext>
            </a:extLst>
          </p:cNvPr>
          <p:cNvPicPr>
            <a:picLocks noChangeAspect="1"/>
          </p:cNvPicPr>
          <p:nvPr/>
        </p:nvPicPr>
        <p:blipFill rotWithShape="1">
          <a:blip r:embed="rId4"/>
          <a:srcRect t="5557" r="4836"/>
          <a:stretch/>
        </p:blipFill>
        <p:spPr>
          <a:xfrm>
            <a:off x="6809874" y="2455740"/>
            <a:ext cx="5214021" cy="3104695"/>
          </a:xfrm>
          <a:prstGeom prst="rect">
            <a:avLst/>
          </a:prstGeom>
        </p:spPr>
      </p:pic>
      <p:sp>
        <p:nvSpPr>
          <p:cNvPr id="10" name="Marcador de texto 4">
            <a:extLst>
              <a:ext uri="{FF2B5EF4-FFF2-40B4-BE49-F238E27FC236}">
                <a16:creationId xmlns:a16="http://schemas.microsoft.com/office/drawing/2014/main" id="{70431F66-4317-480E-9E54-20681172A1E5}"/>
              </a:ext>
            </a:extLst>
          </p:cNvPr>
          <p:cNvSpPr txBox="1">
            <a:spLocks/>
          </p:cNvSpPr>
          <p:nvPr/>
        </p:nvSpPr>
        <p:spPr>
          <a:xfrm>
            <a:off x="805245" y="1233450"/>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CONCLUSIÓNS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202194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9B921D9-726E-4E21-AD46-01BA63BC35A5}"/>
              </a:ext>
            </a:extLst>
          </p:cNvPr>
          <p:cNvPicPr>
            <a:picLocks noChangeAspect="1"/>
          </p:cNvPicPr>
          <p:nvPr/>
        </p:nvPicPr>
        <p:blipFill rotWithShape="1">
          <a:blip r:embed="rId2"/>
          <a:srcRect l="-959" t="11701"/>
          <a:stretch/>
        </p:blipFill>
        <p:spPr>
          <a:xfrm>
            <a:off x="8720915" y="1448886"/>
            <a:ext cx="3397104" cy="1906962"/>
          </a:xfrm>
          <a:prstGeom prst="rect">
            <a:avLst/>
          </a:prstGeom>
        </p:spPr>
      </p:pic>
      <p:sp>
        <p:nvSpPr>
          <p:cNvPr id="7" name="Marcador de texto 4">
            <a:extLst>
              <a:ext uri="{FF2B5EF4-FFF2-40B4-BE49-F238E27FC236}">
                <a16:creationId xmlns:a16="http://schemas.microsoft.com/office/drawing/2014/main" id="{95F4C682-4BAD-853E-9AB7-E62554C74B7B}"/>
              </a:ext>
            </a:extLst>
          </p:cNvPr>
          <p:cNvSpPr txBox="1">
            <a:spLocks/>
          </p:cNvSpPr>
          <p:nvPr/>
        </p:nvSpPr>
        <p:spPr>
          <a:xfrm>
            <a:off x="913402" y="1705052"/>
            <a:ext cx="4664438" cy="39608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pPr>
            <a:r>
              <a:rPr lang="gl-ES" sz="1400" b="1" dirty="0">
                <a:solidFill>
                  <a:srgbClr val="4A594B"/>
                </a:solidFill>
                <a:latin typeface="Poppins" panose="00000500000000000000" pitchFamily="2" charset="0"/>
                <a:cs typeface="Poppins" panose="00000500000000000000" pitchFamily="2" charset="0"/>
              </a:rPr>
              <a:t>Diversificada </a:t>
            </a:r>
            <a:r>
              <a:rPr lang="gl-ES" sz="1400" dirty="0">
                <a:solidFill>
                  <a:srgbClr val="4A594B"/>
                </a:solidFill>
                <a:latin typeface="Poppins" panose="00000500000000000000" pitchFamily="2" charset="0"/>
                <a:cs typeface="Poppins" panose="00000500000000000000" pitchFamily="2" charset="0"/>
              </a:rPr>
              <a:t>entre os sectores industrial, residencial, transporte e servizos:</a:t>
            </a:r>
          </a:p>
          <a:p>
            <a:pPr lvl="1" algn="just">
              <a:lnSpc>
                <a:spcPct val="107000"/>
              </a:lnSpc>
              <a:spcAft>
                <a:spcPts val="800"/>
              </a:spcAft>
            </a:pPr>
            <a:r>
              <a:rPr lang="gl-ES" sz="1400" b="1" dirty="0">
                <a:solidFill>
                  <a:srgbClr val="4A594B"/>
                </a:solidFill>
                <a:latin typeface="Poppins" panose="00000500000000000000" pitchFamily="2" charset="0"/>
                <a:cs typeface="Poppins" panose="00000500000000000000" pitchFamily="2" charset="0"/>
              </a:rPr>
              <a:t>Industrial: maior consumo </a:t>
            </a:r>
            <a:r>
              <a:rPr lang="gl-ES" sz="1400" dirty="0">
                <a:solidFill>
                  <a:srgbClr val="4A594B"/>
                </a:solidFill>
                <a:latin typeface="Poppins" panose="00000500000000000000" pitchFamily="2" charset="0"/>
                <a:cs typeface="Poppins" panose="00000500000000000000" pitchFamily="2" charset="0"/>
              </a:rPr>
              <a:t>debido á presenza de industrias intensivas, como a metalurxia e o papel.</a:t>
            </a:r>
          </a:p>
          <a:p>
            <a:pPr lvl="1" algn="just">
              <a:lnSpc>
                <a:spcPct val="107000"/>
              </a:lnSpc>
              <a:spcAft>
                <a:spcPts val="800"/>
              </a:spcAft>
            </a:pPr>
            <a:r>
              <a:rPr lang="gl-ES" sz="1400" b="1" dirty="0">
                <a:solidFill>
                  <a:srgbClr val="4A594B"/>
                </a:solidFill>
                <a:latin typeface="Poppins" panose="00000500000000000000" pitchFamily="2" charset="0"/>
                <a:cs typeface="Poppins" panose="00000500000000000000" pitchFamily="2" charset="0"/>
              </a:rPr>
              <a:t>Residencial e servizos</a:t>
            </a:r>
            <a:r>
              <a:rPr lang="gl-ES" sz="1400" dirty="0">
                <a:solidFill>
                  <a:srgbClr val="4A594B"/>
                </a:solidFill>
                <a:latin typeface="Poppins" panose="00000500000000000000" pitchFamily="2" charset="0"/>
                <a:cs typeface="Poppins" panose="00000500000000000000" pitchFamily="2" charset="0"/>
              </a:rPr>
              <a:t>: o consumo está relacionado coas necesidades de calefacción e electricidade.</a:t>
            </a:r>
          </a:p>
          <a:p>
            <a:pPr marL="0" indent="0" algn="just">
              <a:lnSpc>
                <a:spcPct val="107000"/>
              </a:lnSpc>
              <a:spcAft>
                <a:spcPts val="800"/>
              </a:spcAft>
              <a:buNone/>
            </a:pPr>
            <a:endParaRPr lang="gl-ES" sz="1400" dirty="0">
              <a:solidFill>
                <a:srgbClr val="4A594B"/>
              </a:solidFill>
              <a:latin typeface="Poppins" panose="00000500000000000000" pitchFamily="2" charset="0"/>
              <a:cs typeface="Poppins" panose="00000500000000000000" pitchFamily="2" charset="0"/>
            </a:endParaRPr>
          </a:p>
          <a:p>
            <a:pPr marL="0" indent="0">
              <a:lnSpc>
                <a:spcPts val="2700"/>
              </a:lnSpc>
              <a:buNone/>
            </a:pPr>
            <a:endParaRPr lang="es-ES" sz="1400" b="1" dirty="0">
              <a:solidFill>
                <a:srgbClr val="4A594B"/>
              </a:solidFill>
              <a:latin typeface="Poppins" panose="00000500000000000000" pitchFamily="2" charset="0"/>
              <a:cs typeface="Poppins" panose="00000500000000000000" pitchFamily="2" charset="0"/>
            </a:endParaRPr>
          </a:p>
          <a:p>
            <a:pPr>
              <a:lnSpc>
                <a:spcPts val="2700"/>
              </a:lnSpc>
            </a:pPr>
            <a:endParaRPr lang="es-ES" sz="1400" dirty="0">
              <a:solidFill>
                <a:srgbClr val="4A594B"/>
              </a:solidFill>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FD9D6008-74E3-4E93-A6C9-E25D2DD85AC8}"/>
              </a:ext>
            </a:extLst>
          </p:cNvPr>
          <p:cNvSpPr txBox="1">
            <a:spLocks/>
          </p:cNvSpPr>
          <p:nvPr/>
        </p:nvSpPr>
        <p:spPr>
          <a:xfrm>
            <a:off x="913400" y="1129714"/>
            <a:ext cx="7239999"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200" b="1" dirty="0">
                <a:solidFill>
                  <a:srgbClr val="E0C537"/>
                </a:solidFill>
                <a:latin typeface="Poppins" panose="00000500000000000000" pitchFamily="2" charset="0"/>
                <a:cs typeface="Poppins" panose="00000500000000000000" pitchFamily="2" charset="0"/>
              </a:rPr>
              <a:t>SITUACIÓN DA DEMANDA ENERXÉTICA EN GALICIA </a:t>
            </a:r>
          </a:p>
          <a:p>
            <a:pPr marL="0" indent="0">
              <a:buNone/>
            </a:pPr>
            <a:endParaRPr lang="es-ES" sz="2200" b="1" dirty="0">
              <a:solidFill>
                <a:srgbClr val="E0C537"/>
              </a:solidFill>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184BCD56-60BF-5436-EAD5-DAB8EA870AB2}"/>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dirty="0">
                <a:solidFill>
                  <a:srgbClr val="4A594B"/>
                </a:solidFill>
                <a:latin typeface="Poppins" panose="00000500000000000000" pitchFamily="2" charset="0"/>
                <a:cs typeface="Poppins" panose="00000500000000000000" pitchFamily="2" charset="0"/>
              </a:rPr>
              <a:t>OFICINA DE TRANSFORMACION COMUNITARIA </a:t>
            </a:r>
            <a:br>
              <a:rPr lang="es-ES" sz="2000" b="1" dirty="0">
                <a:solidFill>
                  <a:srgbClr val="4A594B"/>
                </a:solidFill>
                <a:latin typeface="Poppins" panose="00000500000000000000" pitchFamily="2" charset="0"/>
                <a:cs typeface="Poppins" panose="00000500000000000000" pitchFamily="2" charset="0"/>
              </a:rPr>
            </a:br>
            <a:r>
              <a:rPr lang="es-ES" sz="2000" b="1" i="1" dirty="0">
                <a:solidFill>
                  <a:srgbClr val="E0C537"/>
                </a:solidFill>
                <a:latin typeface="Poppins" panose="00000500000000000000" pitchFamily="2" charset="0"/>
                <a:ea typeface="+mn-ea"/>
                <a:cs typeface="Poppins" panose="00000500000000000000" pitchFamily="2" charset="0"/>
              </a:rPr>
              <a:t>+ </a:t>
            </a:r>
            <a:r>
              <a:rPr lang="es-ES" sz="2000" b="1" dirty="0">
                <a:solidFill>
                  <a:srgbClr val="E0C537"/>
                </a:solidFill>
                <a:latin typeface="Poppins" panose="00000500000000000000" pitchFamily="2" charset="0"/>
                <a:ea typeface="+mn-ea"/>
                <a:cs typeface="Poppins" panose="00000500000000000000" pitchFamily="2" charset="0"/>
              </a:rPr>
              <a:t>Renovables</a:t>
            </a:r>
            <a:r>
              <a:rPr lang="es-ES" sz="2000" b="1" i="1" dirty="0">
                <a:solidFill>
                  <a:srgbClr val="E0C537"/>
                </a:solidFill>
                <a:latin typeface="Poppins" panose="00000500000000000000" pitchFamily="2" charset="0"/>
                <a:ea typeface="+mn-ea"/>
                <a:cs typeface="Poppins" panose="00000500000000000000" pitchFamily="2" charset="0"/>
              </a:rPr>
              <a:t> </a:t>
            </a:r>
          </a:p>
        </p:txBody>
      </p:sp>
      <p:sp>
        <p:nvSpPr>
          <p:cNvPr id="4" name="Marcador de texto 6">
            <a:extLst>
              <a:ext uri="{FF2B5EF4-FFF2-40B4-BE49-F238E27FC236}">
                <a16:creationId xmlns:a16="http://schemas.microsoft.com/office/drawing/2014/main" id="{FD5C8100-0BEB-AF7F-3E22-ECBDAB2437BF}"/>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
            </a:endParaRPr>
          </a:p>
        </p:txBody>
      </p:sp>
      <p:sp>
        <p:nvSpPr>
          <p:cNvPr id="9" name="CuadroTexto 8">
            <a:extLst>
              <a:ext uri="{FF2B5EF4-FFF2-40B4-BE49-F238E27FC236}">
                <a16:creationId xmlns:a16="http://schemas.microsoft.com/office/drawing/2014/main" id="{CB29CEAD-CFD3-4F79-7562-C21B7D1E1B9C}"/>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4FFADE69-1C84-8D13-06CA-E61F0A1C4D4F}"/>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C6119BA9-EF44-2A7B-383F-F863073D1CBD}"/>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F6138E8C-5618-93DE-1D7E-5AE80F9AD64A}"/>
              </a:ext>
            </a:extLst>
          </p:cNvPr>
          <p:cNvPicPr>
            <a:picLocks noChangeAspect="1"/>
          </p:cNvPicPr>
          <p:nvPr/>
        </p:nvPicPr>
        <p:blipFill>
          <a:blip r:embed="rId5"/>
          <a:stretch>
            <a:fillRect/>
          </a:stretch>
        </p:blipFill>
        <p:spPr>
          <a:xfrm>
            <a:off x="8720915" y="5896364"/>
            <a:ext cx="876972" cy="712101"/>
          </a:xfrm>
          <a:prstGeom prst="rect">
            <a:avLst/>
          </a:prstGeom>
        </p:spPr>
      </p:pic>
      <p:pic>
        <p:nvPicPr>
          <p:cNvPr id="8" name="Imagen 7">
            <a:extLst>
              <a:ext uri="{FF2B5EF4-FFF2-40B4-BE49-F238E27FC236}">
                <a16:creationId xmlns:a16="http://schemas.microsoft.com/office/drawing/2014/main" id="{CF98ED71-6CCD-7207-4098-7C81CA9F4193}"/>
              </a:ext>
            </a:extLst>
          </p:cNvPr>
          <p:cNvPicPr>
            <a:picLocks noChangeAspect="1"/>
          </p:cNvPicPr>
          <p:nvPr/>
        </p:nvPicPr>
        <p:blipFill rotWithShape="1">
          <a:blip r:embed="rId6"/>
          <a:srcRect t="14771" r="7963"/>
          <a:stretch/>
        </p:blipFill>
        <p:spPr>
          <a:xfrm>
            <a:off x="5577840" y="2712086"/>
            <a:ext cx="3593592" cy="2338961"/>
          </a:xfrm>
          <a:prstGeom prst="rect">
            <a:avLst/>
          </a:prstGeom>
        </p:spPr>
      </p:pic>
      <p:sp>
        <p:nvSpPr>
          <p:cNvPr id="14" name="CuadroTexto 13">
            <a:extLst>
              <a:ext uri="{FF2B5EF4-FFF2-40B4-BE49-F238E27FC236}">
                <a16:creationId xmlns:a16="http://schemas.microsoft.com/office/drawing/2014/main" id="{B4213AB3-0115-2E71-F6E4-02F3E77AA32A}"/>
              </a:ext>
            </a:extLst>
          </p:cNvPr>
          <p:cNvSpPr txBox="1"/>
          <p:nvPr/>
        </p:nvSpPr>
        <p:spPr>
          <a:xfrm>
            <a:off x="5876491" y="5086407"/>
            <a:ext cx="3176069" cy="369332"/>
          </a:xfrm>
          <a:prstGeom prst="rect">
            <a:avLst/>
          </a:prstGeom>
          <a:noFill/>
        </p:spPr>
        <p:txBody>
          <a:bodyPr wrap="square" rtlCol="0">
            <a:spAutoFit/>
          </a:bodyPr>
          <a:lstStyle/>
          <a:p>
            <a:pPr algn="ctr"/>
            <a:r>
              <a:rPr lang="gl-ES" sz="900" dirty="0">
                <a:latin typeface="Poppins" panose="00000500000000000000" pitchFamily="2" charset="0"/>
                <a:cs typeface="Poppins" panose="00000500000000000000" pitchFamily="2" charset="0"/>
              </a:rPr>
              <a:t>Fonte: INEGA. CONSUMO ENERXÉTICO POR SECTORES EN GALICIA 2022</a:t>
            </a:r>
          </a:p>
        </p:txBody>
      </p:sp>
      <p:sp>
        <p:nvSpPr>
          <p:cNvPr id="15" name="CuadroTexto 14">
            <a:extLst>
              <a:ext uri="{FF2B5EF4-FFF2-40B4-BE49-F238E27FC236}">
                <a16:creationId xmlns:a16="http://schemas.microsoft.com/office/drawing/2014/main" id="{745D2DCC-C30E-48A6-94A7-B25DD2A07CAD}"/>
              </a:ext>
            </a:extLst>
          </p:cNvPr>
          <p:cNvSpPr txBox="1"/>
          <p:nvPr/>
        </p:nvSpPr>
        <p:spPr>
          <a:xfrm>
            <a:off x="9052560" y="3378505"/>
            <a:ext cx="3146611" cy="369332"/>
          </a:xfrm>
          <a:prstGeom prst="rect">
            <a:avLst/>
          </a:prstGeom>
          <a:noFill/>
        </p:spPr>
        <p:txBody>
          <a:bodyPr wrap="square" rtlCol="0">
            <a:spAutoFit/>
          </a:bodyPr>
          <a:lstStyle/>
          <a:p>
            <a:pPr algn="ctr"/>
            <a:r>
              <a:rPr lang="gl-ES" sz="900" dirty="0">
                <a:latin typeface="Poppins" panose="00000500000000000000" pitchFamily="2" charset="0"/>
                <a:cs typeface="Poppins" panose="00000500000000000000" pitchFamily="2" charset="0"/>
              </a:rPr>
              <a:t>Fonte: INEGA. CONSUMO ENERXÉTICO POR USOS EN GALICIA 2022</a:t>
            </a:r>
          </a:p>
        </p:txBody>
      </p:sp>
      <p:sp>
        <p:nvSpPr>
          <p:cNvPr id="16" name="Marcador de texto 4">
            <a:extLst>
              <a:ext uri="{FF2B5EF4-FFF2-40B4-BE49-F238E27FC236}">
                <a16:creationId xmlns:a16="http://schemas.microsoft.com/office/drawing/2014/main" id="{EC30D401-71AC-4C7A-966C-CD7E4B0CEDF7}"/>
              </a:ext>
            </a:extLst>
          </p:cNvPr>
          <p:cNvSpPr txBox="1">
            <a:spLocks/>
          </p:cNvSpPr>
          <p:nvPr/>
        </p:nvSpPr>
        <p:spPr>
          <a:xfrm>
            <a:off x="849930" y="4393457"/>
            <a:ext cx="4664438" cy="1272484"/>
          </a:xfrm>
          <a:prstGeom prst="rect">
            <a:avLst/>
          </a:prstGeom>
        </p:spPr>
        <p:style>
          <a:lnRef idx="2">
            <a:schemeClr val="accent6"/>
          </a:lnRef>
          <a:fillRef idx="1">
            <a:schemeClr val="lt1"/>
          </a:fillRef>
          <a:effectRef idx="0">
            <a:schemeClr val="accent6"/>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Aft>
                <a:spcPts val="800"/>
              </a:spcAft>
              <a:buNone/>
            </a:pPr>
            <a:r>
              <a:rPr lang="gl-ES" sz="1400" dirty="0">
                <a:solidFill>
                  <a:srgbClr val="4A594B"/>
                </a:solidFill>
                <a:latin typeface="Poppins" panose="00000500000000000000" pitchFamily="2" charset="0"/>
                <a:cs typeface="Poppins" panose="00000500000000000000" pitchFamily="2" charset="0"/>
              </a:rPr>
              <a:t>Son necesarias actuacións específicas en cada sector para </a:t>
            </a:r>
            <a:r>
              <a:rPr lang="gl-ES" sz="1400" b="1" dirty="0">
                <a:solidFill>
                  <a:srgbClr val="4A594B"/>
                </a:solidFill>
                <a:latin typeface="Poppins" panose="00000500000000000000" pitchFamily="2" charset="0"/>
                <a:cs typeface="Poppins" panose="00000500000000000000" pitchFamily="2" charset="0"/>
              </a:rPr>
              <a:t>reducir a dependencia de combustibles fósiles importados e contaminantes e mellorar a eficiencia</a:t>
            </a:r>
            <a:r>
              <a:rPr lang="gl-ES" sz="1400" dirty="0">
                <a:solidFill>
                  <a:srgbClr val="4A594B"/>
                </a:solidFill>
                <a:latin typeface="Poppins" panose="00000500000000000000" pitchFamily="2" charset="0"/>
                <a:cs typeface="Poppins" panose="00000500000000000000" pitchFamily="2" charset="0"/>
              </a:rPr>
              <a:t> no uso dos recursos</a:t>
            </a:r>
            <a:endParaRPr lang="es-ES" sz="1400" b="1" dirty="0">
              <a:solidFill>
                <a:srgbClr val="4A594B"/>
              </a:solidFill>
              <a:latin typeface="Poppins" panose="00000500000000000000" pitchFamily="2" charset="0"/>
              <a:cs typeface="Poppins" panose="00000500000000000000" pitchFamily="2" charset="0"/>
            </a:endParaRPr>
          </a:p>
          <a:p>
            <a:pPr>
              <a:lnSpc>
                <a:spcPts val="2700"/>
              </a:lnSpc>
            </a:pPr>
            <a:endParaRPr lang="es-ES" sz="1400" dirty="0">
              <a:solidFill>
                <a:srgbClr val="4A594B"/>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576150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0C537"/>
        </a:solidFill>
        <a:effectLst/>
      </p:bgPr>
    </p:bg>
    <p:spTree>
      <p:nvGrpSpPr>
        <p:cNvPr id="1" name="">
          <a:extLst>
            <a:ext uri="{FF2B5EF4-FFF2-40B4-BE49-F238E27FC236}">
              <a16:creationId xmlns:a16="http://schemas.microsoft.com/office/drawing/2014/main" id="{776B26B7-00A4-D1EE-489A-FEE68F0A201D}"/>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20EB1EB9-E865-643F-DE4A-3C168FC14E01}"/>
              </a:ext>
            </a:extLst>
          </p:cNvPr>
          <p:cNvSpPr txBox="1"/>
          <p:nvPr/>
        </p:nvSpPr>
        <p:spPr>
          <a:xfrm>
            <a:off x="1039137" y="2006625"/>
            <a:ext cx="944584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6000" b="1" dirty="0">
                <a:solidFill>
                  <a:srgbClr val="4A594B"/>
                </a:solidFill>
                <a:latin typeface="Poppins" panose="00000500000000000000" pitchFamily="2" charset="0"/>
                <a:cs typeface="Poppins" panose="00000500000000000000" pitchFamily="2" charset="0"/>
              </a:rPr>
              <a:t>Autoconsumo Colectivo</a:t>
            </a:r>
            <a:endParaRPr kumimoji="0" lang="es-ES" sz="6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2" name="Marcador de texto 6">
            <a:extLst>
              <a:ext uri="{FF2B5EF4-FFF2-40B4-BE49-F238E27FC236}">
                <a16:creationId xmlns:a16="http://schemas.microsoft.com/office/drawing/2014/main" id="{FA84C09C-354F-CC82-F356-D12BEB8C4782}"/>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
            </a:endParaRPr>
          </a:p>
        </p:txBody>
      </p:sp>
      <p:sp>
        <p:nvSpPr>
          <p:cNvPr id="3" name="CuadroTexto 2">
            <a:extLst>
              <a:ext uri="{FF2B5EF4-FFF2-40B4-BE49-F238E27FC236}">
                <a16:creationId xmlns:a16="http://schemas.microsoft.com/office/drawing/2014/main" id="{CAF33B48-3171-63B1-E0D5-2B088DE5A001}"/>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8" name="Imagen 7">
            <a:extLst>
              <a:ext uri="{FF2B5EF4-FFF2-40B4-BE49-F238E27FC236}">
                <a16:creationId xmlns:a16="http://schemas.microsoft.com/office/drawing/2014/main" id="{87FC2A84-BC72-699A-7DF7-65450AED4798}"/>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9" name="Imagen 8">
            <a:extLst>
              <a:ext uri="{FF2B5EF4-FFF2-40B4-BE49-F238E27FC236}">
                <a16:creationId xmlns:a16="http://schemas.microsoft.com/office/drawing/2014/main" id="{424319E9-42D1-5861-2B38-29387B8B6C1C}"/>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0" name="Imagen 9" descr="Logotipo&#10;&#10;Descripción generada automáticamente">
            <a:extLst>
              <a:ext uri="{FF2B5EF4-FFF2-40B4-BE49-F238E27FC236}">
                <a16:creationId xmlns:a16="http://schemas.microsoft.com/office/drawing/2014/main" id="{9586E509-67C9-F86E-0946-FC634D8A3D22}"/>
              </a:ext>
            </a:extLst>
          </p:cNvPr>
          <p:cNvPicPr>
            <a:picLocks noChangeAspect="1"/>
          </p:cNvPicPr>
          <p:nvPr/>
        </p:nvPicPr>
        <p:blipFill>
          <a:blip r:embed="rId4"/>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1130236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DA597-BC53-E167-A752-C9A989CE0BDD}"/>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ECB7CDDB-772E-1CF2-3AF9-60C40B27E1D6}"/>
              </a:ext>
            </a:extLst>
          </p:cNvPr>
          <p:cNvSpPr txBox="1">
            <a:spLocks/>
          </p:cNvSpPr>
          <p:nvPr/>
        </p:nvSpPr>
        <p:spPr>
          <a:xfrm>
            <a:off x="913402" y="2129105"/>
            <a:ext cx="6279334" cy="1391335"/>
          </a:xfrm>
          <a:prstGeom prst="rect">
            <a:avLst/>
          </a:prstGeom>
        </p:spPr>
        <p:style>
          <a:lnRef idx="2">
            <a:schemeClr val="accent6"/>
          </a:lnRef>
          <a:fillRef idx="1">
            <a:schemeClr val="lt1"/>
          </a:fillRef>
          <a:effectRef idx="0">
            <a:schemeClr val="accent6"/>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7000"/>
              </a:lnSpc>
              <a:spcBef>
                <a:spcPts val="1000"/>
              </a:spcBef>
              <a:spcAft>
                <a:spcPts val="800"/>
              </a:spcAft>
              <a:buClrTx/>
              <a:buSzTx/>
              <a:buNone/>
              <a:tabLst/>
              <a:defRPr/>
            </a:pPr>
            <a:r>
              <a:rPr lang="gl-ES" sz="1500" dirty="0">
                <a:solidFill>
                  <a:srgbClr val="4A594B"/>
                </a:solidFill>
                <a:latin typeface="Poppins" panose="00000500000000000000" pitchFamily="2" charset="0"/>
                <a:cs typeface="Poppins" panose="00000500000000000000" pitchFamily="2" charset="0"/>
              </a:rPr>
              <a:t>“</a:t>
            </a:r>
            <a:r>
              <a:rPr lang="gl-ES" sz="1500" b="1" dirty="0">
                <a:solidFill>
                  <a:srgbClr val="4A594B"/>
                </a:solidFill>
                <a:latin typeface="Poppins" panose="00000500000000000000" pitchFamily="2" charset="0"/>
                <a:cs typeface="Poppins" panose="00000500000000000000" pitchFamily="2" charset="0"/>
              </a:rPr>
              <a:t>un suxeito consumidor participa nun autoconsumo colectivo cando pertence a un grupo de varios consumidores que se alimentan, de forma acordada, de enerxía eléctrica que provén de instalacións de produción próximas ás de consumo e asociadas aos mesmos</a:t>
            </a:r>
            <a:r>
              <a:rPr lang="gl-ES" sz="1500" dirty="0">
                <a:solidFill>
                  <a:srgbClr val="4A594B"/>
                </a:solidFill>
                <a:latin typeface="Poppins" panose="00000500000000000000" pitchFamily="2" charset="0"/>
                <a:cs typeface="Poppins" panose="00000500000000000000" pitchFamily="2" charset="0"/>
              </a:rPr>
              <a:t>”.</a:t>
            </a:r>
          </a:p>
        </p:txBody>
      </p:sp>
      <p:sp>
        <p:nvSpPr>
          <p:cNvPr id="10" name="Marcador de texto 4">
            <a:extLst>
              <a:ext uri="{FF2B5EF4-FFF2-40B4-BE49-F238E27FC236}">
                <a16:creationId xmlns:a16="http://schemas.microsoft.com/office/drawing/2014/main" id="{65AF9CFE-D32F-24C3-BB58-5038841099CF}"/>
              </a:ext>
            </a:extLst>
          </p:cNvPr>
          <p:cNvSpPr txBox="1">
            <a:spLocks/>
          </p:cNvSpPr>
          <p:nvPr/>
        </p:nvSpPr>
        <p:spPr>
          <a:xfrm>
            <a:off x="913400" y="1129714"/>
            <a:ext cx="5546393"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QUE É O AUTOCONSUMO</a:t>
            </a:r>
            <a:r>
              <a:rPr lang="es-ES" sz="2200" b="1" dirty="0">
                <a:solidFill>
                  <a:srgbClr val="E0C537"/>
                </a:solidFill>
                <a:latin typeface="Poppins" panose="00000500000000000000" pitchFamily="2" charset="0"/>
                <a:cs typeface="Poppins" panose="00000500000000000000" pitchFamily="2" charset="0"/>
              </a:rPr>
              <a:t> COLECTIVO?</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8C22E14B-8A1D-0148-5A5F-5639178C1628}"/>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pic>
        <p:nvPicPr>
          <p:cNvPr id="4" name="Imagen 3">
            <a:extLst>
              <a:ext uri="{FF2B5EF4-FFF2-40B4-BE49-F238E27FC236}">
                <a16:creationId xmlns:a16="http://schemas.microsoft.com/office/drawing/2014/main" id="{1301D1CB-C66D-6F6F-AEBD-9B5849B1D061}"/>
              </a:ext>
            </a:extLst>
          </p:cNvPr>
          <p:cNvPicPr>
            <a:picLocks noChangeAspect="1"/>
          </p:cNvPicPr>
          <p:nvPr/>
        </p:nvPicPr>
        <p:blipFill>
          <a:blip r:embed="rId2"/>
          <a:stretch>
            <a:fillRect/>
          </a:stretch>
        </p:blipFill>
        <p:spPr>
          <a:xfrm>
            <a:off x="8169553" y="1327297"/>
            <a:ext cx="3296110" cy="4258269"/>
          </a:xfrm>
          <a:prstGeom prst="rect">
            <a:avLst/>
          </a:prstGeom>
        </p:spPr>
      </p:pic>
      <p:sp>
        <p:nvSpPr>
          <p:cNvPr id="9" name="Marcador de texto 6">
            <a:extLst>
              <a:ext uri="{FF2B5EF4-FFF2-40B4-BE49-F238E27FC236}">
                <a16:creationId xmlns:a16="http://schemas.microsoft.com/office/drawing/2014/main" id="{16790F20-C1ED-F8D5-03D2-0F80D89FB039}"/>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11" name="CuadroTexto 10">
            <a:extLst>
              <a:ext uri="{FF2B5EF4-FFF2-40B4-BE49-F238E27FC236}">
                <a16:creationId xmlns:a16="http://schemas.microsoft.com/office/drawing/2014/main" id="{C6E0FA86-0FA9-6A87-697F-9BB3E1782B62}"/>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2" name="Imagen 11">
            <a:extLst>
              <a:ext uri="{FF2B5EF4-FFF2-40B4-BE49-F238E27FC236}">
                <a16:creationId xmlns:a16="http://schemas.microsoft.com/office/drawing/2014/main" id="{CF39F954-7D9D-8366-AE09-B2D18F1CA75B}"/>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14" name="Imagen 13">
            <a:extLst>
              <a:ext uri="{FF2B5EF4-FFF2-40B4-BE49-F238E27FC236}">
                <a16:creationId xmlns:a16="http://schemas.microsoft.com/office/drawing/2014/main" id="{D5A8B380-47E2-B46C-D284-FABD51083A46}"/>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15" name="Imagen 14" descr="Logotipo&#10;&#10;Descripción generada automáticamente">
            <a:extLst>
              <a:ext uri="{FF2B5EF4-FFF2-40B4-BE49-F238E27FC236}">
                <a16:creationId xmlns:a16="http://schemas.microsoft.com/office/drawing/2014/main" id="{4CE4D413-D438-A5C9-79F8-B3AC792435B6}"/>
              </a:ext>
            </a:extLst>
          </p:cNvPr>
          <p:cNvPicPr>
            <a:picLocks noChangeAspect="1"/>
          </p:cNvPicPr>
          <p:nvPr/>
        </p:nvPicPr>
        <p:blipFill>
          <a:blip r:embed="rId5"/>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3428844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D828C-1EDA-FB63-0869-413C54EDB5EF}"/>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AB9728BF-FF1D-4868-C250-2119E160EB52}"/>
              </a:ext>
            </a:extLst>
          </p:cNvPr>
          <p:cNvSpPr txBox="1">
            <a:spLocks/>
          </p:cNvSpPr>
          <p:nvPr/>
        </p:nvSpPr>
        <p:spPr>
          <a:xfrm>
            <a:off x="913401" y="1741355"/>
            <a:ext cx="10626327" cy="41311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gl-ES" sz="1500" b="1" dirty="0">
                <a:solidFill>
                  <a:srgbClr val="4A594B"/>
                </a:solidFill>
                <a:latin typeface="Poppins" panose="00000500000000000000" pitchFamily="2" charset="0"/>
                <a:cs typeface="Poppins" panose="00000500000000000000" pitchFamily="2" charset="0"/>
              </a:rPr>
              <a:t>A conexión das instalacións poderá realizarse en rede interior ou a través da rede pública, sempre que se cumpra algunha das seguintes condicións:</a:t>
            </a:r>
            <a:endParaRPr lang="gl-ES" sz="1100" b="1" dirty="0">
              <a:solidFill>
                <a:srgbClr val="4A594B"/>
              </a:solidFill>
              <a:latin typeface="Poppins" panose="00000500000000000000" pitchFamily="2" charset="0"/>
              <a:cs typeface="Poppins" panose="00000500000000000000" pitchFamily="2" charset="0"/>
            </a:endParaRPr>
          </a:p>
          <a:p>
            <a:pPr lvl="1" algn="just">
              <a:lnSpc>
                <a:spcPct val="107000"/>
              </a:lnSpc>
              <a:spcBef>
                <a:spcPts val="1000"/>
              </a:spcBef>
              <a:spcAft>
                <a:spcPts val="800"/>
              </a:spcAft>
              <a:defRPr/>
            </a:pPr>
            <a:r>
              <a:rPr lang="gl-ES" sz="1500" dirty="0">
                <a:solidFill>
                  <a:srgbClr val="4A594B"/>
                </a:solidFill>
                <a:latin typeface="Poppins" panose="00000500000000000000" pitchFamily="2" charset="0"/>
                <a:cs typeface="Poppins" panose="00000500000000000000" pitchFamily="2" charset="0"/>
              </a:rPr>
              <a:t>Que a conexión se realice a rede de baixa tensión (BT) que se deriva do mesmo centro de transformación a que pertence o consumidor.</a:t>
            </a:r>
          </a:p>
          <a:p>
            <a:pPr lvl="1" algn="just">
              <a:lnSpc>
                <a:spcPct val="107000"/>
              </a:lnSpc>
              <a:spcBef>
                <a:spcPts val="1000"/>
              </a:spcBef>
              <a:spcAft>
                <a:spcPts val="800"/>
              </a:spcAft>
              <a:defRPr/>
            </a:pPr>
            <a:r>
              <a:rPr lang="gl-ES" sz="1500" dirty="0">
                <a:solidFill>
                  <a:srgbClr val="4A594B"/>
                </a:solidFill>
                <a:latin typeface="Poppins" panose="00000500000000000000" pitchFamily="2" charset="0"/>
                <a:cs typeface="Poppins" panose="00000500000000000000" pitchFamily="2" charset="0"/>
              </a:rPr>
              <a:t>Se atopen conectados, xeración e consumos a unha distancia entre eles menor de 500 metros.</a:t>
            </a:r>
          </a:p>
          <a:p>
            <a:pPr lvl="1" algn="just">
              <a:lnSpc>
                <a:spcPct val="107000"/>
              </a:lnSpc>
              <a:spcBef>
                <a:spcPts val="1000"/>
              </a:spcBef>
              <a:spcAft>
                <a:spcPts val="800"/>
              </a:spcAft>
              <a:defRPr/>
            </a:pPr>
            <a:r>
              <a:rPr lang="gl-ES" sz="1500" dirty="0">
                <a:solidFill>
                  <a:srgbClr val="4A594B"/>
                </a:solidFill>
                <a:latin typeface="Poppins" panose="00000500000000000000" pitchFamily="2" charset="0"/>
                <a:cs typeface="Poppins" panose="00000500000000000000" pitchFamily="2" charset="0"/>
              </a:rPr>
              <a:t>Ou no caso de instalacións fotovoltaicas, 2000 m sempre que a instalación se </a:t>
            </a:r>
            <a:r>
              <a:rPr lang="gl-ES" sz="1500" dirty="0" err="1">
                <a:solidFill>
                  <a:srgbClr val="4A594B"/>
                </a:solidFill>
                <a:latin typeface="Poppins" panose="00000500000000000000" pitchFamily="2" charset="0"/>
                <a:cs typeface="Poppins" panose="00000500000000000000" pitchFamily="2" charset="0"/>
              </a:rPr>
              <a:t>ubique</a:t>
            </a:r>
            <a:r>
              <a:rPr lang="gl-ES" sz="1500" dirty="0">
                <a:solidFill>
                  <a:srgbClr val="4A594B"/>
                </a:solidFill>
                <a:latin typeface="Poppins" panose="00000500000000000000" pitchFamily="2" charset="0"/>
                <a:cs typeface="Poppins" panose="00000500000000000000" pitchFamily="2" charset="0"/>
              </a:rPr>
              <a:t> en:</a:t>
            </a:r>
          </a:p>
          <a:p>
            <a:pPr marL="1600200" lvl="3" indent="-228600" algn="just">
              <a:lnSpc>
                <a:spcPct val="107000"/>
              </a:lnSpc>
              <a:buFont typeface="+mj-lt"/>
              <a:buAutoNum type="alphaLcPeriod"/>
            </a:pPr>
            <a:r>
              <a:rPr lang="gl-ES" sz="1500" dirty="0">
                <a:solidFill>
                  <a:srgbClr val="4A594B"/>
                </a:solidFill>
                <a:latin typeface="Poppins" panose="00000500000000000000" pitchFamily="2" charset="0"/>
                <a:cs typeface="Poppins" panose="00000500000000000000" pitchFamily="2" charset="0"/>
              </a:rPr>
              <a:t>Cubertas de unha ou varias edificacións, ou</a:t>
            </a:r>
          </a:p>
          <a:p>
            <a:pPr marL="1600200" lvl="3" indent="-228600" algn="just">
              <a:lnSpc>
                <a:spcPct val="107000"/>
              </a:lnSpc>
              <a:buFont typeface="+mj-lt"/>
              <a:buAutoNum type="alphaLcPeriod"/>
            </a:pPr>
            <a:r>
              <a:rPr lang="gl-ES" sz="1500" dirty="0">
                <a:solidFill>
                  <a:srgbClr val="4A594B"/>
                </a:solidFill>
                <a:latin typeface="Poppins" panose="00000500000000000000" pitchFamily="2" charset="0"/>
                <a:cs typeface="Poppins" panose="00000500000000000000" pitchFamily="2" charset="0"/>
              </a:rPr>
              <a:t>Chan industrial, ou</a:t>
            </a:r>
          </a:p>
          <a:p>
            <a:pPr marL="1600200" lvl="3" indent="-228600" algn="just">
              <a:lnSpc>
                <a:spcPct val="107000"/>
              </a:lnSpc>
              <a:buFont typeface="+mj-lt"/>
              <a:buAutoNum type="alphaLcPeriod"/>
            </a:pPr>
            <a:r>
              <a:rPr lang="gl-ES" sz="1500" dirty="0">
                <a:solidFill>
                  <a:srgbClr val="4A594B"/>
                </a:solidFill>
                <a:latin typeface="Poppins" panose="00000500000000000000" pitchFamily="2" charset="0"/>
                <a:cs typeface="Poppins" panose="00000500000000000000" pitchFamily="2" charset="0"/>
              </a:rPr>
              <a:t>Estruturas artificiais con outro uso principal (por exemplo marquesiñas)</a:t>
            </a:r>
          </a:p>
          <a:p>
            <a:pPr marL="1600200" lvl="3" indent="-228600" algn="just">
              <a:lnSpc>
                <a:spcPct val="107000"/>
              </a:lnSpc>
              <a:spcAft>
                <a:spcPts val="800"/>
              </a:spcAft>
              <a:buFont typeface="+mj-lt"/>
              <a:buAutoNum type="alphaLcPeriod"/>
            </a:pPr>
            <a:r>
              <a:rPr lang="gl-ES" sz="1500" dirty="0">
                <a:solidFill>
                  <a:srgbClr val="4A594B"/>
                </a:solidFill>
                <a:latin typeface="Poppins" panose="00000500000000000000" pitchFamily="2" charset="0"/>
                <a:cs typeface="Poppins" panose="00000500000000000000" pitchFamily="2" charset="0"/>
              </a:rPr>
              <a:t>A instalación xeradora e os consumidores asociados se </a:t>
            </a:r>
            <a:r>
              <a:rPr lang="gl-ES" sz="1500" dirty="0" err="1">
                <a:solidFill>
                  <a:srgbClr val="4A594B"/>
                </a:solidFill>
                <a:latin typeface="Poppins" panose="00000500000000000000" pitchFamily="2" charset="0"/>
                <a:cs typeface="Poppins" panose="00000500000000000000" pitchFamily="2" charset="0"/>
              </a:rPr>
              <a:t>ubiquen</a:t>
            </a:r>
            <a:r>
              <a:rPr lang="gl-ES" sz="1500" dirty="0">
                <a:solidFill>
                  <a:srgbClr val="4A594B"/>
                </a:solidFill>
                <a:latin typeface="Poppins" panose="00000500000000000000" pitchFamily="2" charset="0"/>
                <a:cs typeface="Poppins" panose="00000500000000000000" pitchFamily="2" charset="0"/>
              </a:rPr>
              <a:t> na mesma referencia catastral.</a:t>
            </a:r>
          </a:p>
          <a:p>
            <a:pPr lvl="1" algn="just">
              <a:lnSpc>
                <a:spcPct val="107000"/>
              </a:lnSpc>
              <a:spcBef>
                <a:spcPts val="1000"/>
              </a:spcBef>
              <a:spcAft>
                <a:spcPts val="800"/>
              </a:spcAft>
              <a:defRPr/>
            </a:pPr>
            <a:endParaRPr lang="gl-ES" sz="1100" b="1" dirty="0">
              <a:solidFill>
                <a:srgbClr val="4A594B"/>
              </a:solidFill>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56C500F6-D356-28D7-6387-2EF1FFBEEC3F}"/>
              </a:ext>
            </a:extLst>
          </p:cNvPr>
          <p:cNvSpPr txBox="1">
            <a:spLocks/>
          </p:cNvSpPr>
          <p:nvPr/>
        </p:nvSpPr>
        <p:spPr>
          <a:xfrm>
            <a:off x="913400" y="1129714"/>
            <a:ext cx="5546393"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CONDICIÓNS QUE SE DEBEN CUMPRIR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BF198981-E29C-3FC4-17C2-E7D54492E7DB}"/>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4" name="Marcador de texto 6">
            <a:extLst>
              <a:ext uri="{FF2B5EF4-FFF2-40B4-BE49-F238E27FC236}">
                <a16:creationId xmlns:a16="http://schemas.microsoft.com/office/drawing/2014/main" id="{798AE116-61B1-DC1D-D0C4-E985FE65D751}"/>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5C12FCEE-6A63-0DDC-8703-AC98C2EC0E67}"/>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9B7C365C-6508-E635-EBCB-B9DD7E1011F9}"/>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E49AABEB-B575-6DE3-BEDF-3587F557FA98}"/>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1DE97D3C-395C-6C14-AFDD-F97914587B75}"/>
              </a:ext>
            </a:extLst>
          </p:cNvPr>
          <p:cNvPicPr>
            <a:picLocks noChangeAspect="1"/>
          </p:cNvPicPr>
          <p:nvPr/>
        </p:nvPicPr>
        <p:blipFill>
          <a:blip r:embed="rId4"/>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3871562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B0E88-51AC-A112-D55F-F11A04F74556}"/>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38AD1DB1-1AF3-B61A-2D2F-B0CEC69A7B86}"/>
              </a:ext>
            </a:extLst>
          </p:cNvPr>
          <p:cNvSpPr txBox="1">
            <a:spLocks/>
          </p:cNvSpPr>
          <p:nvPr/>
        </p:nvSpPr>
        <p:spPr>
          <a:xfrm>
            <a:off x="899613" y="1819123"/>
            <a:ext cx="10392774" cy="32197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defRPr/>
            </a:pPr>
            <a:r>
              <a:rPr lang="gl-ES" sz="1500" b="1" dirty="0">
                <a:solidFill>
                  <a:srgbClr val="4A594B"/>
                </a:solidFill>
                <a:latin typeface="Poppins" panose="00000500000000000000" pitchFamily="2" charset="0"/>
                <a:cs typeface="Poppins" panose="00000500000000000000" pitchFamily="2" charset="0"/>
              </a:rPr>
              <a:t>Instalación de enlace</a:t>
            </a:r>
            <a:r>
              <a:rPr lang="gl-ES" sz="1500" dirty="0">
                <a:solidFill>
                  <a:srgbClr val="4A594B"/>
                </a:solidFill>
                <a:latin typeface="Poppins" panose="00000500000000000000" pitchFamily="2" charset="0"/>
                <a:cs typeface="Poppins" panose="00000500000000000000" pitchFamily="2" charset="0"/>
              </a:rPr>
              <a:t>: parte da instalación eléctrica que conecta a rede de distribución da compañía eléctrica coas instalacións interiores dunha vivenda.</a:t>
            </a:r>
          </a:p>
          <a:p>
            <a:pPr algn="just">
              <a:lnSpc>
                <a:spcPct val="107000"/>
              </a:lnSpc>
              <a:spcAft>
                <a:spcPts val="800"/>
              </a:spcAft>
              <a:defRPr/>
            </a:pPr>
            <a:r>
              <a:rPr lang="gl-ES" sz="1500" b="1" noProof="0" dirty="0">
                <a:solidFill>
                  <a:srgbClr val="4A594B"/>
                </a:solidFill>
                <a:latin typeface="Poppins" panose="00000500000000000000" pitchFamily="2" charset="0"/>
                <a:cs typeface="Poppins" panose="00000500000000000000" pitchFamily="2" charset="0"/>
              </a:rPr>
              <a:t>Rede interior</a:t>
            </a:r>
            <a:r>
              <a:rPr lang="gl-ES" sz="1500" noProof="0" dirty="0">
                <a:solidFill>
                  <a:srgbClr val="4A594B"/>
                </a:solidFill>
                <a:latin typeface="Poppins" panose="00000500000000000000" pitchFamily="2" charset="0"/>
                <a:cs typeface="Poppins" panose="00000500000000000000" pitchFamily="2" charset="0"/>
              </a:rPr>
              <a:t>: conxunto de instalacións eléctricas que se atopan augas abaixo do cadro xeral de mando e protección da vivenda. A efectos de autoconsumo dende a caixa xeral de proteccións do edificio.</a:t>
            </a:r>
          </a:p>
          <a:p>
            <a:pPr algn="just">
              <a:lnSpc>
                <a:spcPct val="107000"/>
              </a:lnSpc>
              <a:spcAft>
                <a:spcPts val="800"/>
              </a:spcAft>
              <a:defRPr/>
            </a:pPr>
            <a:r>
              <a:rPr lang="gl-ES" sz="1500" b="1" dirty="0">
                <a:solidFill>
                  <a:srgbClr val="4A594B"/>
                </a:solidFill>
                <a:latin typeface="Poppins" panose="00000500000000000000" pitchFamily="2" charset="0"/>
                <a:cs typeface="Poppins" panose="00000500000000000000" pitchFamily="2" charset="0"/>
              </a:rPr>
              <a:t>Sistema antivertido</a:t>
            </a:r>
            <a:r>
              <a:rPr lang="gl-ES" sz="1500" dirty="0">
                <a:solidFill>
                  <a:srgbClr val="4A594B"/>
                </a:solidFill>
                <a:latin typeface="Poppins" panose="00000500000000000000" pitchFamily="2" charset="0"/>
                <a:cs typeface="Poppins" panose="00000500000000000000" pitchFamily="2" charset="0"/>
              </a:rPr>
              <a:t>: dispositivo que evita que se verta enerxía eléctrica a rede.</a:t>
            </a:r>
          </a:p>
          <a:p>
            <a:pPr algn="just">
              <a:lnSpc>
                <a:spcPct val="107000"/>
              </a:lnSpc>
              <a:spcAft>
                <a:spcPts val="800"/>
              </a:spcAft>
              <a:defRPr/>
            </a:pPr>
            <a:r>
              <a:rPr lang="gl-ES" sz="1500" b="1" noProof="0" dirty="0">
                <a:solidFill>
                  <a:srgbClr val="4A594B"/>
                </a:solidFill>
                <a:latin typeface="Poppins" panose="00000500000000000000" pitchFamily="2" charset="0"/>
                <a:cs typeface="Poppins" panose="00000500000000000000" pitchFamily="2" charset="0"/>
              </a:rPr>
              <a:t>Excedentes</a:t>
            </a:r>
            <a:r>
              <a:rPr lang="gl-ES" sz="1500" noProof="0" dirty="0">
                <a:solidFill>
                  <a:srgbClr val="4A594B"/>
                </a:solidFill>
                <a:latin typeface="Poppins" panose="00000500000000000000" pitchFamily="2" charset="0"/>
                <a:cs typeface="Poppins" panose="00000500000000000000" pitchFamily="2" charset="0"/>
              </a:rPr>
              <a:t>: enerxía non autoconsum</a:t>
            </a:r>
            <a:r>
              <a:rPr lang="gl-ES" sz="1500" dirty="0">
                <a:solidFill>
                  <a:srgbClr val="4A594B"/>
                </a:solidFill>
                <a:latin typeface="Poppins" panose="00000500000000000000" pitchFamily="2" charset="0"/>
                <a:cs typeface="Poppins" panose="00000500000000000000" pitchFamily="2" charset="0"/>
              </a:rPr>
              <a:t>ida.</a:t>
            </a:r>
          </a:p>
          <a:p>
            <a:pPr algn="just">
              <a:lnSpc>
                <a:spcPct val="107000"/>
              </a:lnSpc>
              <a:spcAft>
                <a:spcPts val="800"/>
              </a:spcAft>
              <a:defRPr/>
            </a:pPr>
            <a:r>
              <a:rPr lang="gl-ES" sz="1500" b="1" noProof="0" dirty="0">
                <a:solidFill>
                  <a:srgbClr val="4A594B"/>
                </a:solidFill>
                <a:latin typeface="Poppins" panose="00000500000000000000" pitchFamily="2" charset="0"/>
                <a:cs typeface="Poppins" panose="00000500000000000000" pitchFamily="2" charset="0"/>
              </a:rPr>
              <a:t>Co</a:t>
            </a:r>
            <a:r>
              <a:rPr lang="gl-ES" sz="1500" b="1" dirty="0" err="1">
                <a:solidFill>
                  <a:srgbClr val="4A594B"/>
                </a:solidFill>
                <a:latin typeface="Poppins" panose="00000500000000000000" pitchFamily="2" charset="0"/>
                <a:cs typeface="Poppins" panose="00000500000000000000" pitchFamily="2" charset="0"/>
              </a:rPr>
              <a:t>mpesación</a:t>
            </a:r>
            <a:r>
              <a:rPr lang="gl-ES" sz="1500" b="1" dirty="0">
                <a:solidFill>
                  <a:srgbClr val="4A594B"/>
                </a:solidFill>
                <a:latin typeface="Poppins" panose="00000500000000000000" pitchFamily="2" charset="0"/>
                <a:cs typeface="Poppins" panose="00000500000000000000" pitchFamily="2" charset="0"/>
              </a:rPr>
              <a:t> simplificada</a:t>
            </a:r>
            <a:r>
              <a:rPr lang="gl-ES" sz="1500" dirty="0">
                <a:solidFill>
                  <a:srgbClr val="4A594B"/>
                </a:solidFill>
                <a:latin typeface="Poppins" panose="00000500000000000000" pitchFamily="2" charset="0"/>
                <a:cs typeface="Poppins" panose="00000500000000000000" pitchFamily="2" charset="0"/>
              </a:rPr>
              <a:t>: mecanismo que traduce nun valor económico os excedentes e que se desconta do termo de enerxía da factura.</a:t>
            </a:r>
            <a:endParaRPr lang="gl-ES" sz="1500" noProof="0" dirty="0">
              <a:solidFill>
                <a:srgbClr val="4A594B"/>
              </a:solidFill>
              <a:latin typeface="Poppins" panose="00000500000000000000" pitchFamily="2" charset="0"/>
              <a:cs typeface="Poppins" panose="00000500000000000000" pitchFamily="2" charset="0"/>
            </a:endParaRPr>
          </a:p>
          <a:p>
            <a:pPr algn="just">
              <a:lnSpc>
                <a:spcPct val="107000"/>
              </a:lnSpc>
              <a:spcAft>
                <a:spcPts val="800"/>
              </a:spcAft>
              <a:defRPr/>
            </a:pPr>
            <a:endParaRPr lang="gl-ES" sz="1400" noProof="0" dirty="0">
              <a:solidFill>
                <a:srgbClr val="4A594B"/>
              </a:solidFill>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4B40A9FD-0CA3-777F-6E62-7257117F40DE}"/>
              </a:ext>
            </a:extLst>
          </p:cNvPr>
          <p:cNvSpPr txBox="1">
            <a:spLocks/>
          </p:cNvSpPr>
          <p:nvPr/>
        </p:nvSpPr>
        <p:spPr>
          <a:xfrm>
            <a:off x="913399" y="1129714"/>
            <a:ext cx="8106775"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DICCIONARIO AUTOCONSUMO COLECTIVO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84D4DF8D-1B3F-247D-F0F4-E3AA7EE91BF5}"/>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3" name="CuadroTexto 2">
            <a:extLst>
              <a:ext uri="{FF2B5EF4-FFF2-40B4-BE49-F238E27FC236}">
                <a16:creationId xmlns:a16="http://schemas.microsoft.com/office/drawing/2014/main" id="{1722F4AB-ADDD-B9F3-D407-E426C686B6D4}"/>
              </a:ext>
              <a:ext uri="{C183D7F6-B498-43B3-948B-1728B52AA6E4}">
                <adec:decorative xmlns:adec="http://schemas.microsoft.com/office/drawing/2017/decorative" val="1"/>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Marcador de texto 6">
            <a:extLst>
              <a:ext uri="{FF2B5EF4-FFF2-40B4-BE49-F238E27FC236}">
                <a16:creationId xmlns:a16="http://schemas.microsoft.com/office/drawing/2014/main" id="{21D79499-B5C0-AC14-8F0E-25C6105C03B2}"/>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11" name="CuadroTexto 10">
            <a:extLst>
              <a:ext uri="{FF2B5EF4-FFF2-40B4-BE49-F238E27FC236}">
                <a16:creationId xmlns:a16="http://schemas.microsoft.com/office/drawing/2014/main" id="{8C836259-467F-ACE7-4A97-62AFA41A8E0C}"/>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2" name="Imagen 11">
            <a:extLst>
              <a:ext uri="{FF2B5EF4-FFF2-40B4-BE49-F238E27FC236}">
                <a16:creationId xmlns:a16="http://schemas.microsoft.com/office/drawing/2014/main" id="{DDF3B524-820E-41A1-D778-AF6E192D6FD5}"/>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3" name="Imagen 12">
            <a:extLst>
              <a:ext uri="{FF2B5EF4-FFF2-40B4-BE49-F238E27FC236}">
                <a16:creationId xmlns:a16="http://schemas.microsoft.com/office/drawing/2014/main" id="{09F81F65-9BF9-09C6-CD10-A2BA6DE3C2F8}"/>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4" name="Imagen 13" descr="Logotipo&#10;&#10;Descripción generada automáticamente">
            <a:extLst>
              <a:ext uri="{FF2B5EF4-FFF2-40B4-BE49-F238E27FC236}">
                <a16:creationId xmlns:a16="http://schemas.microsoft.com/office/drawing/2014/main" id="{6614D00F-585D-9EF4-A33A-403ECEA25800}"/>
              </a:ext>
            </a:extLst>
          </p:cNvPr>
          <p:cNvPicPr>
            <a:picLocks noChangeAspect="1"/>
          </p:cNvPicPr>
          <p:nvPr/>
        </p:nvPicPr>
        <p:blipFill>
          <a:blip r:embed="rId4"/>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4084162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E9A91-39F9-1547-E55D-7AB759CAD5D5}"/>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3C0005FB-2EC1-AB84-6E60-14995FE18012}"/>
              </a:ext>
            </a:extLst>
          </p:cNvPr>
          <p:cNvSpPr txBox="1">
            <a:spLocks/>
          </p:cNvSpPr>
          <p:nvPr/>
        </p:nvSpPr>
        <p:spPr>
          <a:xfrm>
            <a:off x="913401" y="1943177"/>
            <a:ext cx="9887949" cy="19811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defRPr/>
            </a:pPr>
            <a:r>
              <a:rPr lang="gl-ES" sz="1400" b="1" dirty="0">
                <a:solidFill>
                  <a:srgbClr val="4A594B"/>
                </a:solidFill>
                <a:latin typeface="Poppins" panose="00000500000000000000" pitchFamily="2" charset="0"/>
                <a:cs typeface="Poppins" panose="00000500000000000000" pitchFamily="2" charset="0"/>
              </a:rPr>
              <a:t>SEN excedentes</a:t>
            </a:r>
          </a:p>
          <a:p>
            <a:pPr algn="just">
              <a:lnSpc>
                <a:spcPct val="107000"/>
              </a:lnSpc>
              <a:spcAft>
                <a:spcPts val="800"/>
              </a:spcAft>
              <a:defRPr/>
            </a:pPr>
            <a:r>
              <a:rPr lang="gl-ES" sz="1400" b="1" dirty="0">
                <a:solidFill>
                  <a:srgbClr val="4A594B"/>
                </a:solidFill>
                <a:latin typeface="Poppins" panose="00000500000000000000" pitchFamily="2" charset="0"/>
                <a:cs typeface="Poppins" panose="00000500000000000000" pitchFamily="2" charset="0"/>
              </a:rPr>
              <a:t>SEN excedentes acollidos a compensación</a:t>
            </a:r>
            <a:endParaRPr lang="gl-ES" sz="1000" b="1" dirty="0">
              <a:solidFill>
                <a:srgbClr val="4A594B"/>
              </a:solidFill>
              <a:latin typeface="Poppins" panose="00000500000000000000" pitchFamily="2" charset="0"/>
              <a:cs typeface="Poppins" panose="00000500000000000000" pitchFamily="2" charset="0"/>
            </a:endParaRPr>
          </a:p>
          <a:p>
            <a:pPr algn="just">
              <a:lnSpc>
                <a:spcPct val="107000"/>
              </a:lnSpc>
              <a:spcAft>
                <a:spcPts val="800"/>
              </a:spcAft>
              <a:defRPr/>
            </a:pPr>
            <a:r>
              <a:rPr lang="es-ES" sz="1400" b="1" dirty="0">
                <a:solidFill>
                  <a:srgbClr val="4A594B"/>
                </a:solidFill>
                <a:latin typeface="Poppins" panose="00000500000000000000" pitchFamily="2" charset="0"/>
                <a:cs typeface="Poppins" panose="00000500000000000000" pitchFamily="2" charset="0"/>
              </a:rPr>
              <a:t>CON excedentes acollidos a compensación</a:t>
            </a:r>
          </a:p>
          <a:p>
            <a:pPr algn="just">
              <a:lnSpc>
                <a:spcPct val="107000"/>
              </a:lnSpc>
              <a:spcAft>
                <a:spcPts val="800"/>
              </a:spcAft>
              <a:defRPr/>
            </a:pPr>
            <a:r>
              <a:rPr lang="es-ES" sz="1400" b="1" dirty="0">
                <a:solidFill>
                  <a:srgbClr val="4A594B"/>
                </a:solidFill>
                <a:latin typeface="Poppins" panose="00000500000000000000" pitchFamily="2" charset="0"/>
                <a:cs typeface="Poppins" panose="00000500000000000000" pitchFamily="2" charset="0"/>
              </a:rPr>
              <a:t>CON excedentes NON acollidos a compensación</a:t>
            </a:r>
            <a:endParaRPr lang="gl-ES" sz="1400" b="1" dirty="0">
              <a:solidFill>
                <a:srgbClr val="4A594B"/>
              </a:solidFill>
              <a:latin typeface="Poppins" panose="00000500000000000000" pitchFamily="2" charset="0"/>
              <a:cs typeface="Poppins" panose="00000500000000000000" pitchFamily="2" charset="0"/>
            </a:endParaRPr>
          </a:p>
          <a:p>
            <a:pPr marL="228600" lvl="1" algn="just">
              <a:lnSpc>
                <a:spcPct val="107000"/>
              </a:lnSpc>
              <a:spcBef>
                <a:spcPts val="1000"/>
              </a:spcBef>
              <a:spcAft>
                <a:spcPts val="800"/>
              </a:spcAft>
              <a:defRPr/>
            </a:pPr>
            <a:endParaRPr lang="gl-ES" sz="1400" b="1" dirty="0">
              <a:solidFill>
                <a:srgbClr val="4A594B"/>
              </a:solidFill>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78F291EA-0A12-A267-52C2-FDEE1E1DBE37}"/>
              </a:ext>
            </a:extLst>
          </p:cNvPr>
          <p:cNvSpPr txBox="1">
            <a:spLocks/>
          </p:cNvSpPr>
          <p:nvPr/>
        </p:nvSpPr>
        <p:spPr>
          <a:xfrm>
            <a:off x="913400" y="1129714"/>
            <a:ext cx="6785848"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MODALIDADES DE </a:t>
            </a:r>
            <a:r>
              <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AUTOCONSUMO</a:t>
            </a:r>
            <a:r>
              <a:rPr lang="es-ES" sz="2200" b="1" dirty="0">
                <a:solidFill>
                  <a:srgbClr val="E0C537"/>
                </a:solidFill>
                <a:latin typeface="Poppins" panose="00000500000000000000" pitchFamily="2" charset="0"/>
                <a:cs typeface="Poppins" panose="00000500000000000000" pitchFamily="2" charset="0"/>
              </a:rPr>
              <a:t> COLECTIVO</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072D168A-1D64-3850-DE14-93430848C8FA}"/>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3" name="CuadroTexto 2">
            <a:extLst>
              <a:ext uri="{FF2B5EF4-FFF2-40B4-BE49-F238E27FC236}">
                <a16:creationId xmlns:a16="http://schemas.microsoft.com/office/drawing/2014/main" id="{9CA4C266-DC3A-A392-45F5-0372B39A5CAA}"/>
              </a:ext>
              <a:ext uri="{C183D7F6-B498-43B3-948B-1728B52AA6E4}">
                <adec:decorative xmlns:adec="http://schemas.microsoft.com/office/drawing/2017/decorative" val="1"/>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Marcador de texto 6">
            <a:extLst>
              <a:ext uri="{FF2B5EF4-FFF2-40B4-BE49-F238E27FC236}">
                <a16:creationId xmlns:a16="http://schemas.microsoft.com/office/drawing/2014/main" id="{3B9B0B64-4C65-7EBA-DF06-0CA03F2FA8A7}"/>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68F44A67-4898-50DA-4F94-7DC494861FB5}"/>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A42FF1E1-F33B-5BC9-5E49-7ED6293A07F2}"/>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34C3BC01-3F1E-B890-7EED-8041DC6FE52A}"/>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D4694223-BE5C-676A-3A66-567C61B5DA53}"/>
              </a:ext>
            </a:extLst>
          </p:cNvPr>
          <p:cNvPicPr>
            <a:picLocks noChangeAspect="1"/>
          </p:cNvPicPr>
          <p:nvPr/>
        </p:nvPicPr>
        <p:blipFill>
          <a:blip r:embed="rId4"/>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1990327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E9A91-39F9-1547-E55D-7AB759CAD5D5}"/>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3C0005FB-2EC1-AB84-6E60-14995FE18012}"/>
              </a:ext>
            </a:extLst>
          </p:cNvPr>
          <p:cNvSpPr txBox="1">
            <a:spLocks/>
          </p:cNvSpPr>
          <p:nvPr/>
        </p:nvSpPr>
        <p:spPr>
          <a:xfrm>
            <a:off x="1018176" y="2258697"/>
            <a:ext cx="5811249" cy="26943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defRPr/>
            </a:pPr>
            <a:r>
              <a:rPr lang="gl-ES" sz="1500" dirty="0">
                <a:solidFill>
                  <a:srgbClr val="4A594B"/>
                </a:solidFill>
                <a:latin typeface="Poppins" panose="00000500000000000000" pitchFamily="2" charset="0"/>
                <a:cs typeface="Poppins" panose="00000500000000000000" pitchFamily="2" charset="0"/>
              </a:rPr>
              <a:t>Existirán varios consumidores asociados e a instalación xeradora dispoñerá dun </a:t>
            </a:r>
            <a:r>
              <a:rPr lang="gl-ES" sz="1500" b="1" dirty="0">
                <a:solidFill>
                  <a:srgbClr val="4A594B"/>
                </a:solidFill>
                <a:latin typeface="Poppins" panose="00000500000000000000" pitchFamily="2" charset="0"/>
                <a:cs typeface="Poppins" panose="00000500000000000000" pitchFamily="2" charset="0"/>
              </a:rPr>
              <a:t>sistema antivertido </a:t>
            </a:r>
            <a:r>
              <a:rPr lang="gl-ES" sz="1500" dirty="0">
                <a:solidFill>
                  <a:srgbClr val="4A594B"/>
                </a:solidFill>
                <a:latin typeface="Poppins" panose="00000500000000000000" pitchFamily="2" charset="0"/>
                <a:cs typeface="Poppins" panose="00000500000000000000" pitchFamily="2" charset="0"/>
              </a:rPr>
              <a:t>que impida en todo momento a cesión de enerxía á rede.</a:t>
            </a:r>
          </a:p>
          <a:p>
            <a:pPr algn="just">
              <a:lnSpc>
                <a:spcPct val="107000"/>
              </a:lnSpc>
              <a:spcAft>
                <a:spcPts val="800"/>
              </a:spcAft>
              <a:defRPr/>
            </a:pPr>
            <a:r>
              <a:rPr lang="gl-ES" sz="1500" dirty="0">
                <a:solidFill>
                  <a:srgbClr val="4A594B"/>
                </a:solidFill>
                <a:latin typeface="Poppins" panose="00000500000000000000" pitchFamily="2" charset="0"/>
                <a:cs typeface="Poppins" panose="00000500000000000000" pitchFamily="2" charset="0"/>
              </a:rPr>
              <a:t>Nesta tipoloxía, </a:t>
            </a:r>
            <a:r>
              <a:rPr lang="gl-ES" sz="1500" b="1" dirty="0">
                <a:solidFill>
                  <a:srgbClr val="4A594B"/>
                </a:solidFill>
                <a:latin typeface="Poppins" panose="00000500000000000000" pitchFamily="2" charset="0"/>
                <a:cs typeface="Poppins" panose="00000500000000000000" pitchFamily="2" charset="0"/>
              </a:rPr>
              <a:t>a enerxía xerada repártese entre os consumidores asociados segundo os coeficientes de repartición que se acordaron, pero nunca se cede fisicamente enerxía á rede</a:t>
            </a:r>
            <a:r>
              <a:rPr lang="gl-ES" sz="1500" dirty="0">
                <a:solidFill>
                  <a:srgbClr val="4A594B"/>
                </a:solidFill>
                <a:latin typeface="Poppins" panose="00000500000000000000" pitchFamily="2" charset="0"/>
                <a:cs typeface="Poppins" panose="00000500000000000000" pitchFamily="2" charset="0"/>
              </a:rPr>
              <a:t>. Por iso, a instalación xeradora debe estar perfectamente axustada aos consumos dos consumidores asociados. </a:t>
            </a:r>
            <a:endParaRPr lang="gl-ES" sz="1500" b="1" dirty="0">
              <a:solidFill>
                <a:srgbClr val="4A594B"/>
              </a:solidFill>
              <a:latin typeface="Poppins" panose="00000500000000000000" pitchFamily="2" charset="0"/>
              <a:cs typeface="Poppins" panose="00000500000000000000" pitchFamily="2" charset="0"/>
            </a:endParaRPr>
          </a:p>
          <a:p>
            <a:pPr marL="228600" lvl="1" algn="just">
              <a:lnSpc>
                <a:spcPct val="107000"/>
              </a:lnSpc>
              <a:spcBef>
                <a:spcPts val="1000"/>
              </a:spcBef>
              <a:spcAft>
                <a:spcPts val="800"/>
              </a:spcAft>
              <a:defRPr/>
            </a:pPr>
            <a:endParaRPr lang="gl-ES" sz="1500" b="1" dirty="0">
              <a:solidFill>
                <a:srgbClr val="4A594B"/>
              </a:solidFill>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78F291EA-0A12-A267-52C2-FDEE1E1DBE37}"/>
              </a:ext>
            </a:extLst>
          </p:cNvPr>
          <p:cNvSpPr txBox="1">
            <a:spLocks/>
          </p:cNvSpPr>
          <p:nvPr/>
        </p:nvSpPr>
        <p:spPr>
          <a:xfrm>
            <a:off x="1018175" y="1138599"/>
            <a:ext cx="6649449"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SEN EXCEDENTES</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4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072D168A-1D64-3850-DE14-93430848C8FA}"/>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14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14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14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14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14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3" name="CuadroTexto 2">
            <a:extLst>
              <a:ext uri="{FF2B5EF4-FFF2-40B4-BE49-F238E27FC236}">
                <a16:creationId xmlns:a16="http://schemas.microsoft.com/office/drawing/2014/main" id="{9CA4C266-DC3A-A392-45F5-0372B39A5CAA}"/>
              </a:ext>
              <a:ext uri="{C183D7F6-B498-43B3-948B-1728B52AA6E4}">
                <adec:decorative xmlns:adec="http://schemas.microsoft.com/office/drawing/2017/decorative" val="1"/>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Instalación fotovoltaica de autoconsumo sin excedentes">
            <a:extLst>
              <a:ext uri="{FF2B5EF4-FFF2-40B4-BE49-F238E27FC236}">
                <a16:creationId xmlns:a16="http://schemas.microsoft.com/office/drawing/2014/main" id="{6CB0F7A2-2C72-7EC6-1BBC-5AE786E76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824" y="2240280"/>
            <a:ext cx="5218176" cy="2935224"/>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texto 6">
            <a:extLst>
              <a:ext uri="{FF2B5EF4-FFF2-40B4-BE49-F238E27FC236}">
                <a16:creationId xmlns:a16="http://schemas.microsoft.com/office/drawing/2014/main" id="{3B9B0B64-4C65-7EBA-DF06-0CA03F2FA8A7}"/>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4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68F44A67-4898-50DA-4F94-7DC494861FB5}"/>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A42FF1E1-F33B-5BC9-5E49-7ED6293A07F2}"/>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34C3BC01-3F1E-B890-7EED-8041DC6FE52A}"/>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D4694223-BE5C-676A-3A66-567C61B5DA53}"/>
              </a:ext>
            </a:extLst>
          </p:cNvPr>
          <p:cNvPicPr>
            <a:picLocks noChangeAspect="1"/>
          </p:cNvPicPr>
          <p:nvPr/>
        </p:nvPicPr>
        <p:blipFill>
          <a:blip r:embed="rId5"/>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1288309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6FD10-8FF7-1FF5-124D-7BAF1CF3F661}"/>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2C8B13B0-907A-0DBE-2A2D-B9B5D6DE1753}"/>
              </a:ext>
            </a:extLst>
          </p:cNvPr>
          <p:cNvSpPr txBox="1">
            <a:spLocks/>
          </p:cNvSpPr>
          <p:nvPr/>
        </p:nvSpPr>
        <p:spPr>
          <a:xfrm>
            <a:off x="913401" y="1976706"/>
            <a:ext cx="6063471" cy="300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defRPr/>
            </a:pPr>
            <a:r>
              <a:rPr lang="gl-ES" sz="1500" dirty="0">
                <a:solidFill>
                  <a:srgbClr val="4A594B"/>
                </a:solidFill>
                <a:latin typeface="Poppins" panose="00000500000000000000" pitchFamily="2" charset="0"/>
                <a:cs typeface="Poppins" panose="00000500000000000000" pitchFamily="2" charset="0"/>
              </a:rPr>
              <a:t>Do mesmo xeito que no caso anterior, </a:t>
            </a:r>
            <a:r>
              <a:rPr lang="gl-ES" sz="1500" b="1" dirty="0">
                <a:solidFill>
                  <a:srgbClr val="4A594B"/>
                </a:solidFill>
                <a:latin typeface="Poppins" panose="00000500000000000000" pitchFamily="2" charset="0"/>
                <a:cs typeface="Poppins" panose="00000500000000000000" pitchFamily="2" charset="0"/>
              </a:rPr>
              <a:t>a enerxía repártese entre os consumidores asociados segundo os coeficientes de repartición que se acordaron, pero a enerxía que cada consumidor non utilice instantaneamente convértese en excedente dese consumidor, que se compensará </a:t>
            </a:r>
            <a:r>
              <a:rPr lang="gl-ES" sz="1500" dirty="0">
                <a:solidFill>
                  <a:srgbClr val="4A594B"/>
                </a:solidFill>
                <a:latin typeface="Poppins" panose="00000500000000000000" pitchFamily="2" charset="0"/>
                <a:cs typeface="Poppins" panose="00000500000000000000" pitchFamily="2" charset="0"/>
              </a:rPr>
              <a:t>segundo o mecanismo de compensación simplificada. </a:t>
            </a:r>
          </a:p>
          <a:p>
            <a:pPr algn="just">
              <a:lnSpc>
                <a:spcPct val="107000"/>
              </a:lnSpc>
              <a:spcAft>
                <a:spcPts val="800"/>
              </a:spcAft>
              <a:defRPr/>
            </a:pPr>
            <a:r>
              <a:rPr lang="gl-ES" sz="1500" dirty="0">
                <a:solidFill>
                  <a:srgbClr val="4A594B"/>
                </a:solidFill>
                <a:latin typeface="Poppins" panose="00000500000000000000" pitchFamily="2" charset="0"/>
                <a:cs typeface="Poppins" panose="00000500000000000000" pitchFamily="2" charset="0"/>
              </a:rPr>
              <a:t>Ese </a:t>
            </a:r>
            <a:r>
              <a:rPr lang="gl-ES" sz="1500" b="1" dirty="0">
                <a:solidFill>
                  <a:srgbClr val="4A594B"/>
                </a:solidFill>
                <a:latin typeface="Poppins" panose="00000500000000000000" pitchFamily="2" charset="0"/>
                <a:cs typeface="Poppins" panose="00000500000000000000" pitchFamily="2" charset="0"/>
              </a:rPr>
              <a:t>excedente será utilizado por outro consumidor que estea conectado á mesma rede interior e que nese momento estea a demandar máis enerxía da que ten asignada</a:t>
            </a:r>
            <a:r>
              <a:rPr lang="gl-ES" sz="1500" dirty="0">
                <a:solidFill>
                  <a:srgbClr val="4A594B"/>
                </a:solidFill>
                <a:latin typeface="Poppins" panose="00000500000000000000" pitchFamily="2" charset="0"/>
                <a:cs typeface="Poppins" panose="00000500000000000000" pitchFamily="2" charset="0"/>
              </a:rPr>
              <a:t>.</a:t>
            </a:r>
          </a:p>
          <a:p>
            <a:pPr algn="just">
              <a:lnSpc>
                <a:spcPct val="107000"/>
              </a:lnSpc>
              <a:spcAft>
                <a:spcPts val="800"/>
              </a:spcAft>
              <a:defRPr/>
            </a:pPr>
            <a:endParaRPr lang="gl-ES" sz="1500" b="1" dirty="0">
              <a:solidFill>
                <a:srgbClr val="4A594B"/>
              </a:solidFill>
              <a:latin typeface="Poppins" panose="00000500000000000000" pitchFamily="2" charset="0"/>
              <a:cs typeface="Poppins" panose="00000500000000000000" pitchFamily="2" charset="0"/>
            </a:endParaRPr>
          </a:p>
          <a:p>
            <a:pPr marL="228600" lvl="1" algn="just">
              <a:lnSpc>
                <a:spcPct val="107000"/>
              </a:lnSpc>
              <a:spcBef>
                <a:spcPts val="1000"/>
              </a:spcBef>
              <a:spcAft>
                <a:spcPts val="800"/>
              </a:spcAft>
              <a:defRPr/>
            </a:pPr>
            <a:endParaRPr lang="gl-ES" sz="1500" b="1" dirty="0">
              <a:solidFill>
                <a:srgbClr val="4A594B"/>
              </a:solidFill>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A49A8333-DB53-75D1-AB1E-CA12B3843195}"/>
              </a:ext>
            </a:extLst>
          </p:cNvPr>
          <p:cNvSpPr txBox="1">
            <a:spLocks/>
          </p:cNvSpPr>
          <p:nvPr/>
        </p:nvSpPr>
        <p:spPr>
          <a:xfrm>
            <a:off x="913399" y="1396414"/>
            <a:ext cx="7224571"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SEN EXCEDENTES ACOLLIDOS A COMPENSACIÓN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7441AF74-3CE9-60DE-1C77-DAF95CBE468D}"/>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pic>
        <p:nvPicPr>
          <p:cNvPr id="2050" name="Picture 2" descr="Autoconsumo para Comunidades de vecinos - Autoconsumo colectivo">
            <a:extLst>
              <a:ext uri="{FF2B5EF4-FFF2-40B4-BE49-F238E27FC236}">
                <a16:creationId xmlns:a16="http://schemas.microsoft.com/office/drawing/2014/main" id="{CECCD1D4-CBE9-128B-6B0B-D27C72113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7970" y="1057275"/>
            <a:ext cx="3286125" cy="4743450"/>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texto 6">
            <a:extLst>
              <a:ext uri="{FF2B5EF4-FFF2-40B4-BE49-F238E27FC236}">
                <a16:creationId xmlns:a16="http://schemas.microsoft.com/office/drawing/2014/main" id="{22DBF4E0-24F7-A9C1-DAC0-451FC9C133CB}"/>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35191EB0-EF7D-6266-9A1D-8F01D9F92E80}"/>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675A0BE3-5FF1-A22B-3AE3-89B38C69FB55}"/>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F067CA4B-C2B1-51E3-19AA-36300AE8C05B}"/>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A4D16D59-9029-FDFC-005F-EE376226CB57}"/>
              </a:ext>
            </a:extLst>
          </p:cNvPr>
          <p:cNvPicPr>
            <a:picLocks noChangeAspect="1"/>
          </p:cNvPicPr>
          <p:nvPr/>
        </p:nvPicPr>
        <p:blipFill>
          <a:blip r:embed="rId5"/>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1581262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9C803-9F6E-6747-6E3A-6584CE2273E8}"/>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43BF7EB3-076C-D45C-CB57-64950CDF9539}"/>
              </a:ext>
            </a:extLst>
          </p:cNvPr>
          <p:cNvSpPr txBox="1">
            <a:spLocks/>
          </p:cNvSpPr>
          <p:nvPr/>
        </p:nvSpPr>
        <p:spPr>
          <a:xfrm>
            <a:off x="913401" y="2224355"/>
            <a:ext cx="6493239" cy="27373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defRPr/>
            </a:pPr>
            <a:r>
              <a:rPr lang="gl-ES" sz="1500" dirty="0">
                <a:solidFill>
                  <a:srgbClr val="4A594B"/>
                </a:solidFill>
                <a:latin typeface="Poppins" panose="00000500000000000000" pitchFamily="2" charset="0"/>
                <a:cs typeface="Poppins" panose="00000500000000000000" pitchFamily="2" charset="0"/>
              </a:rPr>
              <a:t>Existirán varios consumidores asociados e </a:t>
            </a:r>
            <a:r>
              <a:rPr lang="gl-ES" sz="1500" b="1" dirty="0">
                <a:solidFill>
                  <a:srgbClr val="4A594B"/>
                </a:solidFill>
                <a:latin typeface="Poppins" panose="00000500000000000000" pitchFamily="2" charset="0"/>
                <a:cs typeface="Poppins" panose="00000500000000000000" pitchFamily="2" charset="0"/>
              </a:rPr>
              <a:t>a enerxía que non sexa utilizada de forma instantánea será cedida á rede e compensada posteriormente a cada consumidor de forma individual na súa factura</a:t>
            </a:r>
            <a:r>
              <a:rPr lang="gl-ES" sz="1500" dirty="0">
                <a:solidFill>
                  <a:srgbClr val="4A594B"/>
                </a:solidFill>
                <a:latin typeface="Poppins" panose="00000500000000000000" pitchFamily="2" charset="0"/>
                <a:cs typeface="Poppins" panose="00000500000000000000" pitchFamily="2" charset="0"/>
              </a:rPr>
              <a:t>.</a:t>
            </a:r>
          </a:p>
          <a:p>
            <a:pPr algn="just">
              <a:lnSpc>
                <a:spcPct val="107000"/>
              </a:lnSpc>
              <a:spcAft>
                <a:spcPts val="800"/>
              </a:spcAft>
              <a:defRPr/>
            </a:pPr>
            <a:r>
              <a:rPr lang="gl-ES" sz="1500" dirty="0">
                <a:solidFill>
                  <a:srgbClr val="4A594B"/>
                </a:solidFill>
                <a:latin typeface="Poppins" panose="00000500000000000000" pitchFamily="2" charset="0"/>
                <a:cs typeface="Poppins" panose="00000500000000000000" pitchFamily="2" charset="0"/>
              </a:rPr>
              <a:t>No caso de que existan consumidores conectados o autoconsumo a través da rede exterior, para que sexa posible acollerse o mecanismo de compensación deberá existir </a:t>
            </a:r>
            <a:r>
              <a:rPr lang="gl-ES" sz="1500" b="1" dirty="0">
                <a:solidFill>
                  <a:srgbClr val="4A594B"/>
                </a:solidFill>
                <a:latin typeface="Poppins" panose="00000500000000000000" pitchFamily="2" charset="0"/>
                <a:cs typeface="Poppins" panose="00000500000000000000" pitchFamily="2" charset="0"/>
              </a:rPr>
              <a:t>polo menos un consumidor asociado conectado a instalación en rede interior</a:t>
            </a:r>
            <a:r>
              <a:rPr lang="gl-ES" sz="1500" dirty="0">
                <a:solidFill>
                  <a:srgbClr val="4A594B"/>
                </a:solidFill>
                <a:latin typeface="Poppins" panose="00000500000000000000" pitchFamily="2" charset="0"/>
                <a:cs typeface="Poppins" panose="00000500000000000000" pitchFamily="2" charset="0"/>
              </a:rPr>
              <a:t>.</a:t>
            </a:r>
          </a:p>
        </p:txBody>
      </p:sp>
      <p:sp>
        <p:nvSpPr>
          <p:cNvPr id="10" name="Marcador de texto 4">
            <a:extLst>
              <a:ext uri="{FF2B5EF4-FFF2-40B4-BE49-F238E27FC236}">
                <a16:creationId xmlns:a16="http://schemas.microsoft.com/office/drawing/2014/main" id="{B91A4C79-9B52-F22B-1166-571B06A37785}"/>
              </a:ext>
            </a:extLst>
          </p:cNvPr>
          <p:cNvSpPr txBox="1">
            <a:spLocks/>
          </p:cNvSpPr>
          <p:nvPr/>
        </p:nvSpPr>
        <p:spPr>
          <a:xfrm>
            <a:off x="913400" y="1129714"/>
            <a:ext cx="7201900"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CON EX</a:t>
            </a:r>
            <a:r>
              <a:rPr lang="es-ES" sz="2200" b="1" dirty="0">
                <a:solidFill>
                  <a:srgbClr val="E0C537"/>
                </a:solidFill>
                <a:latin typeface="Poppins" panose="00000500000000000000" pitchFamily="2" charset="0"/>
                <a:cs typeface="Poppins" panose="00000500000000000000" pitchFamily="2" charset="0"/>
              </a:rPr>
              <a:t>CEDENTES ACOLLIDOS A COMPESACIÓN</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82FDA0BF-0E7B-6514-97A8-3A4366B10176}"/>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9" name="Marcador de texto 6">
            <a:extLst>
              <a:ext uri="{FF2B5EF4-FFF2-40B4-BE49-F238E27FC236}">
                <a16:creationId xmlns:a16="http://schemas.microsoft.com/office/drawing/2014/main" id="{0DCADCF6-C5AD-6ACD-4354-BB20674235A8}"/>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12" name="CuadroTexto 11">
            <a:extLst>
              <a:ext uri="{FF2B5EF4-FFF2-40B4-BE49-F238E27FC236}">
                <a16:creationId xmlns:a16="http://schemas.microsoft.com/office/drawing/2014/main" id="{71CDB2E7-1AFD-3F13-D95F-0FB55FC90842}"/>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3" name="Imagen 12">
            <a:extLst>
              <a:ext uri="{FF2B5EF4-FFF2-40B4-BE49-F238E27FC236}">
                <a16:creationId xmlns:a16="http://schemas.microsoft.com/office/drawing/2014/main" id="{22FE6C4F-71D7-D46A-EDFC-4A1F0188F4EE}"/>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4" name="Imagen 13">
            <a:extLst>
              <a:ext uri="{FF2B5EF4-FFF2-40B4-BE49-F238E27FC236}">
                <a16:creationId xmlns:a16="http://schemas.microsoft.com/office/drawing/2014/main" id="{FCFE2C5B-6F8C-128B-CA33-D63227A1B55C}"/>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5" name="Imagen 14" descr="Logotipo&#10;&#10;Descripción generada automáticamente">
            <a:extLst>
              <a:ext uri="{FF2B5EF4-FFF2-40B4-BE49-F238E27FC236}">
                <a16:creationId xmlns:a16="http://schemas.microsoft.com/office/drawing/2014/main" id="{7CDDB74F-62B6-7546-D58B-61B8B8A8AB69}"/>
              </a:ext>
            </a:extLst>
          </p:cNvPr>
          <p:cNvPicPr>
            <a:picLocks noChangeAspect="1"/>
          </p:cNvPicPr>
          <p:nvPr/>
        </p:nvPicPr>
        <p:blipFill>
          <a:blip r:embed="rId4"/>
          <a:stretch>
            <a:fillRect/>
          </a:stretch>
        </p:blipFill>
        <p:spPr>
          <a:xfrm>
            <a:off x="8720915" y="5896364"/>
            <a:ext cx="876972" cy="712101"/>
          </a:xfrm>
          <a:prstGeom prst="rect">
            <a:avLst/>
          </a:prstGeom>
        </p:spPr>
      </p:pic>
      <p:pic>
        <p:nvPicPr>
          <p:cNvPr id="3" name="Imagen 2">
            <a:extLst>
              <a:ext uri="{FF2B5EF4-FFF2-40B4-BE49-F238E27FC236}">
                <a16:creationId xmlns:a16="http://schemas.microsoft.com/office/drawing/2014/main" id="{F8E0839E-FB73-CB7F-5638-92439A6B9144}"/>
              </a:ext>
            </a:extLst>
          </p:cNvPr>
          <p:cNvPicPr>
            <a:picLocks noChangeAspect="1"/>
          </p:cNvPicPr>
          <p:nvPr/>
        </p:nvPicPr>
        <p:blipFill>
          <a:blip r:embed="rId5"/>
          <a:stretch>
            <a:fillRect/>
          </a:stretch>
        </p:blipFill>
        <p:spPr>
          <a:xfrm>
            <a:off x="7971139" y="1301311"/>
            <a:ext cx="3298222" cy="4255377"/>
          </a:xfrm>
          <a:prstGeom prst="rect">
            <a:avLst/>
          </a:prstGeom>
        </p:spPr>
      </p:pic>
    </p:spTree>
    <p:extLst>
      <p:ext uri="{BB962C8B-B14F-4D97-AF65-F5344CB8AC3E}">
        <p14:creationId xmlns:p14="http://schemas.microsoft.com/office/powerpoint/2010/main" val="2023577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1FB9E-DE11-36AB-92FF-AD497515A5DC}"/>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61DC9986-24CA-E53A-E474-2502DC5E0934}"/>
              </a:ext>
            </a:extLst>
          </p:cNvPr>
          <p:cNvSpPr txBox="1">
            <a:spLocks/>
          </p:cNvSpPr>
          <p:nvPr/>
        </p:nvSpPr>
        <p:spPr>
          <a:xfrm>
            <a:off x="913401" y="2028521"/>
            <a:ext cx="6063471" cy="28006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defRPr/>
            </a:pPr>
            <a:r>
              <a:rPr lang="gl-ES" sz="1500" dirty="0">
                <a:solidFill>
                  <a:srgbClr val="4A594B"/>
                </a:solidFill>
                <a:latin typeface="Poppins" panose="00000500000000000000" pitchFamily="2" charset="0"/>
                <a:cs typeface="Poppins" panose="00000500000000000000" pitchFamily="2" charset="0"/>
              </a:rPr>
              <a:t>Existirán varios consumidores asociados e </a:t>
            </a:r>
            <a:r>
              <a:rPr lang="gl-ES" sz="1500" b="1" dirty="0">
                <a:solidFill>
                  <a:srgbClr val="4A594B"/>
                </a:solidFill>
                <a:latin typeface="Poppins" panose="00000500000000000000" pitchFamily="2" charset="0"/>
                <a:cs typeface="Poppins" panose="00000500000000000000" pitchFamily="2" charset="0"/>
              </a:rPr>
              <a:t>a enerxía que non sexa utilizada de forma instantánea, será cedida á rede e venderase no mercado eléctrico</a:t>
            </a:r>
            <a:r>
              <a:rPr lang="gl-ES" sz="1500" dirty="0">
                <a:solidFill>
                  <a:srgbClr val="4A594B"/>
                </a:solidFill>
                <a:latin typeface="Poppins" panose="00000500000000000000" pitchFamily="2" charset="0"/>
                <a:cs typeface="Poppins" panose="00000500000000000000" pitchFamily="2" charset="0"/>
              </a:rPr>
              <a:t>. </a:t>
            </a:r>
          </a:p>
          <a:p>
            <a:pPr algn="just">
              <a:lnSpc>
                <a:spcPct val="107000"/>
              </a:lnSpc>
              <a:spcAft>
                <a:spcPts val="800"/>
              </a:spcAft>
              <a:defRPr/>
            </a:pPr>
            <a:r>
              <a:rPr lang="gl-ES" sz="1500" dirty="0">
                <a:solidFill>
                  <a:srgbClr val="4A594B"/>
                </a:solidFill>
                <a:latin typeface="Poppins" panose="00000500000000000000" pitchFamily="2" charset="0"/>
                <a:cs typeface="Poppins" panose="00000500000000000000" pitchFamily="2" charset="0"/>
              </a:rPr>
              <a:t>A </a:t>
            </a:r>
            <a:r>
              <a:rPr lang="gl-ES" sz="1500" b="1" dirty="0">
                <a:solidFill>
                  <a:srgbClr val="4A594B"/>
                </a:solidFill>
                <a:latin typeface="Poppins" panose="00000500000000000000" pitchFamily="2" charset="0"/>
                <a:cs typeface="Poppins" panose="00000500000000000000" pitchFamily="2" charset="0"/>
              </a:rPr>
              <a:t>titularidade da instalación recae sobre o produtor</a:t>
            </a:r>
            <a:r>
              <a:rPr lang="gl-ES" sz="1500" dirty="0">
                <a:solidFill>
                  <a:srgbClr val="4A594B"/>
                </a:solidFill>
                <a:latin typeface="Poppins" panose="00000500000000000000" pitchFamily="2" charset="0"/>
                <a:cs typeface="Poppins" panose="00000500000000000000" pitchFamily="2" charset="0"/>
              </a:rPr>
              <a:t> de maneira que </a:t>
            </a:r>
            <a:r>
              <a:rPr lang="gl-ES" sz="1500" b="1" dirty="0">
                <a:solidFill>
                  <a:srgbClr val="4A594B"/>
                </a:solidFill>
                <a:latin typeface="Poppins" panose="00000500000000000000" pitchFamily="2" charset="0"/>
                <a:cs typeface="Poppins" panose="00000500000000000000" pitchFamily="2" charset="0"/>
              </a:rPr>
              <a:t>os excedentes perténcenlle</a:t>
            </a:r>
            <a:r>
              <a:rPr lang="gl-ES" sz="1500" dirty="0">
                <a:solidFill>
                  <a:srgbClr val="4A594B"/>
                </a:solidFill>
                <a:latin typeface="Poppins" panose="00000500000000000000" pitchFamily="2" charset="0"/>
                <a:cs typeface="Poppins" panose="00000500000000000000" pitchFamily="2" charset="0"/>
              </a:rPr>
              <a:t>, e é o produtor quen, </a:t>
            </a:r>
            <a:r>
              <a:rPr lang="gl-ES" sz="1500" b="1" dirty="0">
                <a:solidFill>
                  <a:srgbClr val="4A594B"/>
                </a:solidFill>
                <a:latin typeface="Poppins" panose="00000500000000000000" pitchFamily="2" charset="0"/>
                <a:cs typeface="Poppins" panose="00000500000000000000" pitchFamily="2" charset="0"/>
              </a:rPr>
              <a:t>a través dun representante ou por calquera outro mecanismo de participación no mercado, venderá devanditos excedentes</a:t>
            </a:r>
            <a:r>
              <a:rPr lang="gl-ES" sz="1500" dirty="0">
                <a:solidFill>
                  <a:srgbClr val="4A594B"/>
                </a:solidFill>
                <a:latin typeface="Poppins" panose="00000500000000000000" pitchFamily="2" charset="0"/>
                <a:cs typeface="Poppins" panose="00000500000000000000" pitchFamily="2" charset="0"/>
              </a:rPr>
              <a:t> recibindo por eles o importe que corresponda.</a:t>
            </a:r>
          </a:p>
        </p:txBody>
      </p:sp>
      <p:sp>
        <p:nvSpPr>
          <p:cNvPr id="10" name="Marcador de texto 4">
            <a:extLst>
              <a:ext uri="{FF2B5EF4-FFF2-40B4-BE49-F238E27FC236}">
                <a16:creationId xmlns:a16="http://schemas.microsoft.com/office/drawing/2014/main" id="{BC876523-DF7E-1481-3441-13EEA21DA5AE}"/>
              </a:ext>
            </a:extLst>
          </p:cNvPr>
          <p:cNvSpPr txBox="1">
            <a:spLocks/>
          </p:cNvSpPr>
          <p:nvPr/>
        </p:nvSpPr>
        <p:spPr>
          <a:xfrm>
            <a:off x="913400" y="1129714"/>
            <a:ext cx="7716250"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CON EXCEDENTES NON ACOLLIDOS A COMPENSACIÓN</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868220A5-EBFB-9C0A-F994-C6C84443AAC5}"/>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3" name="CuadroTexto 2">
            <a:extLst>
              <a:ext uri="{FF2B5EF4-FFF2-40B4-BE49-F238E27FC236}">
                <a16:creationId xmlns:a16="http://schemas.microsoft.com/office/drawing/2014/main" id="{D9928E2F-2594-73CF-A455-55473F702EE3}"/>
              </a:ext>
              <a:ext uri="{C183D7F6-B498-43B3-948B-1728B52AA6E4}">
                <adec:decorative xmlns:adec="http://schemas.microsoft.com/office/drawing/2017/decorative" val="1"/>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DF4A7A14-BF51-CC8B-F722-D5AD274C3D7A}"/>
              </a:ext>
            </a:extLst>
          </p:cNvPr>
          <p:cNvPicPr>
            <a:picLocks noChangeAspect="1"/>
          </p:cNvPicPr>
          <p:nvPr/>
        </p:nvPicPr>
        <p:blipFill>
          <a:blip r:embed="rId2"/>
          <a:stretch>
            <a:fillRect/>
          </a:stretch>
        </p:blipFill>
        <p:spPr>
          <a:xfrm>
            <a:off x="7579423" y="1408176"/>
            <a:ext cx="3781425" cy="3200400"/>
          </a:xfrm>
          <a:prstGeom prst="rect">
            <a:avLst/>
          </a:prstGeom>
        </p:spPr>
      </p:pic>
      <p:sp>
        <p:nvSpPr>
          <p:cNvPr id="4" name="Marcador de texto 6">
            <a:extLst>
              <a:ext uri="{FF2B5EF4-FFF2-40B4-BE49-F238E27FC236}">
                <a16:creationId xmlns:a16="http://schemas.microsoft.com/office/drawing/2014/main" id="{049CD195-55B6-258D-A813-347E5A15D8C7}"/>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11" name="CuadroTexto 10">
            <a:extLst>
              <a:ext uri="{FF2B5EF4-FFF2-40B4-BE49-F238E27FC236}">
                <a16:creationId xmlns:a16="http://schemas.microsoft.com/office/drawing/2014/main" id="{0B060B38-92E3-765F-0F52-891CD8B65899}"/>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2" name="Imagen 11">
            <a:extLst>
              <a:ext uri="{FF2B5EF4-FFF2-40B4-BE49-F238E27FC236}">
                <a16:creationId xmlns:a16="http://schemas.microsoft.com/office/drawing/2014/main" id="{F0DA59EC-7E44-ACCE-B8EA-BC394B4FDE56}"/>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13" name="Imagen 12">
            <a:extLst>
              <a:ext uri="{FF2B5EF4-FFF2-40B4-BE49-F238E27FC236}">
                <a16:creationId xmlns:a16="http://schemas.microsoft.com/office/drawing/2014/main" id="{74B8D7B1-B602-D6E0-A30E-917D9228E648}"/>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14" name="Imagen 13" descr="Logotipo&#10;&#10;Descripción generada automáticamente">
            <a:extLst>
              <a:ext uri="{FF2B5EF4-FFF2-40B4-BE49-F238E27FC236}">
                <a16:creationId xmlns:a16="http://schemas.microsoft.com/office/drawing/2014/main" id="{E17826CB-A561-8146-02DB-C01C27967982}"/>
              </a:ext>
            </a:extLst>
          </p:cNvPr>
          <p:cNvPicPr>
            <a:picLocks noChangeAspect="1"/>
          </p:cNvPicPr>
          <p:nvPr/>
        </p:nvPicPr>
        <p:blipFill>
          <a:blip r:embed="rId5"/>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1026598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5E272-D8B8-3D3B-D016-D449DE1E14B4}"/>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A501F2AB-8B75-A647-00DB-EBA964660B80}"/>
              </a:ext>
            </a:extLst>
          </p:cNvPr>
          <p:cNvSpPr txBox="1">
            <a:spLocks/>
          </p:cNvSpPr>
          <p:nvPr/>
        </p:nvSpPr>
        <p:spPr>
          <a:xfrm>
            <a:off x="913401" y="2028521"/>
            <a:ext cx="6063471" cy="28006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defRPr/>
            </a:pPr>
            <a:r>
              <a:rPr lang="gl-ES" sz="1500" noProof="0" dirty="0">
                <a:solidFill>
                  <a:srgbClr val="4A594B"/>
                </a:solidFill>
                <a:latin typeface="Poppins" panose="00000500000000000000" pitchFamily="2" charset="0"/>
                <a:cs typeface="Poppins" panose="00000500000000000000" pitchFamily="2" charset="0"/>
              </a:rPr>
              <a:t>Nun autoconsumo colectivo a </a:t>
            </a:r>
            <a:r>
              <a:rPr lang="gl-ES" sz="1500" b="1" noProof="0" dirty="0">
                <a:solidFill>
                  <a:srgbClr val="4A594B"/>
                </a:solidFill>
                <a:latin typeface="Poppins" panose="00000500000000000000" pitchFamily="2" charset="0"/>
                <a:cs typeface="Poppins" panose="00000500000000000000" pitchFamily="2" charset="0"/>
              </a:rPr>
              <a:t>enerxía xerada repártese entre os consumidores asociados de maneira que cada un deles se lle asigna unha porción desa enerxía que se denomina “enerxía neta individualizada”</a:t>
            </a:r>
          </a:p>
          <a:p>
            <a:pPr algn="just">
              <a:lnSpc>
                <a:spcPct val="107000"/>
              </a:lnSpc>
              <a:spcAft>
                <a:spcPts val="800"/>
              </a:spcAft>
              <a:defRPr/>
            </a:pPr>
            <a:r>
              <a:rPr lang="gl-ES" sz="1500" noProof="0" dirty="0">
                <a:solidFill>
                  <a:srgbClr val="4A594B"/>
                </a:solidFill>
                <a:latin typeface="Poppins" panose="00000500000000000000" pitchFamily="2" charset="0"/>
                <a:cs typeface="Poppins" panose="00000500000000000000" pitchFamily="2" charset="0"/>
              </a:rPr>
              <a:t>O coeficiente de reparto que corresponde a cada consumidor se denomina </a:t>
            </a:r>
            <a:r>
              <a:rPr lang="gl-ES" sz="1500" noProof="0" dirty="0">
                <a:solidFill>
                  <a:srgbClr val="4A594B"/>
                </a:solidFill>
                <a:latin typeface="Times New Roman" panose="02020603050405020304" pitchFamily="18" charset="0"/>
                <a:cs typeface="Times New Roman" panose="02020603050405020304" pitchFamily="18" charset="0"/>
              </a:rPr>
              <a:t>β, </a:t>
            </a:r>
            <a:r>
              <a:rPr lang="gl-ES" sz="1500" noProof="0" dirty="0">
                <a:solidFill>
                  <a:srgbClr val="4A594B"/>
                </a:solidFill>
                <a:latin typeface="Poppins" panose="00000500000000000000" pitchFamily="2" charset="0"/>
                <a:cs typeface="Poppins" panose="00000500000000000000" pitchFamily="2" charset="0"/>
              </a:rPr>
              <a:t>de maneira que a enerxía neta individualizada de cada consumidor calcularase como:</a:t>
            </a:r>
          </a:p>
          <a:p>
            <a:pPr marL="0" indent="0" algn="ctr">
              <a:lnSpc>
                <a:spcPct val="107000"/>
              </a:lnSpc>
              <a:spcAft>
                <a:spcPts val="800"/>
              </a:spcAft>
              <a:buNone/>
              <a:defRPr/>
            </a:pPr>
            <a:r>
              <a:rPr lang="gl-ES" sz="1400" dirty="0">
                <a:solidFill>
                  <a:srgbClr val="4A594B"/>
                </a:solidFill>
                <a:latin typeface="Poppins" panose="00000500000000000000" pitchFamily="2" charset="0"/>
                <a:cs typeface="Poppins" panose="00000500000000000000" pitchFamily="2" charset="0"/>
              </a:rPr>
              <a:t>Enerxía neta individualizada = </a:t>
            </a:r>
            <a:r>
              <a:rPr lang="gl-ES" sz="1400" noProof="0" dirty="0">
                <a:solidFill>
                  <a:srgbClr val="4A594B"/>
                </a:solidFill>
                <a:latin typeface="Poppins" panose="00000500000000000000" pitchFamily="2" charset="0"/>
                <a:cs typeface="Poppins" panose="00000500000000000000" pitchFamily="2" charset="0"/>
              </a:rPr>
              <a:t>β * Enerxía neta TOTAL GENERADA</a:t>
            </a:r>
          </a:p>
        </p:txBody>
      </p:sp>
      <p:sp>
        <p:nvSpPr>
          <p:cNvPr id="10" name="Marcador de texto 4">
            <a:extLst>
              <a:ext uri="{FF2B5EF4-FFF2-40B4-BE49-F238E27FC236}">
                <a16:creationId xmlns:a16="http://schemas.microsoft.com/office/drawing/2014/main" id="{167BB307-0875-6959-7F1C-B05DB8E91F73}"/>
              </a:ext>
            </a:extLst>
          </p:cNvPr>
          <p:cNvSpPr txBox="1">
            <a:spLocks/>
          </p:cNvSpPr>
          <p:nvPr/>
        </p:nvSpPr>
        <p:spPr>
          <a:xfrm>
            <a:off x="913399" y="1129714"/>
            <a:ext cx="8106775"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O ACORDO DE REPARTO DE ENERXÍA: OS COEFICIENTES  </a:t>
            </a:r>
            <a:r>
              <a:rPr lang="el-GR" sz="2200" b="1" dirty="0">
                <a:solidFill>
                  <a:srgbClr val="E0C537"/>
                </a:solidFill>
                <a:latin typeface="Times New Roman" panose="02020603050405020304" pitchFamily="18" charset="0"/>
                <a:cs typeface="Poppins" panose="00000500000000000000" pitchFamily="2" charset="0"/>
              </a:rPr>
              <a:t>β</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B46A2E87-B83C-E991-087C-3132399A1560}"/>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3" name="CuadroTexto 2">
            <a:extLst>
              <a:ext uri="{FF2B5EF4-FFF2-40B4-BE49-F238E27FC236}">
                <a16:creationId xmlns:a16="http://schemas.microsoft.com/office/drawing/2014/main" id="{0DC3D278-1235-E1A4-6E43-EA9BABF760D6}"/>
              </a:ext>
              <a:ext uri="{C183D7F6-B498-43B3-948B-1728B52AA6E4}">
                <adec:decorative xmlns:adec="http://schemas.microsoft.com/office/drawing/2017/decorative" val="1"/>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Marcador de texto 6">
            <a:extLst>
              <a:ext uri="{FF2B5EF4-FFF2-40B4-BE49-F238E27FC236}">
                <a16:creationId xmlns:a16="http://schemas.microsoft.com/office/drawing/2014/main" id="{41A165F2-76F4-3060-9A5B-D55AF2C07B81}"/>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11" name="CuadroTexto 10">
            <a:extLst>
              <a:ext uri="{FF2B5EF4-FFF2-40B4-BE49-F238E27FC236}">
                <a16:creationId xmlns:a16="http://schemas.microsoft.com/office/drawing/2014/main" id="{34927B88-6B40-4CEC-825E-1C2ED9F2542D}"/>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2" name="Imagen 11">
            <a:extLst>
              <a:ext uri="{FF2B5EF4-FFF2-40B4-BE49-F238E27FC236}">
                <a16:creationId xmlns:a16="http://schemas.microsoft.com/office/drawing/2014/main" id="{190D45F2-237B-6759-E11E-403FC48107C2}"/>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3" name="Imagen 12">
            <a:extLst>
              <a:ext uri="{FF2B5EF4-FFF2-40B4-BE49-F238E27FC236}">
                <a16:creationId xmlns:a16="http://schemas.microsoft.com/office/drawing/2014/main" id="{8937AF77-C3EE-8920-80F9-3DA563B9EC3D}"/>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4" name="Imagen 13" descr="Logotipo&#10;&#10;Descripción generada automáticamente">
            <a:extLst>
              <a:ext uri="{FF2B5EF4-FFF2-40B4-BE49-F238E27FC236}">
                <a16:creationId xmlns:a16="http://schemas.microsoft.com/office/drawing/2014/main" id="{BCD6C291-D8AD-3827-7F6E-8A5A385F9E2A}"/>
              </a:ext>
            </a:extLst>
          </p:cNvPr>
          <p:cNvPicPr>
            <a:picLocks noChangeAspect="1"/>
          </p:cNvPicPr>
          <p:nvPr/>
        </p:nvPicPr>
        <p:blipFill>
          <a:blip r:embed="rId4"/>
          <a:stretch>
            <a:fillRect/>
          </a:stretch>
        </p:blipFill>
        <p:spPr>
          <a:xfrm>
            <a:off x="8720915" y="5896364"/>
            <a:ext cx="876972" cy="712101"/>
          </a:xfrm>
          <a:prstGeom prst="rect">
            <a:avLst/>
          </a:prstGeom>
        </p:spPr>
      </p:pic>
      <p:pic>
        <p:nvPicPr>
          <p:cNvPr id="5" name="Imagen 4">
            <a:extLst>
              <a:ext uri="{FF2B5EF4-FFF2-40B4-BE49-F238E27FC236}">
                <a16:creationId xmlns:a16="http://schemas.microsoft.com/office/drawing/2014/main" id="{C8617D06-CE91-6AEB-F2E2-B5C914168935}"/>
              </a:ext>
            </a:extLst>
          </p:cNvPr>
          <p:cNvPicPr>
            <a:picLocks noChangeAspect="1"/>
          </p:cNvPicPr>
          <p:nvPr/>
        </p:nvPicPr>
        <p:blipFill>
          <a:blip r:embed="rId5"/>
          <a:stretch>
            <a:fillRect/>
          </a:stretch>
        </p:blipFill>
        <p:spPr>
          <a:xfrm>
            <a:off x="7712193" y="1505089"/>
            <a:ext cx="3613031" cy="4136097"/>
          </a:xfrm>
          <a:prstGeom prst="rect">
            <a:avLst/>
          </a:prstGeom>
        </p:spPr>
      </p:pic>
    </p:spTree>
    <p:extLst>
      <p:ext uri="{BB962C8B-B14F-4D97-AF65-F5344CB8AC3E}">
        <p14:creationId xmlns:p14="http://schemas.microsoft.com/office/powerpoint/2010/main" val="542518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3C146-788B-BBF0-2273-E9BBC343D5B8}"/>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ED2A9613-4614-4325-03FB-2C26FEA7FFE3}"/>
              </a:ext>
            </a:extLst>
          </p:cNvPr>
          <p:cNvSpPr txBox="1">
            <a:spLocks/>
          </p:cNvSpPr>
          <p:nvPr/>
        </p:nvSpPr>
        <p:spPr>
          <a:xfrm>
            <a:off x="913402" y="1962227"/>
            <a:ext cx="5153589" cy="17202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pPr>
            <a:r>
              <a:rPr lang="gl-ES" sz="1400" dirty="0">
                <a:solidFill>
                  <a:srgbClr val="4A594B"/>
                </a:solidFill>
                <a:latin typeface="Poppins" panose="00000500000000000000" pitchFamily="2" charset="0"/>
                <a:cs typeface="Poppins" panose="00000500000000000000" pitchFamily="2" charset="0"/>
              </a:rPr>
              <a:t>Alta penetración de enerxías renovables na xeración eléctrica, especialmente eólica e hidroeléctrica </a:t>
            </a:r>
          </a:p>
          <a:p>
            <a:pPr algn="just">
              <a:lnSpc>
                <a:spcPct val="107000"/>
              </a:lnSpc>
              <a:spcAft>
                <a:spcPts val="800"/>
              </a:spcAft>
            </a:pPr>
            <a:r>
              <a:rPr lang="gl-ES" sz="1400" dirty="0">
                <a:solidFill>
                  <a:srgbClr val="4A594B"/>
                </a:solidFill>
                <a:latin typeface="Poppins" panose="00000500000000000000" pitchFamily="2" charset="0"/>
                <a:cs typeface="Poppins" panose="00000500000000000000" pitchFamily="2" charset="0"/>
              </a:rPr>
              <a:t>Dependencia elevada de combustibles fósiles importados, especialmente para o transporte e a industria.</a:t>
            </a:r>
          </a:p>
          <a:p>
            <a:pPr>
              <a:lnSpc>
                <a:spcPts val="2700"/>
              </a:lnSpc>
            </a:pPr>
            <a:endParaRPr lang="es-ES" sz="1500" dirty="0">
              <a:solidFill>
                <a:srgbClr val="4A594B"/>
              </a:solidFill>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A28658B2-BA8D-4D9C-CC0E-07B04C76E99E}"/>
              </a:ext>
            </a:extLst>
          </p:cNvPr>
          <p:cNvSpPr txBox="1">
            <a:spLocks/>
          </p:cNvSpPr>
          <p:nvPr/>
        </p:nvSpPr>
        <p:spPr>
          <a:xfrm>
            <a:off x="913400" y="1129714"/>
            <a:ext cx="7807515"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200" b="1" dirty="0">
                <a:solidFill>
                  <a:srgbClr val="E0C537"/>
                </a:solidFill>
                <a:latin typeface="Poppins" panose="00000500000000000000" pitchFamily="2" charset="0"/>
                <a:cs typeface="Poppins" panose="00000500000000000000" pitchFamily="2" charset="0"/>
              </a:rPr>
              <a:t>SITUACIÓN DA PRODUCIÓN ENERXÉTICA EN GALICIA </a:t>
            </a:r>
          </a:p>
          <a:p>
            <a:pPr marL="0" indent="0">
              <a:buNone/>
            </a:pPr>
            <a:endParaRPr lang="es-ES" sz="2200" b="1" dirty="0">
              <a:solidFill>
                <a:srgbClr val="E0C537"/>
              </a:solidFill>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44C2B59C-FC97-B697-0837-3EF9D4345FD6}"/>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dirty="0">
                <a:solidFill>
                  <a:srgbClr val="4A594B"/>
                </a:solidFill>
                <a:latin typeface="Poppins" panose="00000500000000000000" pitchFamily="2" charset="0"/>
                <a:cs typeface="Poppins" panose="00000500000000000000" pitchFamily="2" charset="0"/>
              </a:rPr>
              <a:t>OFICINA DE TRANSFORMACION COMUNITARIA </a:t>
            </a:r>
            <a:br>
              <a:rPr lang="es-ES" sz="2000" b="1" dirty="0">
                <a:solidFill>
                  <a:srgbClr val="4A594B"/>
                </a:solidFill>
                <a:latin typeface="Poppins" panose="00000500000000000000" pitchFamily="2" charset="0"/>
                <a:cs typeface="Poppins" panose="00000500000000000000" pitchFamily="2" charset="0"/>
              </a:rPr>
            </a:br>
            <a:r>
              <a:rPr lang="es-ES" sz="2000" b="1" i="1" dirty="0">
                <a:solidFill>
                  <a:srgbClr val="E0C537"/>
                </a:solidFill>
                <a:latin typeface="Poppins" panose="00000500000000000000" pitchFamily="2" charset="0"/>
                <a:ea typeface="+mn-ea"/>
                <a:cs typeface="Poppins" panose="00000500000000000000" pitchFamily="2" charset="0"/>
              </a:rPr>
              <a:t>+ </a:t>
            </a:r>
            <a:r>
              <a:rPr lang="es-ES" sz="2000" b="1" dirty="0">
                <a:solidFill>
                  <a:srgbClr val="E0C537"/>
                </a:solidFill>
                <a:latin typeface="Poppins" panose="00000500000000000000" pitchFamily="2" charset="0"/>
                <a:ea typeface="+mn-ea"/>
                <a:cs typeface="Poppins" panose="00000500000000000000" pitchFamily="2" charset="0"/>
              </a:rPr>
              <a:t>Renovables</a:t>
            </a:r>
            <a:r>
              <a:rPr lang="es-ES" sz="2000" b="1" i="1" dirty="0">
                <a:solidFill>
                  <a:srgbClr val="E0C537"/>
                </a:solidFill>
                <a:latin typeface="Poppins" panose="00000500000000000000" pitchFamily="2" charset="0"/>
                <a:ea typeface="+mn-ea"/>
                <a:cs typeface="Poppins" panose="00000500000000000000" pitchFamily="2" charset="0"/>
              </a:rPr>
              <a:t> </a:t>
            </a:r>
          </a:p>
        </p:txBody>
      </p:sp>
      <p:sp>
        <p:nvSpPr>
          <p:cNvPr id="4" name="Marcador de texto 6">
            <a:extLst>
              <a:ext uri="{FF2B5EF4-FFF2-40B4-BE49-F238E27FC236}">
                <a16:creationId xmlns:a16="http://schemas.microsoft.com/office/drawing/2014/main" id="{565CEBD9-27EF-0620-42D8-2DA02B666603}"/>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
            </a:endParaRPr>
          </a:p>
        </p:txBody>
      </p:sp>
      <p:sp>
        <p:nvSpPr>
          <p:cNvPr id="9" name="CuadroTexto 8">
            <a:extLst>
              <a:ext uri="{FF2B5EF4-FFF2-40B4-BE49-F238E27FC236}">
                <a16:creationId xmlns:a16="http://schemas.microsoft.com/office/drawing/2014/main" id="{AAE03292-7845-51ED-9C66-E7BDF248D6D4}"/>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D7175A19-E8D7-E20A-EE66-0D352022EF0D}"/>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98821EF2-6106-ADCA-0484-D73B92FC2644}"/>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BD8BCAAB-CDDD-A72B-4467-3FDC596410B6}"/>
              </a:ext>
            </a:extLst>
          </p:cNvPr>
          <p:cNvPicPr>
            <a:picLocks noChangeAspect="1"/>
          </p:cNvPicPr>
          <p:nvPr/>
        </p:nvPicPr>
        <p:blipFill>
          <a:blip r:embed="rId4"/>
          <a:stretch>
            <a:fillRect/>
          </a:stretch>
        </p:blipFill>
        <p:spPr>
          <a:xfrm>
            <a:off x="8720915" y="5896364"/>
            <a:ext cx="876972" cy="712101"/>
          </a:xfrm>
          <a:prstGeom prst="rect">
            <a:avLst/>
          </a:prstGeom>
        </p:spPr>
      </p:pic>
      <p:pic>
        <p:nvPicPr>
          <p:cNvPr id="3" name="Imagen 2">
            <a:extLst>
              <a:ext uri="{FF2B5EF4-FFF2-40B4-BE49-F238E27FC236}">
                <a16:creationId xmlns:a16="http://schemas.microsoft.com/office/drawing/2014/main" id="{E02DDEBE-74EB-49F1-8304-1EFAA51C1CB4}"/>
              </a:ext>
            </a:extLst>
          </p:cNvPr>
          <p:cNvPicPr>
            <a:picLocks noChangeAspect="1"/>
          </p:cNvPicPr>
          <p:nvPr/>
        </p:nvPicPr>
        <p:blipFill rotWithShape="1">
          <a:blip r:embed="rId5"/>
          <a:srcRect l="3125" t="12427" r="4350" b="3183"/>
          <a:stretch/>
        </p:blipFill>
        <p:spPr>
          <a:xfrm>
            <a:off x="7001312" y="1596465"/>
            <a:ext cx="5193149" cy="3029006"/>
          </a:xfrm>
          <a:prstGeom prst="rect">
            <a:avLst/>
          </a:prstGeom>
        </p:spPr>
      </p:pic>
      <p:sp>
        <p:nvSpPr>
          <p:cNvPr id="14" name="CuadroTexto 13">
            <a:extLst>
              <a:ext uri="{FF2B5EF4-FFF2-40B4-BE49-F238E27FC236}">
                <a16:creationId xmlns:a16="http://schemas.microsoft.com/office/drawing/2014/main" id="{5B6F3C8D-7935-4370-B1D5-7E6C97AF194B}"/>
              </a:ext>
            </a:extLst>
          </p:cNvPr>
          <p:cNvSpPr txBox="1"/>
          <p:nvPr/>
        </p:nvSpPr>
        <p:spPr>
          <a:xfrm>
            <a:off x="7373907" y="4593847"/>
            <a:ext cx="4311387" cy="230832"/>
          </a:xfrm>
          <a:prstGeom prst="rect">
            <a:avLst/>
          </a:prstGeom>
          <a:noFill/>
        </p:spPr>
        <p:txBody>
          <a:bodyPr wrap="square" rtlCol="0">
            <a:spAutoFit/>
          </a:bodyPr>
          <a:lstStyle/>
          <a:p>
            <a:pPr algn="ctr"/>
            <a:r>
              <a:rPr lang="gl-ES" sz="900" dirty="0">
                <a:latin typeface="Poppins" panose="00000500000000000000" pitchFamily="2" charset="0"/>
                <a:cs typeface="Poppins" panose="00000500000000000000" pitchFamily="2" charset="0"/>
              </a:rPr>
              <a:t>Fonte: INEGA. ENERXÍA PRIMARIA EN GALICIA 2022</a:t>
            </a:r>
          </a:p>
        </p:txBody>
      </p:sp>
      <p:sp>
        <p:nvSpPr>
          <p:cNvPr id="5" name="Rectángulo 4">
            <a:extLst>
              <a:ext uri="{FF2B5EF4-FFF2-40B4-BE49-F238E27FC236}">
                <a16:creationId xmlns:a16="http://schemas.microsoft.com/office/drawing/2014/main" id="{3EE9314F-E735-4006-8312-AC82873EECDF}"/>
              </a:ext>
            </a:extLst>
          </p:cNvPr>
          <p:cNvSpPr/>
          <p:nvPr/>
        </p:nvSpPr>
        <p:spPr>
          <a:xfrm>
            <a:off x="811505" y="4209626"/>
            <a:ext cx="5577010" cy="100707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Aft>
                <a:spcPts val="800"/>
              </a:spcAft>
            </a:pPr>
            <a:r>
              <a:rPr lang="gl-ES" sz="1400" dirty="0">
                <a:solidFill>
                  <a:srgbClr val="4A594B"/>
                </a:solidFill>
                <a:latin typeface="Poppins" panose="00000500000000000000" pitchFamily="2" charset="0"/>
                <a:cs typeface="Poppins" panose="00000500000000000000" pitchFamily="2" charset="0"/>
              </a:rPr>
              <a:t>A transición cara un modelo enerxético máis sustentable require </a:t>
            </a:r>
            <a:r>
              <a:rPr lang="gl-ES" sz="1400" b="1" dirty="0">
                <a:solidFill>
                  <a:srgbClr val="4A594B"/>
                </a:solidFill>
                <a:latin typeface="Poppins" panose="00000500000000000000" pitchFamily="2" charset="0"/>
                <a:cs typeface="Poppins" panose="00000500000000000000" pitchFamily="2" charset="0"/>
              </a:rPr>
              <a:t>aumentar a capacidade de xeración renovable</a:t>
            </a:r>
            <a:r>
              <a:rPr lang="gl-ES" sz="1400" dirty="0">
                <a:solidFill>
                  <a:srgbClr val="4A594B"/>
                </a:solidFill>
                <a:latin typeface="Poppins" panose="00000500000000000000" pitchFamily="2" charset="0"/>
                <a:cs typeface="Poppins" panose="00000500000000000000" pitchFamily="2" charset="0"/>
              </a:rPr>
              <a:t>, </a:t>
            </a:r>
            <a:r>
              <a:rPr lang="gl-ES" sz="1400" b="1" dirty="0">
                <a:solidFill>
                  <a:srgbClr val="4A594B"/>
                </a:solidFill>
                <a:latin typeface="Poppins" panose="00000500000000000000" pitchFamily="2" charset="0"/>
                <a:cs typeface="Poppins" panose="00000500000000000000" pitchFamily="2" charset="0"/>
              </a:rPr>
              <a:t>fomentar o autoconsumo </a:t>
            </a:r>
            <a:r>
              <a:rPr lang="gl-ES" sz="1400" dirty="0">
                <a:solidFill>
                  <a:srgbClr val="4A594B"/>
                </a:solidFill>
                <a:latin typeface="Poppins" panose="00000500000000000000" pitchFamily="2" charset="0"/>
                <a:cs typeface="Poppins" panose="00000500000000000000" pitchFamily="2" charset="0"/>
              </a:rPr>
              <a:t>e </a:t>
            </a:r>
            <a:r>
              <a:rPr lang="gl-ES" sz="1400" b="1" dirty="0">
                <a:solidFill>
                  <a:srgbClr val="4A594B"/>
                </a:solidFill>
                <a:latin typeface="Poppins" panose="00000500000000000000" pitchFamily="2" charset="0"/>
                <a:cs typeface="Poppins" panose="00000500000000000000" pitchFamily="2" charset="0"/>
              </a:rPr>
              <a:t>reducir a dependencia da enerxía importada</a:t>
            </a:r>
            <a:r>
              <a:rPr lang="gl-ES" sz="1400" dirty="0">
                <a:solidFill>
                  <a:srgbClr val="4A594B"/>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2065239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0C537"/>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BBAE9DB-F37F-174E-D478-6624E8024BC3}"/>
              </a:ext>
            </a:extLst>
          </p:cNvPr>
          <p:cNvSpPr txBox="1"/>
          <p:nvPr/>
        </p:nvSpPr>
        <p:spPr>
          <a:xfrm>
            <a:off x="470515" y="1214690"/>
            <a:ext cx="4456591" cy="24006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l-ES" sz="5000" b="1" i="0" u="none" strike="noStrike" kern="1200" cap="none" spc="0" normalizeH="0" baseline="0" noProof="0">
                <a:ln>
                  <a:noFill/>
                </a:ln>
                <a:solidFill>
                  <a:srgbClr val="4A594B"/>
                </a:solidFill>
                <a:effectLst/>
                <a:uLnTx/>
                <a:uFillTx/>
                <a:latin typeface=""/>
                <a:ea typeface="+mn-ea"/>
                <a:cs typeface="+mn-cs"/>
              </a:rPr>
              <a:t>Marco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l-ES" sz="5000" b="1" i="0" u="none" strike="noStrike" kern="1200" cap="none" spc="0" normalizeH="0" baseline="0" noProof="0" dirty="0">
                <a:ln>
                  <a:noFill/>
                </a:ln>
                <a:solidFill>
                  <a:srgbClr val="4A594B"/>
                </a:solidFill>
                <a:effectLst/>
                <a:uLnTx/>
                <a:uFillTx/>
                <a:latin typeface=""/>
                <a:ea typeface="+mn-ea"/>
                <a:cs typeface="+mn-cs"/>
              </a:rPr>
              <a:t>Lexislativo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l-ES" sz="5000" b="1" i="0" u="none" strike="noStrike" kern="1200" cap="none" spc="0" normalizeH="0" baseline="0" noProof="0" dirty="0">
                <a:ln>
                  <a:noFill/>
                </a:ln>
                <a:solidFill>
                  <a:srgbClr val="4A594B"/>
                </a:solidFill>
                <a:effectLst/>
                <a:uLnTx/>
                <a:uFillTx/>
                <a:latin typeface=""/>
                <a:ea typeface="+mn-ea"/>
                <a:cs typeface="+mn-cs"/>
              </a:rPr>
              <a:t>Europeo</a:t>
            </a:r>
          </a:p>
        </p:txBody>
      </p:sp>
      <p:sp>
        <p:nvSpPr>
          <p:cNvPr id="4" name="CuadroTexto 3">
            <a:extLst>
              <a:ext uri="{FF2B5EF4-FFF2-40B4-BE49-F238E27FC236}">
                <a16:creationId xmlns:a16="http://schemas.microsoft.com/office/drawing/2014/main" id="{208F73FC-345D-465E-B48D-4EE0087C4F3E}"/>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6B6B2AE6-AC63-41D8-A976-6A3F058BA75D}"/>
              </a:ext>
            </a:extLst>
          </p:cNvPr>
          <p:cNvPicPr>
            <a:picLocks noChangeAspect="1"/>
          </p:cNvPicPr>
          <p:nvPr/>
        </p:nvPicPr>
        <p:blipFill>
          <a:blip r:embed="rId2"/>
          <a:stretch>
            <a:fillRect/>
          </a:stretch>
        </p:blipFill>
        <p:spPr>
          <a:xfrm>
            <a:off x="10049522" y="6010083"/>
            <a:ext cx="1733003" cy="494774"/>
          </a:xfrm>
          <a:prstGeom prst="rect">
            <a:avLst/>
          </a:prstGeom>
        </p:spPr>
      </p:pic>
      <p:pic>
        <p:nvPicPr>
          <p:cNvPr id="3" name="Imagen 2">
            <a:extLst>
              <a:ext uri="{FF2B5EF4-FFF2-40B4-BE49-F238E27FC236}">
                <a16:creationId xmlns:a16="http://schemas.microsoft.com/office/drawing/2014/main" id="{8B22E29D-B9E6-E5B6-DD91-44E088908509}"/>
              </a:ext>
            </a:extLst>
          </p:cNvPr>
          <p:cNvPicPr>
            <a:picLocks noChangeAspect="1"/>
          </p:cNvPicPr>
          <p:nvPr/>
        </p:nvPicPr>
        <p:blipFill>
          <a:blip r:embed="rId3"/>
          <a:stretch>
            <a:fillRect/>
          </a:stretch>
        </p:blipFill>
        <p:spPr>
          <a:xfrm>
            <a:off x="5343255" y="963402"/>
            <a:ext cx="6439270" cy="3618799"/>
          </a:xfrm>
          <a:prstGeom prst="rect">
            <a:avLst/>
          </a:prstGeom>
        </p:spPr>
      </p:pic>
      <p:pic>
        <p:nvPicPr>
          <p:cNvPr id="2" name="Imagen 1">
            <a:extLst>
              <a:ext uri="{FF2B5EF4-FFF2-40B4-BE49-F238E27FC236}">
                <a16:creationId xmlns:a16="http://schemas.microsoft.com/office/drawing/2014/main" id="{71412524-8C5C-437D-8755-28E2F85D6BA7}"/>
              </a:ext>
            </a:extLst>
          </p:cNvPr>
          <p:cNvPicPr>
            <a:picLocks noChangeAspect="1"/>
          </p:cNvPicPr>
          <p:nvPr/>
        </p:nvPicPr>
        <p:blipFill>
          <a:blip r:embed="rId4"/>
          <a:srcRect r="11365" b="-1094"/>
          <a:stretch/>
        </p:blipFill>
        <p:spPr>
          <a:xfrm>
            <a:off x="189408" y="5986811"/>
            <a:ext cx="8305689" cy="490625"/>
          </a:xfrm>
          <a:prstGeom prst="rect">
            <a:avLst/>
          </a:prstGeom>
        </p:spPr>
      </p:pic>
      <p:pic>
        <p:nvPicPr>
          <p:cNvPr id="8" name="Imagen 7" descr="Logotipo&#10;&#10;Descripción generada automáticamente">
            <a:extLst>
              <a:ext uri="{FF2B5EF4-FFF2-40B4-BE49-F238E27FC236}">
                <a16:creationId xmlns:a16="http://schemas.microsoft.com/office/drawing/2014/main" id="{EDA66E08-BA70-C948-C90E-4F0FB0B90F09}"/>
              </a:ext>
            </a:extLst>
          </p:cNvPr>
          <p:cNvPicPr>
            <a:picLocks noChangeAspect="1"/>
          </p:cNvPicPr>
          <p:nvPr/>
        </p:nvPicPr>
        <p:blipFill>
          <a:blip r:embed="rId5"/>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37984292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EE87B-DC8F-0110-A7B1-91864F6CD347}"/>
            </a:ext>
          </a:extLst>
        </p:cNvPr>
        <p:cNvGrpSpPr/>
        <p:nvPr/>
      </p:nvGrpSpPr>
      <p:grpSpPr>
        <a:xfrm>
          <a:off x="0" y="0"/>
          <a:ext cx="0" cy="0"/>
          <a:chOff x="0" y="0"/>
          <a:chExt cx="0" cy="0"/>
        </a:xfrm>
      </p:grpSpPr>
      <p:sp>
        <p:nvSpPr>
          <p:cNvPr id="10" name="Marcador de texto 4">
            <a:extLst>
              <a:ext uri="{FF2B5EF4-FFF2-40B4-BE49-F238E27FC236}">
                <a16:creationId xmlns:a16="http://schemas.microsoft.com/office/drawing/2014/main" id="{84112DDA-E189-DCB3-EB2D-4C4E0FDBBEF0}"/>
              </a:ext>
            </a:extLst>
          </p:cNvPr>
          <p:cNvSpPr txBox="1">
            <a:spLocks/>
          </p:cNvSpPr>
          <p:nvPr/>
        </p:nvSpPr>
        <p:spPr>
          <a:xfrm>
            <a:off x="5583158" y="2155518"/>
            <a:ext cx="4758350"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gl-ES" sz="2400" b="1" i="0" u="none" strike="noStrike" kern="1200" cap="none" spc="0" normalizeH="0" baseline="0">
              <a:ln>
                <a:noFill/>
              </a:ln>
              <a:solidFill>
                <a:srgbClr val="E0C537"/>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gl-ES" sz="2400" b="1" i="0" u="none" strike="noStrike" kern="1200" cap="none" spc="0" normalizeH="0" baseline="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11" name="Título 1">
            <a:extLst>
              <a:ext uri="{FF2B5EF4-FFF2-40B4-BE49-F238E27FC236}">
                <a16:creationId xmlns:a16="http://schemas.microsoft.com/office/drawing/2014/main" id="{C842547C-24DB-CD0D-4270-5EC55F66592A}"/>
              </a:ext>
            </a:extLst>
          </p:cNvPr>
          <p:cNvSpPr>
            <a:spLocks noGrp="1"/>
          </p:cNvSpPr>
          <p:nvPr>
            <p:ph type="title"/>
          </p:nvPr>
        </p:nvSpPr>
        <p:spPr>
          <a:xfrm>
            <a:off x="838200" y="365125"/>
            <a:ext cx="10515600" cy="872761"/>
          </a:xfrm>
        </p:spPr>
        <p:txBody>
          <a:bodyPr>
            <a:normAutofit/>
          </a:bodyPr>
          <a:lstStyle/>
          <a:p>
            <a:pPr algn="r"/>
            <a:r>
              <a:rPr lang="gl-ES" sz="2000" b="1" noProof="0">
                <a:solidFill>
                  <a:srgbClr val="4A594B"/>
                </a:solidFill>
                <a:cs typeface="Poppins" panose="00000500000000000000" pitchFamily="2" charset="0"/>
              </a:rPr>
              <a:t>OFICINA DE TRANSFORMACION COMUNITARIA </a:t>
            </a:r>
            <a:br>
              <a:rPr lang="gl-ES" sz="2000" b="1" noProof="0">
                <a:solidFill>
                  <a:srgbClr val="4A594B"/>
                </a:solidFill>
                <a:cs typeface="Poppins" panose="00000500000000000000" pitchFamily="2" charset="0"/>
              </a:rPr>
            </a:br>
            <a:r>
              <a:rPr lang="gl-ES" sz="2000" b="1" i="1" noProof="0">
                <a:solidFill>
                  <a:srgbClr val="E0C537"/>
                </a:solidFill>
                <a:ea typeface="+mn-ea"/>
                <a:cs typeface="Poppins" panose="00000500000000000000" pitchFamily="2" charset="0"/>
              </a:rPr>
              <a:t>+ </a:t>
            </a:r>
            <a:r>
              <a:rPr lang="gl-ES" sz="2000" b="1" noProof="0">
                <a:solidFill>
                  <a:srgbClr val="E0C537"/>
                </a:solidFill>
                <a:ea typeface="+mn-ea"/>
                <a:cs typeface="Poppins" panose="00000500000000000000" pitchFamily="2" charset="0"/>
              </a:rPr>
              <a:t>Renovables </a:t>
            </a:r>
            <a:endParaRPr lang="gl-ES" sz="2000" b="1" noProof="0" dirty="0">
              <a:solidFill>
                <a:srgbClr val="E0C537"/>
              </a:solidFill>
              <a:ea typeface="+mn-ea"/>
              <a:cs typeface="Poppins" panose="00000500000000000000" pitchFamily="2" charset="0"/>
            </a:endParaRPr>
          </a:p>
        </p:txBody>
      </p:sp>
      <p:sp>
        <p:nvSpPr>
          <p:cNvPr id="2" name="Marcador de contenido 1">
            <a:extLst>
              <a:ext uri="{FF2B5EF4-FFF2-40B4-BE49-F238E27FC236}">
                <a16:creationId xmlns:a16="http://schemas.microsoft.com/office/drawing/2014/main" id="{90496191-F961-B0D6-DCAF-A16366BE7D0E}"/>
              </a:ext>
            </a:extLst>
          </p:cNvPr>
          <p:cNvSpPr>
            <a:spLocks noGrp="1"/>
          </p:cNvSpPr>
          <p:nvPr>
            <p:ph idx="1"/>
          </p:nvPr>
        </p:nvSpPr>
        <p:spPr>
          <a:xfrm>
            <a:off x="659106" y="1580673"/>
            <a:ext cx="10694694" cy="2020040"/>
          </a:xfrm>
        </p:spPr>
        <p:txBody>
          <a:bodyPr>
            <a:noAutofit/>
          </a:bodyPr>
          <a:lstStyle/>
          <a:p>
            <a:pPr algn="just">
              <a:lnSpc>
                <a:spcPct val="107000"/>
              </a:lnSpc>
              <a:spcAft>
                <a:spcPts val="800"/>
              </a:spcAft>
            </a:pPr>
            <a:r>
              <a:rPr lang="gl-ES" sz="1400" noProof="0" dirty="0">
                <a:solidFill>
                  <a:srgbClr val="4A594B"/>
                </a:solidFill>
                <a:latin typeface="Poppins" panose="00000500000000000000" pitchFamily="2" charset="0"/>
                <a:cs typeface="Poppins" panose="00000500000000000000" pitchFamily="2" charset="0"/>
              </a:rPr>
              <a:t>Introduce o</a:t>
            </a:r>
            <a:r>
              <a:rPr lang="gl-ES" sz="1400" dirty="0">
                <a:solidFill>
                  <a:srgbClr val="4A594B"/>
                </a:solidFill>
                <a:latin typeface="Poppins" panose="00000500000000000000" pitchFamily="2" charset="0"/>
                <a:cs typeface="Poppins" panose="00000500000000000000" pitchFamily="2" charset="0"/>
              </a:rPr>
              <a:t> concepto de Comunidade de Enerxía Renovable (CER).</a:t>
            </a:r>
          </a:p>
          <a:p>
            <a:pPr algn="just">
              <a:lnSpc>
                <a:spcPct val="107000"/>
              </a:lnSpc>
              <a:spcAft>
                <a:spcPts val="800"/>
              </a:spcAft>
            </a:pPr>
            <a:r>
              <a:rPr lang="gl-ES" sz="1400" noProof="0" dirty="0">
                <a:solidFill>
                  <a:srgbClr val="4A594B"/>
                </a:solidFill>
                <a:latin typeface="Poppins" panose="00000500000000000000" pitchFamily="2" charset="0"/>
                <a:cs typeface="Poppins" panose="00000500000000000000" pitchFamily="2" charset="0"/>
              </a:rPr>
              <a:t>Define os dereitos das CER a:</a:t>
            </a:r>
          </a:p>
          <a:p>
            <a:pPr lvl="1" algn="just">
              <a:lnSpc>
                <a:spcPct val="107000"/>
              </a:lnSpc>
              <a:spcAft>
                <a:spcPts val="800"/>
              </a:spcAft>
            </a:pPr>
            <a:r>
              <a:rPr lang="gl-ES" sz="1400" dirty="0">
                <a:solidFill>
                  <a:srgbClr val="4A594B"/>
                </a:solidFill>
                <a:latin typeface="Poppins" panose="00000500000000000000" pitchFamily="2" charset="0"/>
                <a:cs typeface="Poppins" panose="00000500000000000000" pitchFamily="2" charset="0"/>
              </a:rPr>
              <a:t>Xerar, consumir, almacenar e vender enerxía renovable.</a:t>
            </a:r>
          </a:p>
          <a:p>
            <a:pPr lvl="1" algn="just">
              <a:lnSpc>
                <a:spcPct val="107000"/>
              </a:lnSpc>
              <a:spcAft>
                <a:spcPts val="800"/>
              </a:spcAft>
            </a:pPr>
            <a:r>
              <a:rPr lang="gl-ES" sz="1400" dirty="0">
                <a:solidFill>
                  <a:srgbClr val="4A594B"/>
                </a:solidFill>
                <a:latin typeface="Poppins" panose="00000500000000000000" pitchFamily="2" charset="0"/>
                <a:cs typeface="Poppins" panose="00000500000000000000" pitchFamily="2" charset="0"/>
              </a:rPr>
              <a:t>Compartir a enerxía renovable que produzan as unidades de produción propiedade da CER.</a:t>
            </a:r>
          </a:p>
          <a:p>
            <a:pPr lvl="1" algn="just">
              <a:lnSpc>
                <a:spcPct val="107000"/>
              </a:lnSpc>
              <a:spcAft>
                <a:spcPts val="800"/>
              </a:spcAft>
            </a:pPr>
            <a:r>
              <a:rPr lang="gl-ES" sz="1400" noProof="0" dirty="0">
                <a:solidFill>
                  <a:srgbClr val="4A594B"/>
                </a:solidFill>
                <a:latin typeface="Poppins" panose="00000500000000000000" pitchFamily="2" charset="0"/>
                <a:cs typeface="Poppins" panose="00000500000000000000" pitchFamily="2" charset="0"/>
              </a:rPr>
              <a:t>Acceder a </a:t>
            </a:r>
            <a:r>
              <a:rPr lang="gl-ES" sz="1400" dirty="0">
                <a:solidFill>
                  <a:srgbClr val="4A594B"/>
                </a:solidFill>
                <a:latin typeface="Poppins" panose="00000500000000000000" pitchFamily="2" charset="0"/>
                <a:cs typeface="Poppins" panose="00000500000000000000" pitchFamily="2" charset="0"/>
              </a:rPr>
              <a:t>mercados enerxéticos e sistemas de apoio de forma xusta.</a:t>
            </a:r>
            <a:endParaRPr lang="gl-ES" sz="1400" noProof="0" dirty="0">
              <a:solidFill>
                <a:srgbClr val="4A594B"/>
              </a:solidFill>
              <a:latin typeface="Poppins" panose="00000500000000000000" pitchFamily="2" charset="0"/>
              <a:cs typeface="Poppins" panose="00000500000000000000" pitchFamily="2" charset="0"/>
            </a:endParaRPr>
          </a:p>
          <a:p>
            <a:pPr marL="457200" lvl="1" indent="0">
              <a:buNone/>
            </a:pPr>
            <a:endParaRPr lang="gl-ES" sz="1400" noProof="0" dirty="0">
              <a:latin typeface="Poppins" panose="00000500000000000000" pitchFamily="2" charset="0"/>
              <a:cs typeface="Poppins" panose="00000500000000000000" pitchFamily="2" charset="0"/>
            </a:endParaRPr>
          </a:p>
          <a:p>
            <a:pPr marL="0" indent="0">
              <a:buNone/>
            </a:pPr>
            <a:endParaRPr lang="gl-ES" sz="1400" noProof="0" dirty="0">
              <a:latin typeface="Poppins" panose="00000500000000000000" pitchFamily="2" charset="0"/>
              <a:cs typeface="Poppins" panose="00000500000000000000" pitchFamily="2" charset="0"/>
            </a:endParaRPr>
          </a:p>
          <a:p>
            <a:pPr marL="0" indent="0">
              <a:buNone/>
            </a:pPr>
            <a:endParaRPr lang="gl-ES" sz="1400" noProof="0" dirty="0">
              <a:latin typeface="Poppins" panose="00000500000000000000" pitchFamily="2" charset="0"/>
              <a:cs typeface="Poppins" panose="00000500000000000000" pitchFamily="2" charset="0"/>
            </a:endParaRPr>
          </a:p>
          <a:p>
            <a:endParaRPr lang="gl-ES" sz="1400" noProof="0" dirty="0">
              <a:latin typeface="Poppins" panose="00000500000000000000" pitchFamily="2" charset="0"/>
              <a:cs typeface="Poppins" panose="00000500000000000000" pitchFamily="2" charset="0"/>
            </a:endParaRPr>
          </a:p>
          <a:p>
            <a:endParaRPr lang="gl-ES" sz="1400" noProof="0" dirty="0">
              <a:latin typeface="Poppins" panose="00000500000000000000" pitchFamily="2" charset="0"/>
              <a:cs typeface="Poppins" panose="00000500000000000000" pitchFamily="2" charset="0"/>
            </a:endParaRPr>
          </a:p>
          <a:p>
            <a:endParaRPr lang="gl-ES" sz="1400" noProof="0" dirty="0">
              <a:latin typeface="Poppins" panose="00000500000000000000" pitchFamily="2" charset="0"/>
              <a:cs typeface="Poppins" panose="00000500000000000000" pitchFamily="2" charset="0"/>
            </a:endParaRPr>
          </a:p>
          <a:p>
            <a:endParaRPr lang="gl-ES" sz="1400" noProof="0" dirty="0">
              <a:latin typeface="Poppins" panose="00000500000000000000" pitchFamily="2" charset="0"/>
              <a:cs typeface="Poppins" panose="00000500000000000000" pitchFamily="2" charset="0"/>
            </a:endParaRPr>
          </a:p>
          <a:p>
            <a:pPr marL="0" indent="0">
              <a:buNone/>
            </a:pPr>
            <a:endParaRPr lang="gl-ES" sz="1400" noProof="0" dirty="0">
              <a:latin typeface="Poppins" panose="00000500000000000000" pitchFamily="2" charset="0"/>
              <a:cs typeface="Poppins" panose="00000500000000000000" pitchFamily="2" charset="0"/>
            </a:endParaRPr>
          </a:p>
        </p:txBody>
      </p:sp>
      <p:pic>
        <p:nvPicPr>
          <p:cNvPr id="4" name="Imagen 3">
            <a:extLst>
              <a:ext uri="{FF2B5EF4-FFF2-40B4-BE49-F238E27FC236}">
                <a16:creationId xmlns:a16="http://schemas.microsoft.com/office/drawing/2014/main" id="{F5716C88-D4F4-2C46-C3B3-F9DB19FA3066}"/>
              </a:ext>
            </a:extLst>
          </p:cNvPr>
          <p:cNvPicPr>
            <a:picLocks noChangeAspect="1"/>
          </p:cNvPicPr>
          <p:nvPr/>
        </p:nvPicPr>
        <p:blipFill>
          <a:blip r:embed="rId2"/>
          <a:stretch>
            <a:fillRect/>
          </a:stretch>
        </p:blipFill>
        <p:spPr>
          <a:xfrm>
            <a:off x="10049522" y="6010083"/>
            <a:ext cx="1733003" cy="494774"/>
          </a:xfrm>
          <a:prstGeom prst="rect">
            <a:avLst/>
          </a:prstGeom>
        </p:spPr>
      </p:pic>
      <p:pic>
        <p:nvPicPr>
          <p:cNvPr id="5" name="Imagen 4">
            <a:extLst>
              <a:ext uri="{FF2B5EF4-FFF2-40B4-BE49-F238E27FC236}">
                <a16:creationId xmlns:a16="http://schemas.microsoft.com/office/drawing/2014/main" id="{FA5C9A40-3B1C-C1A1-D3EE-FF191F028C6E}"/>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6" name="Imagen 5" descr="Logotipo&#10;&#10;Descripción generada automáticamente">
            <a:extLst>
              <a:ext uri="{FF2B5EF4-FFF2-40B4-BE49-F238E27FC236}">
                <a16:creationId xmlns:a16="http://schemas.microsoft.com/office/drawing/2014/main" id="{5D76A5D4-7BA7-BB36-3FEA-25017D71F0B1}"/>
              </a:ext>
            </a:extLst>
          </p:cNvPr>
          <p:cNvPicPr>
            <a:picLocks noChangeAspect="1"/>
          </p:cNvPicPr>
          <p:nvPr/>
        </p:nvPicPr>
        <p:blipFill>
          <a:blip r:embed="rId4"/>
          <a:stretch>
            <a:fillRect/>
          </a:stretch>
        </p:blipFill>
        <p:spPr>
          <a:xfrm>
            <a:off x="8720915" y="5896364"/>
            <a:ext cx="876972" cy="712101"/>
          </a:xfrm>
          <a:prstGeom prst="rect">
            <a:avLst/>
          </a:prstGeom>
        </p:spPr>
      </p:pic>
      <p:sp>
        <p:nvSpPr>
          <p:cNvPr id="8" name="CuadroTexto 7">
            <a:extLst>
              <a:ext uri="{FF2B5EF4-FFF2-40B4-BE49-F238E27FC236}">
                <a16:creationId xmlns:a16="http://schemas.microsoft.com/office/drawing/2014/main" id="{F5153765-4C3A-D368-5F95-0F66DD022DF5}"/>
              </a:ext>
            </a:extLst>
          </p:cNvPr>
          <p:cNvSpPr txBox="1"/>
          <p:nvPr/>
        </p:nvSpPr>
        <p:spPr>
          <a:xfrm>
            <a:off x="659106" y="1181530"/>
            <a:ext cx="5998548" cy="36933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800"/>
              </a:spcAft>
              <a:buClrTx/>
              <a:buSzTx/>
              <a:tabLst/>
              <a:defRPr/>
            </a:pPr>
            <a:r>
              <a:rPr lang="gl-ES" b="1" dirty="0">
                <a:solidFill>
                  <a:srgbClr val="E0C537"/>
                </a:solidFill>
                <a:latin typeface="Poppins" panose="00000500000000000000" pitchFamily="2" charset="0"/>
                <a:cs typeface="Poppins" panose="00000500000000000000" pitchFamily="2" charset="0"/>
              </a:rPr>
              <a:t>DIRECTIVA (</a:t>
            </a:r>
            <a:r>
              <a:rPr kumimoji="0" lang="gl-ES" sz="1800" b="1" i="0" u="none" strike="noStrike" kern="1200" cap="none" spc="0" normalizeH="0" baseline="0" dirty="0">
                <a:ln>
                  <a:noFill/>
                </a:ln>
                <a:solidFill>
                  <a:srgbClr val="E0C537"/>
                </a:solidFill>
                <a:effectLst/>
                <a:uLnTx/>
                <a:uFillTx/>
                <a:latin typeface="Poppins" panose="00000500000000000000" pitchFamily="2" charset="0"/>
                <a:cs typeface="Poppins" panose="00000500000000000000" pitchFamily="2" charset="0"/>
              </a:rPr>
              <a:t>UE) 2018 / 200</a:t>
            </a:r>
            <a:r>
              <a:rPr lang="gl-ES" b="1" dirty="0">
                <a:solidFill>
                  <a:srgbClr val="E0C537"/>
                </a:solidFill>
                <a:latin typeface="Poppins" panose="00000500000000000000" pitchFamily="2" charset="0"/>
                <a:cs typeface="Poppins" panose="00000500000000000000" pitchFamily="2" charset="0"/>
              </a:rPr>
              <a:t>1 – RED II</a:t>
            </a:r>
            <a:endParaRPr kumimoji="0" lang="gl-ES" sz="1800" b="1" i="0" u="none" strike="noStrike" kern="1200" cap="none" spc="0" normalizeH="0" baseline="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3" name="CuadroTexto 2">
            <a:extLst>
              <a:ext uri="{FF2B5EF4-FFF2-40B4-BE49-F238E27FC236}">
                <a16:creationId xmlns:a16="http://schemas.microsoft.com/office/drawing/2014/main" id="{05D848E7-F202-6009-505E-C718171AB4AE}"/>
              </a:ext>
            </a:extLst>
          </p:cNvPr>
          <p:cNvSpPr txBox="1"/>
          <p:nvPr/>
        </p:nvSpPr>
        <p:spPr>
          <a:xfrm>
            <a:off x="659106" y="3600713"/>
            <a:ext cx="8180094" cy="36933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800"/>
              </a:spcAft>
              <a:buClrTx/>
              <a:buSzTx/>
              <a:tabLst/>
              <a:defRPr/>
            </a:pPr>
            <a:r>
              <a:rPr lang="gl-ES" b="1" dirty="0">
                <a:solidFill>
                  <a:srgbClr val="E0C537"/>
                </a:solidFill>
                <a:latin typeface="Poppins" panose="00000500000000000000" pitchFamily="2" charset="0"/>
                <a:cs typeface="Poppins" panose="00000500000000000000" pitchFamily="2" charset="0"/>
              </a:rPr>
              <a:t>DIRECTIVA (</a:t>
            </a:r>
            <a:r>
              <a:rPr kumimoji="0" lang="gl-ES" sz="1800" b="1" i="0" u="none" strike="noStrike" kern="1200" cap="none" spc="0" normalizeH="0" baseline="0" dirty="0">
                <a:ln>
                  <a:noFill/>
                </a:ln>
                <a:solidFill>
                  <a:srgbClr val="E0C537"/>
                </a:solidFill>
                <a:effectLst/>
                <a:uLnTx/>
                <a:uFillTx/>
                <a:latin typeface="Poppins" panose="00000500000000000000" pitchFamily="2" charset="0"/>
                <a:cs typeface="Poppins" panose="00000500000000000000" pitchFamily="2" charset="0"/>
              </a:rPr>
              <a:t>UE) 2019 / </a:t>
            </a:r>
            <a:r>
              <a:rPr lang="gl-ES" b="1" dirty="0">
                <a:solidFill>
                  <a:srgbClr val="E0C537"/>
                </a:solidFill>
                <a:latin typeface="Poppins" panose="00000500000000000000" pitchFamily="2" charset="0"/>
                <a:cs typeface="Poppins" panose="00000500000000000000" pitchFamily="2" charset="0"/>
              </a:rPr>
              <a:t>944 – MERCADO INTERIOR DA ELECTRICIDADE</a:t>
            </a:r>
            <a:endParaRPr kumimoji="0" lang="gl-ES" sz="1800" b="1" i="0" u="none" strike="noStrike" kern="1200" cap="none" spc="0" normalizeH="0" baseline="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7" name="Marcador de contenido 1">
            <a:extLst>
              <a:ext uri="{FF2B5EF4-FFF2-40B4-BE49-F238E27FC236}">
                <a16:creationId xmlns:a16="http://schemas.microsoft.com/office/drawing/2014/main" id="{539F1287-4969-F22B-DE74-47AB872798C2}"/>
              </a:ext>
            </a:extLst>
          </p:cNvPr>
          <p:cNvSpPr txBox="1">
            <a:spLocks/>
          </p:cNvSpPr>
          <p:nvPr/>
        </p:nvSpPr>
        <p:spPr>
          <a:xfrm>
            <a:off x="659106" y="3990043"/>
            <a:ext cx="10694694" cy="190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pPr>
            <a:r>
              <a:rPr lang="es-ES" sz="1400" dirty="0">
                <a:solidFill>
                  <a:srgbClr val="4A594B"/>
                </a:solidFill>
                <a:latin typeface="Poppins" panose="00000500000000000000" pitchFamily="2" charset="0"/>
                <a:cs typeface="Poppins" panose="00000500000000000000" pitchFamily="2" charset="0"/>
              </a:rPr>
              <a:t>La Directiva (UE) 2019/944 establece normas para la generación, transmisión, distribución, suministro y almacenamiento de electricidad, junto con la protección de los consumidores, con el fin de crear mercados de electricidad integrados competitivos, centrados en el consumo, flexibles, equitativos y transparentes en la Unión Europea (UE).</a:t>
            </a:r>
            <a:endParaRPr lang="gl-ES" sz="1400" dirty="0">
              <a:solidFill>
                <a:srgbClr val="4A594B"/>
              </a:solidFill>
              <a:latin typeface="Poppins" panose="00000500000000000000" pitchFamily="2" charset="0"/>
              <a:cs typeface="Poppins" panose="00000500000000000000" pitchFamily="2" charset="0"/>
            </a:endParaRPr>
          </a:p>
          <a:p>
            <a:pPr algn="just">
              <a:lnSpc>
                <a:spcPct val="107000"/>
              </a:lnSpc>
              <a:spcAft>
                <a:spcPts val="800"/>
              </a:spcAft>
            </a:pPr>
            <a:r>
              <a:rPr lang="gl-ES" sz="1400" dirty="0">
                <a:solidFill>
                  <a:srgbClr val="4A594B"/>
                </a:solidFill>
                <a:latin typeface="Poppins" panose="00000500000000000000" pitchFamily="2" charset="0"/>
                <a:cs typeface="Poppins" panose="00000500000000000000" pitchFamily="2" charset="0"/>
              </a:rPr>
              <a:t>Regula as Comunidades Cidadáns de Enerxía (CEE).</a:t>
            </a:r>
          </a:p>
          <a:p>
            <a:pPr algn="just">
              <a:lnSpc>
                <a:spcPct val="107000"/>
              </a:lnSpc>
              <a:spcAft>
                <a:spcPts val="800"/>
              </a:spcAft>
            </a:pPr>
            <a:endParaRPr lang="gl-ES" sz="1400" dirty="0">
              <a:latin typeface="Poppins" panose="00000500000000000000" pitchFamily="2" charset="0"/>
              <a:cs typeface="Poppins" panose="00000500000000000000" pitchFamily="2" charset="0"/>
            </a:endParaRPr>
          </a:p>
          <a:p>
            <a:pPr marL="0" indent="0">
              <a:buFont typeface="Arial" panose="020B0604020202020204" pitchFamily="34" charset="0"/>
              <a:buNone/>
            </a:pPr>
            <a:endParaRPr lang="gl-ES" sz="1400" dirty="0">
              <a:latin typeface="Poppins" panose="00000500000000000000" pitchFamily="2" charset="0"/>
              <a:cs typeface="Poppins" panose="00000500000000000000" pitchFamily="2" charset="0"/>
            </a:endParaRPr>
          </a:p>
          <a:p>
            <a:pPr marL="0" indent="0">
              <a:buFont typeface="Arial" panose="020B0604020202020204" pitchFamily="34" charset="0"/>
              <a:buNone/>
            </a:pPr>
            <a:endParaRPr lang="gl-ES" sz="1400" dirty="0">
              <a:latin typeface="Poppins" panose="00000500000000000000" pitchFamily="2" charset="0"/>
              <a:cs typeface="Poppins" panose="00000500000000000000" pitchFamily="2" charset="0"/>
            </a:endParaRPr>
          </a:p>
          <a:p>
            <a:endParaRPr lang="gl-ES" sz="1400" dirty="0">
              <a:latin typeface="Poppins" panose="00000500000000000000" pitchFamily="2" charset="0"/>
              <a:cs typeface="Poppins" panose="00000500000000000000" pitchFamily="2" charset="0"/>
            </a:endParaRPr>
          </a:p>
          <a:p>
            <a:endParaRPr lang="gl-ES" sz="1400" dirty="0">
              <a:latin typeface="Poppins" panose="00000500000000000000" pitchFamily="2" charset="0"/>
              <a:cs typeface="Poppins" panose="00000500000000000000" pitchFamily="2" charset="0"/>
            </a:endParaRPr>
          </a:p>
          <a:p>
            <a:endParaRPr lang="gl-ES" sz="1400" dirty="0">
              <a:latin typeface="Poppins" panose="00000500000000000000" pitchFamily="2" charset="0"/>
              <a:cs typeface="Poppins" panose="00000500000000000000" pitchFamily="2" charset="0"/>
            </a:endParaRPr>
          </a:p>
          <a:p>
            <a:endParaRPr lang="gl-ES" sz="1400" dirty="0">
              <a:latin typeface="Poppins" panose="00000500000000000000" pitchFamily="2" charset="0"/>
              <a:cs typeface="Poppins" panose="00000500000000000000" pitchFamily="2" charset="0"/>
            </a:endParaRPr>
          </a:p>
          <a:p>
            <a:pPr marL="0" indent="0">
              <a:buFont typeface="Arial" panose="020B0604020202020204" pitchFamily="34" charset="0"/>
              <a:buNone/>
            </a:pPr>
            <a:endParaRPr lang="gl-ES" sz="1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278606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DB274-9BC7-EC34-2074-1D351C6E06EC}"/>
            </a:ext>
          </a:extLst>
        </p:cNvPr>
        <p:cNvGrpSpPr/>
        <p:nvPr/>
      </p:nvGrpSpPr>
      <p:grpSpPr>
        <a:xfrm>
          <a:off x="0" y="0"/>
          <a:ext cx="0" cy="0"/>
          <a:chOff x="0" y="0"/>
          <a:chExt cx="0" cy="0"/>
        </a:xfrm>
      </p:grpSpPr>
      <p:sp>
        <p:nvSpPr>
          <p:cNvPr id="11" name="Título 1">
            <a:extLst>
              <a:ext uri="{FF2B5EF4-FFF2-40B4-BE49-F238E27FC236}">
                <a16:creationId xmlns:a16="http://schemas.microsoft.com/office/drawing/2014/main" id="{95AC89C5-B4C0-5C39-2A8B-DFE950B16F1A}"/>
              </a:ext>
            </a:extLst>
          </p:cNvPr>
          <p:cNvSpPr>
            <a:spLocks noGrp="1"/>
          </p:cNvSpPr>
          <p:nvPr>
            <p:ph type="title"/>
          </p:nvPr>
        </p:nvSpPr>
        <p:spPr>
          <a:xfrm>
            <a:off x="838200" y="365125"/>
            <a:ext cx="10515600" cy="872761"/>
          </a:xfrm>
        </p:spPr>
        <p:txBody>
          <a:bodyPr>
            <a:normAutofit/>
          </a:bodyPr>
          <a:lstStyle/>
          <a:p>
            <a:pPr algn="r"/>
            <a:r>
              <a:rPr lang="gl-ES" sz="2000" b="1" noProof="0" dirty="0">
                <a:solidFill>
                  <a:srgbClr val="4A594B"/>
                </a:solidFill>
                <a:cs typeface="Poppins" panose="00000500000000000000" pitchFamily="2" charset="0"/>
              </a:rPr>
              <a:t>OFICINA DE TRANSFORMACION COMUNITARIA </a:t>
            </a:r>
            <a:br>
              <a:rPr lang="gl-ES" sz="2000" b="1" noProof="0" dirty="0">
                <a:solidFill>
                  <a:srgbClr val="4A594B"/>
                </a:solidFill>
                <a:cs typeface="Poppins" panose="00000500000000000000" pitchFamily="2" charset="0"/>
              </a:rPr>
            </a:br>
            <a:r>
              <a:rPr lang="gl-ES" sz="2000" b="1" i="1" noProof="0" dirty="0">
                <a:solidFill>
                  <a:srgbClr val="E0C537"/>
                </a:solidFill>
                <a:ea typeface="+mn-ea"/>
                <a:cs typeface="Poppins" panose="00000500000000000000" pitchFamily="2" charset="0"/>
              </a:rPr>
              <a:t>+ </a:t>
            </a:r>
            <a:r>
              <a:rPr lang="gl-ES" sz="2000" b="1" noProof="0" dirty="0">
                <a:solidFill>
                  <a:srgbClr val="E0C537"/>
                </a:solidFill>
                <a:ea typeface="+mn-ea"/>
                <a:cs typeface="Poppins" panose="00000500000000000000" pitchFamily="2" charset="0"/>
              </a:rPr>
              <a:t>Renovables </a:t>
            </a:r>
          </a:p>
        </p:txBody>
      </p:sp>
      <p:sp>
        <p:nvSpPr>
          <p:cNvPr id="2" name="Marcador de contenido 1">
            <a:extLst>
              <a:ext uri="{FF2B5EF4-FFF2-40B4-BE49-F238E27FC236}">
                <a16:creationId xmlns:a16="http://schemas.microsoft.com/office/drawing/2014/main" id="{CF508DA6-1EE0-5C83-E36D-E81142837097}"/>
              </a:ext>
            </a:extLst>
          </p:cNvPr>
          <p:cNvSpPr>
            <a:spLocks noGrp="1"/>
          </p:cNvSpPr>
          <p:nvPr>
            <p:ph idx="1"/>
          </p:nvPr>
        </p:nvSpPr>
        <p:spPr>
          <a:xfrm>
            <a:off x="790575" y="1669250"/>
            <a:ext cx="10944325" cy="3937910"/>
          </a:xfrm>
        </p:spPr>
        <p:txBody>
          <a:bodyPr>
            <a:noAutofit/>
          </a:bodyPr>
          <a:lstStyle/>
          <a:p>
            <a:pPr marL="0" indent="0">
              <a:buNone/>
            </a:pPr>
            <a:r>
              <a:rPr lang="gl-ES" sz="1600" noProof="0" dirty="0">
                <a:latin typeface="Poppins" panose="00000500000000000000" pitchFamily="2" charset="0"/>
                <a:cs typeface="Poppins" panose="00000500000000000000" pitchFamily="2" charset="0"/>
              </a:rPr>
              <a:t>✅ </a:t>
            </a:r>
            <a:r>
              <a:rPr lang="gl-ES" sz="1400" dirty="0">
                <a:solidFill>
                  <a:srgbClr val="4A594B"/>
                </a:solidFill>
                <a:latin typeface="Poppins" panose="00000500000000000000" pitchFamily="2" charset="0"/>
                <a:cs typeface="Poppins" panose="00000500000000000000" pitchFamily="2" charset="0"/>
              </a:rPr>
              <a:t>Eliminación dos obstáculos regulamentarios e administrativos inxustificados para a creación das CER.</a:t>
            </a:r>
          </a:p>
          <a:p>
            <a:pPr marL="0" indent="0">
              <a:buNone/>
            </a:pPr>
            <a:r>
              <a:rPr lang="gl-ES" sz="1600" noProof="0" dirty="0">
                <a:latin typeface="Poppins" panose="00000500000000000000" pitchFamily="2" charset="0"/>
                <a:cs typeface="Poppins" panose="00000500000000000000" pitchFamily="2" charset="0"/>
              </a:rPr>
              <a:t>✅ </a:t>
            </a:r>
            <a:r>
              <a:rPr lang="gl-ES" sz="1400" dirty="0">
                <a:solidFill>
                  <a:srgbClr val="4A594B"/>
                </a:solidFill>
                <a:latin typeface="Poppins" panose="00000500000000000000" pitchFamily="2" charset="0"/>
                <a:cs typeface="Poppins" panose="00000500000000000000" pitchFamily="2" charset="0"/>
              </a:rPr>
              <a:t>As CER que fornezan enerxía ou servizos enerxéticos (como agregación ou comercialización) deben cumprir coa normativa aplicable, coma calquera outro axente do mercado.</a:t>
            </a:r>
          </a:p>
          <a:p>
            <a:pPr marL="0" indent="0">
              <a:buNone/>
            </a:pPr>
            <a:r>
              <a:rPr lang="gl-ES" sz="1600" noProof="0" dirty="0">
                <a:latin typeface="Poppins" panose="00000500000000000000" pitchFamily="2" charset="0"/>
                <a:cs typeface="Poppins" panose="00000500000000000000" pitchFamily="2" charset="0"/>
              </a:rPr>
              <a:t>✅ </a:t>
            </a:r>
            <a:r>
              <a:rPr lang="gl-ES" sz="1400" dirty="0">
                <a:solidFill>
                  <a:srgbClr val="4A594B"/>
                </a:solidFill>
                <a:latin typeface="Poppins" panose="00000500000000000000" pitchFamily="2" charset="0"/>
                <a:cs typeface="Poppins" panose="00000500000000000000" pitchFamily="2" charset="0"/>
              </a:rPr>
              <a:t>Os xestores da rede de distribución deben cooperar coas CER para facilitar o fluxo e a transferencia de enerxía.</a:t>
            </a:r>
          </a:p>
          <a:p>
            <a:pPr marL="0" indent="0">
              <a:buNone/>
            </a:pPr>
            <a:r>
              <a:rPr lang="gl-ES" sz="1600" noProof="0" dirty="0">
                <a:latin typeface="Poppins" panose="00000500000000000000" pitchFamily="2" charset="0"/>
                <a:cs typeface="Poppins" panose="00000500000000000000" pitchFamily="2" charset="0"/>
              </a:rPr>
              <a:t>✅ </a:t>
            </a:r>
            <a:r>
              <a:rPr lang="gl-ES" sz="1400" dirty="0">
                <a:solidFill>
                  <a:srgbClr val="4A594B"/>
                </a:solidFill>
                <a:latin typeface="Poppins" panose="00000500000000000000" pitchFamily="2" charset="0"/>
                <a:cs typeface="Poppins" panose="00000500000000000000" pitchFamily="2" charset="0"/>
              </a:rPr>
              <a:t>As CER deben estar suxeitas a procedementos xustos, proporcionados e transparentes.</a:t>
            </a:r>
          </a:p>
          <a:p>
            <a:pPr marL="0" indent="0">
              <a:buNone/>
            </a:pPr>
            <a:r>
              <a:rPr lang="gl-ES" sz="1600" noProof="0" dirty="0">
                <a:latin typeface="Poppins" panose="00000500000000000000" pitchFamily="2" charset="0"/>
                <a:cs typeface="Poppins" panose="00000500000000000000" pitchFamily="2" charset="0"/>
              </a:rPr>
              <a:t>✅ </a:t>
            </a:r>
            <a:r>
              <a:rPr lang="gl-ES" sz="1400" dirty="0">
                <a:solidFill>
                  <a:srgbClr val="4A594B"/>
                </a:solidFill>
                <a:latin typeface="Poppins" panose="00000500000000000000" pitchFamily="2" charset="0"/>
                <a:cs typeface="Poppins" panose="00000500000000000000" pitchFamily="2" charset="0"/>
              </a:rPr>
              <a:t>Non deben recibir un trato discriminatorio respecto dos seus dereitos, obrigas e actividades.</a:t>
            </a:r>
          </a:p>
          <a:p>
            <a:pPr marL="0" indent="0">
              <a:buNone/>
            </a:pPr>
            <a:r>
              <a:rPr lang="gl-ES" sz="1600" noProof="0" dirty="0">
                <a:latin typeface="Poppins" panose="00000500000000000000" pitchFamily="2" charset="0"/>
                <a:cs typeface="Poppins" panose="00000500000000000000" pitchFamily="2" charset="0"/>
              </a:rPr>
              <a:t>✅ </a:t>
            </a:r>
            <a:r>
              <a:rPr lang="gl-ES" sz="1400" dirty="0">
                <a:solidFill>
                  <a:srgbClr val="4A594B"/>
                </a:solidFill>
                <a:latin typeface="Poppins" panose="00000500000000000000" pitchFamily="2" charset="0"/>
                <a:cs typeface="Poppins" panose="00000500000000000000" pitchFamily="2" charset="0"/>
              </a:rPr>
              <a:t>A participación nas CER debe ser accesible para todos os consumidores, incluídos os fogares con baixos ingresos ou situacións de vulnerabilidade.</a:t>
            </a:r>
          </a:p>
          <a:p>
            <a:pPr marL="0" indent="0">
              <a:buNone/>
            </a:pPr>
            <a:r>
              <a:rPr lang="gl-ES" sz="1600" noProof="0" dirty="0">
                <a:latin typeface="Poppins" panose="00000500000000000000" pitchFamily="2" charset="0"/>
                <a:cs typeface="Poppins" panose="00000500000000000000" pitchFamily="2" charset="0"/>
              </a:rPr>
              <a:t>✅ </a:t>
            </a:r>
            <a:r>
              <a:rPr lang="gl-ES" sz="1400" dirty="0">
                <a:solidFill>
                  <a:srgbClr val="4A594B"/>
                </a:solidFill>
                <a:latin typeface="Poppins" panose="00000500000000000000" pitchFamily="2" charset="0"/>
                <a:cs typeface="Poppins" panose="00000500000000000000" pitchFamily="2" charset="0"/>
              </a:rPr>
              <a:t>Deben existir instrumentos de apoio financeiro e informativo para facilitar a creación de CER.</a:t>
            </a:r>
          </a:p>
          <a:p>
            <a:pPr marL="0" indent="0">
              <a:buNone/>
            </a:pPr>
            <a:r>
              <a:rPr lang="gl-ES" sz="1600" noProof="0" dirty="0">
                <a:latin typeface="Poppins" panose="00000500000000000000" pitchFamily="2" charset="0"/>
                <a:cs typeface="Poppins" panose="00000500000000000000" pitchFamily="2" charset="0"/>
              </a:rPr>
              <a:t>✅ </a:t>
            </a:r>
            <a:r>
              <a:rPr lang="gl-ES" sz="1400" dirty="0">
                <a:solidFill>
                  <a:srgbClr val="4A594B"/>
                </a:solidFill>
                <a:latin typeface="Poppins" panose="00000500000000000000" pitchFamily="2" charset="0"/>
                <a:cs typeface="Poppins" panose="00000500000000000000" pitchFamily="2" charset="0"/>
              </a:rPr>
              <a:t>Debe proporcionarse apoio regulador e de capacitación ás autoridades públicas.</a:t>
            </a:r>
          </a:p>
          <a:p>
            <a:pPr marL="0" indent="0">
              <a:buNone/>
            </a:pPr>
            <a:r>
              <a:rPr lang="gl-ES" sz="1600" noProof="0" dirty="0">
                <a:latin typeface="Poppins" panose="00000500000000000000" pitchFamily="2" charset="0"/>
                <a:cs typeface="Poppins" panose="00000500000000000000" pitchFamily="2" charset="0"/>
              </a:rPr>
              <a:t>✅ </a:t>
            </a:r>
            <a:r>
              <a:rPr lang="gl-ES" sz="1400" dirty="0">
                <a:solidFill>
                  <a:srgbClr val="4A594B"/>
                </a:solidFill>
                <a:latin typeface="Poppins" panose="00000500000000000000" pitchFamily="2" charset="0"/>
                <a:cs typeface="Poppins" panose="00000500000000000000" pitchFamily="2" charset="0"/>
              </a:rPr>
              <a:t>Deben estar en vigor normas claras que garantan un trato equitativo e non discriminatorio ás persoas consumidoras que participen en comunidades enerxéticas.</a:t>
            </a:r>
          </a:p>
        </p:txBody>
      </p:sp>
      <p:pic>
        <p:nvPicPr>
          <p:cNvPr id="8" name="Imagen 7">
            <a:extLst>
              <a:ext uri="{FF2B5EF4-FFF2-40B4-BE49-F238E27FC236}">
                <a16:creationId xmlns:a16="http://schemas.microsoft.com/office/drawing/2014/main" id="{CB6F7B69-44DF-82B7-1041-02B948FFFD98}"/>
              </a:ext>
            </a:extLst>
          </p:cNvPr>
          <p:cNvPicPr>
            <a:picLocks noChangeAspect="1"/>
          </p:cNvPicPr>
          <p:nvPr/>
        </p:nvPicPr>
        <p:blipFill>
          <a:blip r:embed="rId2"/>
          <a:stretch>
            <a:fillRect/>
          </a:stretch>
        </p:blipFill>
        <p:spPr>
          <a:xfrm>
            <a:off x="10049522" y="6010083"/>
            <a:ext cx="1733003" cy="494774"/>
          </a:xfrm>
          <a:prstGeom prst="rect">
            <a:avLst/>
          </a:prstGeom>
        </p:spPr>
      </p:pic>
      <p:pic>
        <p:nvPicPr>
          <p:cNvPr id="12" name="Imagen 11">
            <a:extLst>
              <a:ext uri="{FF2B5EF4-FFF2-40B4-BE49-F238E27FC236}">
                <a16:creationId xmlns:a16="http://schemas.microsoft.com/office/drawing/2014/main" id="{B0ECE877-96D7-5E05-DEA0-BC0B4743E473}"/>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13" name="Imagen 12" descr="Logotipo&#10;&#10;Descripción generada automáticamente">
            <a:extLst>
              <a:ext uri="{FF2B5EF4-FFF2-40B4-BE49-F238E27FC236}">
                <a16:creationId xmlns:a16="http://schemas.microsoft.com/office/drawing/2014/main" id="{B0EE34BF-10D7-FDF9-8C47-E0FBE6DE6AE8}"/>
              </a:ext>
            </a:extLst>
          </p:cNvPr>
          <p:cNvPicPr>
            <a:picLocks noChangeAspect="1"/>
          </p:cNvPicPr>
          <p:nvPr/>
        </p:nvPicPr>
        <p:blipFill>
          <a:blip r:embed="rId4"/>
          <a:stretch>
            <a:fillRect/>
          </a:stretch>
        </p:blipFill>
        <p:spPr>
          <a:xfrm>
            <a:off x="8720915" y="5896364"/>
            <a:ext cx="876972" cy="712101"/>
          </a:xfrm>
          <a:prstGeom prst="rect">
            <a:avLst/>
          </a:prstGeom>
        </p:spPr>
      </p:pic>
      <p:sp>
        <p:nvSpPr>
          <p:cNvPr id="14" name="CuadroTexto 13">
            <a:extLst>
              <a:ext uri="{FF2B5EF4-FFF2-40B4-BE49-F238E27FC236}">
                <a16:creationId xmlns:a16="http://schemas.microsoft.com/office/drawing/2014/main" id="{45E8CB2F-21CA-3DE8-B58B-267BEB5D057A}"/>
              </a:ext>
            </a:extLst>
          </p:cNvPr>
          <p:cNvSpPr txBox="1"/>
          <p:nvPr/>
        </p:nvSpPr>
        <p:spPr>
          <a:xfrm>
            <a:off x="659105" y="1181530"/>
            <a:ext cx="7656219" cy="36933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800"/>
              </a:spcAft>
              <a:buClrTx/>
              <a:buSzTx/>
              <a:tabLst/>
              <a:defRPr/>
            </a:pPr>
            <a:r>
              <a:rPr kumimoji="0" lang="gl-ES" sz="18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MARCO FACILITADOR PARA O DESENVOLVEMENTO DAS CER</a:t>
            </a:r>
          </a:p>
        </p:txBody>
      </p:sp>
    </p:spTree>
    <p:extLst>
      <p:ext uri="{BB962C8B-B14F-4D97-AF65-F5344CB8AC3E}">
        <p14:creationId xmlns:p14="http://schemas.microsoft.com/office/powerpoint/2010/main" val="3805164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0C537"/>
        </a:solidFill>
        <a:effectLst/>
      </p:bgPr>
    </p:bg>
    <p:spTree>
      <p:nvGrpSpPr>
        <p:cNvPr id="1" name="">
          <a:extLst>
            <a:ext uri="{FF2B5EF4-FFF2-40B4-BE49-F238E27FC236}">
              <a16:creationId xmlns:a16="http://schemas.microsoft.com/office/drawing/2014/main" id="{37D3DB2F-68A9-A4EC-5147-AD2A86D477FB}"/>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F6D081FF-125B-20BE-F428-EB6A996E12FE}"/>
              </a:ext>
            </a:extLst>
          </p:cNvPr>
          <p:cNvSpPr txBox="1"/>
          <p:nvPr/>
        </p:nvSpPr>
        <p:spPr>
          <a:xfrm>
            <a:off x="470515" y="1214690"/>
            <a:ext cx="4456591" cy="24006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Marco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000" b="1" i="0" u="none" strike="noStrike" kern="1200" cap="none" spc="0" normalizeH="0" baseline="0" noProof="0" dirty="0" err="1">
                <a:ln>
                  <a:noFill/>
                </a:ln>
                <a:solidFill>
                  <a:srgbClr val="4A594B"/>
                </a:solidFill>
                <a:effectLst/>
                <a:uLnTx/>
                <a:uFillTx/>
                <a:latin typeface="Poppins" panose="00000500000000000000" pitchFamily="2" charset="0"/>
                <a:cs typeface="Poppins" panose="00000500000000000000" pitchFamily="2" charset="0"/>
              </a:rPr>
              <a:t>Lexislativo</a:t>
            </a:r>
            <a:endParaRPr kumimoji="0" lang="es-ES" sz="5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Estatal</a:t>
            </a:r>
          </a:p>
        </p:txBody>
      </p:sp>
      <p:sp>
        <p:nvSpPr>
          <p:cNvPr id="4" name="CuadroTexto 3">
            <a:extLst>
              <a:ext uri="{FF2B5EF4-FFF2-40B4-BE49-F238E27FC236}">
                <a16:creationId xmlns:a16="http://schemas.microsoft.com/office/drawing/2014/main" id="{C49FBEED-CC36-AF6C-36B2-E3B53DC545B3}"/>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57B29779-1B0B-8C3D-699E-074E736C60C6}"/>
              </a:ext>
            </a:extLst>
          </p:cNvPr>
          <p:cNvPicPr>
            <a:picLocks noChangeAspect="1"/>
          </p:cNvPicPr>
          <p:nvPr/>
        </p:nvPicPr>
        <p:blipFill>
          <a:blip r:embed="rId2"/>
          <a:srcRect t="15941"/>
          <a:stretch/>
        </p:blipFill>
        <p:spPr>
          <a:xfrm>
            <a:off x="5343251" y="973564"/>
            <a:ext cx="6439270" cy="3601097"/>
          </a:xfrm>
          <a:prstGeom prst="rect">
            <a:avLst/>
          </a:prstGeom>
        </p:spPr>
      </p:pic>
      <p:pic>
        <p:nvPicPr>
          <p:cNvPr id="2" name="Imagen 1">
            <a:extLst>
              <a:ext uri="{FF2B5EF4-FFF2-40B4-BE49-F238E27FC236}">
                <a16:creationId xmlns:a16="http://schemas.microsoft.com/office/drawing/2014/main" id="{7D1DB2DF-812E-F3A6-4B31-47405D49CD61}"/>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3" name="Imagen 2">
            <a:extLst>
              <a:ext uri="{FF2B5EF4-FFF2-40B4-BE49-F238E27FC236}">
                <a16:creationId xmlns:a16="http://schemas.microsoft.com/office/drawing/2014/main" id="{574533DC-FD3E-8D59-165D-A453DB23B32B}"/>
              </a:ext>
            </a:extLst>
          </p:cNvPr>
          <p:cNvPicPr>
            <a:picLocks noChangeAspect="1"/>
          </p:cNvPicPr>
          <p:nvPr/>
        </p:nvPicPr>
        <p:blipFill>
          <a:blip r:embed="rId4"/>
          <a:srcRect r="11365" b="-1094"/>
          <a:stretch/>
        </p:blipFill>
        <p:spPr>
          <a:xfrm>
            <a:off x="189408" y="5986811"/>
            <a:ext cx="8305689" cy="490625"/>
          </a:xfrm>
          <a:prstGeom prst="rect">
            <a:avLst/>
          </a:prstGeom>
        </p:spPr>
      </p:pic>
      <p:pic>
        <p:nvPicPr>
          <p:cNvPr id="9" name="Imagen 8" descr="Logotipo&#10;&#10;Descripción generada automáticamente">
            <a:extLst>
              <a:ext uri="{FF2B5EF4-FFF2-40B4-BE49-F238E27FC236}">
                <a16:creationId xmlns:a16="http://schemas.microsoft.com/office/drawing/2014/main" id="{E7410F51-F50E-3F33-2B2B-EBFEAA42F7C9}"/>
              </a:ext>
            </a:extLst>
          </p:cNvPr>
          <p:cNvPicPr>
            <a:picLocks noChangeAspect="1"/>
          </p:cNvPicPr>
          <p:nvPr/>
        </p:nvPicPr>
        <p:blipFill>
          <a:blip r:embed="rId5"/>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23463947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07210-B54B-DF39-7101-3D0CD5C93EA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0131596-0902-08C2-93E3-B993F21B40FE}"/>
              </a:ext>
            </a:extLst>
          </p:cNvPr>
          <p:cNvSpPr txBox="1"/>
          <p:nvPr/>
        </p:nvSpPr>
        <p:spPr>
          <a:xfrm>
            <a:off x="1170855" y="1156529"/>
            <a:ext cx="1061167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800"/>
              </a:spcAft>
              <a:buClrTx/>
              <a:buSzTx/>
              <a:buFontTx/>
              <a:buNone/>
              <a:tabLst/>
              <a:defRPr/>
            </a:pPr>
            <a:r>
              <a:rPr kumimoji="0" lang="gl-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PROXECTO DE REAL DECRETO LEI (20 de abril de 2023) POLO QUE SE DESENROLAN AS CER E AS CCE</a:t>
            </a:r>
            <a:endParaRPr lang="gl-ES" sz="2200" b="1" dirty="0">
              <a:solidFill>
                <a:srgbClr val="E0C537"/>
              </a:solidFill>
              <a:latin typeface="Poppins" panose="00000500000000000000" pitchFamily="2" charset="0"/>
              <a:cs typeface="Poppins" panose="00000500000000000000" pitchFamily="2" charset="0"/>
            </a:endParaRPr>
          </a:p>
        </p:txBody>
      </p:sp>
      <p:sp>
        <p:nvSpPr>
          <p:cNvPr id="15" name="CuadroTexto 14">
            <a:extLst>
              <a:ext uri="{FF2B5EF4-FFF2-40B4-BE49-F238E27FC236}">
                <a16:creationId xmlns:a16="http://schemas.microsoft.com/office/drawing/2014/main" id="{BC95F945-1A4B-6CFC-143A-2597E14F8BE8}"/>
              </a:ext>
            </a:extLst>
          </p:cNvPr>
          <p:cNvSpPr txBox="1"/>
          <p:nvPr/>
        </p:nvSpPr>
        <p:spPr>
          <a:xfrm>
            <a:off x="1170855" y="2269193"/>
            <a:ext cx="3766906" cy="401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“Este Real Decreto pretende incorporar ao ordenamento xurídico nacional os principios reguladores das comunidades enerxéticas, dando cumprimento parcial ao mandato de transposición fixado nas citadas disposicións comunitarias, introducindo un marco adecuado que proporcione seguridade xurídica, prevea a identificación e eliminación de barreiras e contemple as medidas necesarias para o seu desenrolo”.</a:t>
            </a: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B3687C21-D4CD-73A1-8D37-4472CB99393B}"/>
              </a:ext>
            </a:extLst>
          </p:cNvPr>
          <p:cNvSpPr txBox="1">
            <a:spLocks/>
          </p:cNvSpPr>
          <p:nvPr/>
        </p:nvSpPr>
        <p:spPr>
          <a:xfrm>
            <a:off x="838200" y="365125"/>
            <a:ext cx="10515600" cy="8727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gl-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gl-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 </a:t>
            </a:r>
          </a:p>
        </p:txBody>
      </p:sp>
      <p:pic>
        <p:nvPicPr>
          <p:cNvPr id="6" name="Imagen 5">
            <a:extLst>
              <a:ext uri="{FF2B5EF4-FFF2-40B4-BE49-F238E27FC236}">
                <a16:creationId xmlns:a16="http://schemas.microsoft.com/office/drawing/2014/main" id="{D7F9C987-84E0-AD19-AA48-8403B21A1ECB}"/>
              </a:ext>
            </a:extLst>
          </p:cNvPr>
          <p:cNvPicPr>
            <a:picLocks noChangeAspect="1"/>
          </p:cNvPicPr>
          <p:nvPr/>
        </p:nvPicPr>
        <p:blipFill>
          <a:blip r:embed="rId2"/>
          <a:stretch>
            <a:fillRect/>
          </a:stretch>
        </p:blipFill>
        <p:spPr>
          <a:xfrm>
            <a:off x="10049522" y="6010083"/>
            <a:ext cx="1733003" cy="494774"/>
          </a:xfrm>
          <a:prstGeom prst="rect">
            <a:avLst/>
          </a:prstGeom>
        </p:spPr>
      </p:pic>
      <p:pic>
        <p:nvPicPr>
          <p:cNvPr id="8" name="Imagen 7">
            <a:extLst>
              <a:ext uri="{FF2B5EF4-FFF2-40B4-BE49-F238E27FC236}">
                <a16:creationId xmlns:a16="http://schemas.microsoft.com/office/drawing/2014/main" id="{51DB0820-67E5-4C63-9BD1-219FC1FEFFD3}"/>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9" name="Imagen 8" descr="Logotipo&#10;&#10;Descripción generada automáticamente">
            <a:extLst>
              <a:ext uri="{FF2B5EF4-FFF2-40B4-BE49-F238E27FC236}">
                <a16:creationId xmlns:a16="http://schemas.microsoft.com/office/drawing/2014/main" id="{EE71CB34-1FFC-6165-9DC1-F29872B3013D}"/>
              </a:ext>
            </a:extLst>
          </p:cNvPr>
          <p:cNvPicPr>
            <a:picLocks noChangeAspect="1"/>
          </p:cNvPicPr>
          <p:nvPr/>
        </p:nvPicPr>
        <p:blipFill>
          <a:blip r:embed="rId4"/>
          <a:stretch>
            <a:fillRect/>
          </a:stretch>
        </p:blipFill>
        <p:spPr>
          <a:xfrm>
            <a:off x="8720915" y="5896364"/>
            <a:ext cx="876972" cy="712101"/>
          </a:xfrm>
          <a:prstGeom prst="rect">
            <a:avLst/>
          </a:prstGeom>
        </p:spPr>
      </p:pic>
      <p:sp>
        <p:nvSpPr>
          <p:cNvPr id="10" name="CuadroTexto 9">
            <a:extLst>
              <a:ext uri="{FF2B5EF4-FFF2-40B4-BE49-F238E27FC236}">
                <a16:creationId xmlns:a16="http://schemas.microsoft.com/office/drawing/2014/main" id="{07966E04-C3F4-41E2-ACFA-4EBD1D916AC6}"/>
              </a:ext>
            </a:extLst>
          </p:cNvPr>
          <p:cNvSpPr txBox="1"/>
          <p:nvPr/>
        </p:nvSpPr>
        <p:spPr>
          <a:xfrm>
            <a:off x="5343598" y="2016644"/>
            <a:ext cx="6528817" cy="4016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PUNTOS A DESTACAR: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Mínimo 5 socios.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Participación</a:t>
            </a:r>
            <a:r>
              <a:rPr lang="gl-ES" sz="1500" b="1" dirty="0">
                <a:solidFill>
                  <a:srgbClr val="4A594B"/>
                </a:solidFill>
                <a:latin typeface="Poppins" panose="00000500000000000000" pitchFamily="2" charset="0"/>
                <a:cs typeface="Poppins" panose="00000500000000000000" pitchFamily="2" charset="0"/>
              </a:rPr>
              <a:t> aberta, voluntaria e non discriminatoria.</a:t>
            </a:r>
            <a:endPar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Autonomía e control efectivo: </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un socio nunca poderá ter máis do 51%.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Especifica o requisito de </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proximidade territorial </a:t>
            </a:r>
            <a:r>
              <a:rPr kumimoji="0" lang="gl-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respecto aos proxectos</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 para as 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Reinvestimento dos </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beneficios na comunidade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Introduce un sistema de control con </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Declaración Responsable</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 tanto para CER como para CCE, previa á actividade.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Fomento das redes de calor/frío renovables e eficiencia enerxética.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Medida</a:t>
            </a:r>
            <a:r>
              <a:rPr lang="gl-ES" sz="1500" dirty="0">
                <a:solidFill>
                  <a:srgbClr val="4A594B"/>
                </a:solidFill>
                <a:latin typeface="Poppins" panose="00000500000000000000" pitchFamily="2" charset="0"/>
                <a:cs typeface="Poppins" panose="00000500000000000000" pitchFamily="2" charset="0"/>
              </a:rPr>
              <a:t>s contra a pobreza enerxética.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Liberación de capacidade nos nodos da rede para proxectos comunitarios.</a:t>
            </a: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0691729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E6FE2-38A2-321C-5BA4-35BF61BF854E}"/>
            </a:ext>
          </a:extLst>
        </p:cNvPr>
        <p:cNvGrpSpPr/>
        <p:nvPr/>
      </p:nvGrpSpPr>
      <p:grpSpPr>
        <a:xfrm>
          <a:off x="0" y="0"/>
          <a:ext cx="0" cy="0"/>
          <a:chOff x="0" y="0"/>
          <a:chExt cx="0" cy="0"/>
        </a:xfrm>
      </p:grpSpPr>
      <p:sp>
        <p:nvSpPr>
          <p:cNvPr id="15" name="CuadroTexto 14">
            <a:extLst>
              <a:ext uri="{FF2B5EF4-FFF2-40B4-BE49-F238E27FC236}">
                <a16:creationId xmlns:a16="http://schemas.microsoft.com/office/drawing/2014/main" id="{0A19E86B-DCED-95EC-0A85-74A0C2B6C1BC}"/>
              </a:ext>
            </a:extLst>
          </p:cNvPr>
          <p:cNvSpPr txBox="1"/>
          <p:nvPr/>
        </p:nvSpPr>
        <p:spPr>
          <a:xfrm>
            <a:off x="1075604" y="1651866"/>
            <a:ext cx="909505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ÁMBITO ELÉCTRICO</a:t>
            </a:r>
            <a:r>
              <a:rPr lang="gl-ES" sz="1500" b="1" dirty="0">
                <a:solidFill>
                  <a:srgbClr val="4A594B"/>
                </a:solidFill>
                <a:latin typeface="Poppins" panose="00000500000000000000" pitchFamily="2" charset="0"/>
                <a:cs typeface="Poppins" panose="00000500000000000000"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Real Decreto 244/2019, </a:t>
            </a:r>
            <a:r>
              <a:rPr kumimoji="0" lang="gl-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que regula o autoconsumo eléctrico, permitindo:</a:t>
            </a:r>
          </a:p>
          <a:p>
            <a:pPr marL="742950" lvl="1" indent="-285750">
              <a:buFont typeface="Arial" panose="020B0604020202020204" pitchFamily="34" charset="0"/>
              <a:buChar char="•"/>
              <a:defRPr/>
            </a:pPr>
            <a:r>
              <a:rPr kumimoji="0" lang="gl-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Autoconsumo individual e compartido (clave para comunidades).</a:t>
            </a:r>
          </a:p>
          <a:p>
            <a:pPr marL="742950" lvl="1" indent="-285750">
              <a:buFont typeface="Arial" panose="020B0604020202020204" pitchFamily="34" charset="0"/>
              <a:buChar char="•"/>
              <a:defRPr/>
            </a:pPr>
            <a:r>
              <a:rPr kumimoji="0" lang="gl-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Modalidade con compensación simplificada.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Real Decreto 1183/2020: </a:t>
            </a:r>
            <a:r>
              <a:rPr kumimoji="0" lang="gl-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Procedemento de acceso e conexión á rede eléctrica.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Real Decreto 1955/2000: </a:t>
            </a:r>
            <a:r>
              <a:rPr kumimoji="0" lang="gl-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Relacións con distribuidores e </a:t>
            </a:r>
            <a:r>
              <a:rPr kumimoji="0" lang="gl-ES" sz="1500" i="0" u="none" strike="noStrike" kern="1200" cap="none" spc="0" normalizeH="0" baseline="0" noProof="0" dirty="0" err="1">
                <a:ln>
                  <a:noFill/>
                </a:ln>
                <a:solidFill>
                  <a:srgbClr val="4A594B"/>
                </a:solidFill>
                <a:effectLst/>
                <a:uLnTx/>
                <a:uFillTx/>
                <a:latin typeface="Poppins" panose="00000500000000000000" pitchFamily="2" charset="0"/>
                <a:cs typeface="Poppins" panose="00000500000000000000" pitchFamily="2" charset="0"/>
              </a:rPr>
              <a:t>comercializadoras</a:t>
            </a:r>
            <a:r>
              <a:rPr kumimoji="0" lang="gl-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a:t>
            </a:r>
          </a:p>
        </p:txBody>
      </p:sp>
      <p:sp>
        <p:nvSpPr>
          <p:cNvPr id="2" name="Título 1">
            <a:extLst>
              <a:ext uri="{FF2B5EF4-FFF2-40B4-BE49-F238E27FC236}">
                <a16:creationId xmlns:a16="http://schemas.microsoft.com/office/drawing/2014/main" id="{B365C4D6-FC8B-F80E-FB75-6B8829EDC0DD}"/>
              </a:ext>
            </a:extLst>
          </p:cNvPr>
          <p:cNvSpPr txBox="1">
            <a:spLocks/>
          </p:cNvSpPr>
          <p:nvPr/>
        </p:nvSpPr>
        <p:spPr>
          <a:xfrm>
            <a:off x="838200" y="365125"/>
            <a:ext cx="10515600" cy="8727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gl-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gl-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 </a:t>
            </a:r>
          </a:p>
        </p:txBody>
      </p:sp>
      <p:pic>
        <p:nvPicPr>
          <p:cNvPr id="6" name="Imagen 5">
            <a:extLst>
              <a:ext uri="{FF2B5EF4-FFF2-40B4-BE49-F238E27FC236}">
                <a16:creationId xmlns:a16="http://schemas.microsoft.com/office/drawing/2014/main" id="{9CC2AE5F-998C-9089-BC0C-A9C19F1B4F5F}"/>
              </a:ext>
            </a:extLst>
          </p:cNvPr>
          <p:cNvPicPr>
            <a:picLocks noChangeAspect="1"/>
          </p:cNvPicPr>
          <p:nvPr/>
        </p:nvPicPr>
        <p:blipFill>
          <a:blip r:embed="rId2"/>
          <a:stretch>
            <a:fillRect/>
          </a:stretch>
        </p:blipFill>
        <p:spPr>
          <a:xfrm>
            <a:off x="10049522" y="6010083"/>
            <a:ext cx="1733003" cy="494774"/>
          </a:xfrm>
          <a:prstGeom prst="rect">
            <a:avLst/>
          </a:prstGeom>
        </p:spPr>
      </p:pic>
      <p:pic>
        <p:nvPicPr>
          <p:cNvPr id="8" name="Imagen 7">
            <a:extLst>
              <a:ext uri="{FF2B5EF4-FFF2-40B4-BE49-F238E27FC236}">
                <a16:creationId xmlns:a16="http://schemas.microsoft.com/office/drawing/2014/main" id="{29C81966-CB11-5272-ED56-937EF038979F}"/>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9" name="Imagen 8" descr="Logotipo&#10;&#10;Descripción generada automáticamente">
            <a:extLst>
              <a:ext uri="{FF2B5EF4-FFF2-40B4-BE49-F238E27FC236}">
                <a16:creationId xmlns:a16="http://schemas.microsoft.com/office/drawing/2014/main" id="{9CD508F9-2AD0-F75F-CFE6-AEC272C84FCE}"/>
              </a:ext>
            </a:extLst>
          </p:cNvPr>
          <p:cNvPicPr>
            <a:picLocks noChangeAspect="1"/>
          </p:cNvPicPr>
          <p:nvPr/>
        </p:nvPicPr>
        <p:blipFill>
          <a:blip r:embed="rId4"/>
          <a:stretch>
            <a:fillRect/>
          </a:stretch>
        </p:blipFill>
        <p:spPr>
          <a:xfrm>
            <a:off x="8720915" y="5896364"/>
            <a:ext cx="876972" cy="712101"/>
          </a:xfrm>
          <a:prstGeom prst="rect">
            <a:avLst/>
          </a:prstGeom>
        </p:spPr>
      </p:pic>
      <p:sp>
        <p:nvSpPr>
          <p:cNvPr id="11" name="CuadroTexto 10">
            <a:extLst>
              <a:ext uri="{FF2B5EF4-FFF2-40B4-BE49-F238E27FC236}">
                <a16:creationId xmlns:a16="http://schemas.microsoft.com/office/drawing/2014/main" id="{B0B096BA-648D-F349-3C9E-07B019BBF778}"/>
              </a:ext>
            </a:extLst>
          </p:cNvPr>
          <p:cNvSpPr txBox="1"/>
          <p:nvPr/>
        </p:nvSpPr>
        <p:spPr>
          <a:xfrm>
            <a:off x="1075604" y="982483"/>
            <a:ext cx="1089065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800"/>
              </a:spcAft>
              <a:buClrTx/>
              <a:buSzTx/>
              <a:buFontTx/>
              <a:buNone/>
              <a:tabLst/>
              <a:defRPr/>
            </a:pPr>
            <a:r>
              <a:rPr kumimoji="0" lang="gl-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MARCO NORMATIVO POR </a:t>
            </a:r>
            <a:r>
              <a:rPr lang="gl-ES" sz="2200" b="1" dirty="0">
                <a:solidFill>
                  <a:srgbClr val="E0C537"/>
                </a:solidFill>
                <a:latin typeface="Poppins" panose="00000500000000000000" pitchFamily="2" charset="0"/>
                <a:cs typeface="Poppins" panose="00000500000000000000" pitchFamily="2" charset="0"/>
              </a:rPr>
              <a:t>ÁMBITO DE ACTUACIÓN (I)</a:t>
            </a:r>
            <a:endParaRPr kumimoji="0" lang="gl-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3" name="CuadroTexto 2">
            <a:extLst>
              <a:ext uri="{FF2B5EF4-FFF2-40B4-BE49-F238E27FC236}">
                <a16:creationId xmlns:a16="http://schemas.microsoft.com/office/drawing/2014/main" id="{EA1B070D-9AA6-DA53-DD41-A58ECD715079}"/>
              </a:ext>
            </a:extLst>
          </p:cNvPr>
          <p:cNvSpPr txBox="1"/>
          <p:nvPr/>
        </p:nvSpPr>
        <p:spPr>
          <a:xfrm>
            <a:off x="1075603" y="3356839"/>
            <a:ext cx="9095055"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ÁMBITO TÉRMICO</a:t>
            </a:r>
            <a:r>
              <a:rPr lang="gl-ES" sz="1500" b="1" dirty="0">
                <a:solidFill>
                  <a:srgbClr val="4A594B"/>
                </a:solidFill>
                <a:latin typeface="Poppins" panose="00000500000000000000" pitchFamily="2" charset="0"/>
                <a:cs typeface="Poppins" panose="00000500000000000000"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Aínda que non hai regulación específica para comunidades, aplícase:</a:t>
            </a:r>
          </a:p>
          <a:p>
            <a:pPr marL="742950" lvl="1" indent="-285750">
              <a:buFont typeface="Arial" panose="020B0604020202020204" pitchFamily="34" charset="0"/>
              <a:buChar char="•"/>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RITE (Regulamento de Instalacións Térmicas nos Edificios).</a:t>
            </a:r>
          </a:p>
          <a:p>
            <a:pPr marL="742950" lvl="1" indent="-285750">
              <a:buFont typeface="Arial" panose="020B0604020202020204" pitchFamily="34" charset="0"/>
              <a:buChar char="•"/>
              <a:defRPr/>
            </a:pPr>
            <a:r>
              <a:rPr kumimoji="0" lang="gl-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Posibilidade de promover servizos de calefacción/refrixeración colectiva (biomasa, redes de calor...).</a:t>
            </a:r>
          </a:p>
        </p:txBody>
      </p:sp>
    </p:spTree>
    <p:extLst>
      <p:ext uri="{BB962C8B-B14F-4D97-AF65-F5344CB8AC3E}">
        <p14:creationId xmlns:p14="http://schemas.microsoft.com/office/powerpoint/2010/main" val="29319264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4C540-8DBB-361D-8F37-2CB629BE2AFE}"/>
            </a:ext>
          </a:extLst>
        </p:cNvPr>
        <p:cNvGrpSpPr/>
        <p:nvPr/>
      </p:nvGrpSpPr>
      <p:grpSpPr>
        <a:xfrm>
          <a:off x="0" y="0"/>
          <a:ext cx="0" cy="0"/>
          <a:chOff x="0" y="0"/>
          <a:chExt cx="0" cy="0"/>
        </a:xfrm>
      </p:grpSpPr>
      <p:sp>
        <p:nvSpPr>
          <p:cNvPr id="15" name="CuadroTexto 14">
            <a:extLst>
              <a:ext uri="{FF2B5EF4-FFF2-40B4-BE49-F238E27FC236}">
                <a16:creationId xmlns:a16="http://schemas.microsoft.com/office/drawing/2014/main" id="{31F42C31-B923-4BA0-CC1E-19B8A49725A1}"/>
              </a:ext>
            </a:extLst>
          </p:cNvPr>
          <p:cNvSpPr txBox="1"/>
          <p:nvPr/>
        </p:nvSpPr>
        <p:spPr>
          <a:xfrm>
            <a:off x="1075603" y="1708777"/>
            <a:ext cx="909505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ÁMBITO DE MOBILIDADE </a:t>
            </a:r>
            <a:r>
              <a:rPr lang="gl-ES" sz="1500" b="1" dirty="0">
                <a:solidFill>
                  <a:srgbClr val="4A594B"/>
                </a:solidFill>
                <a:latin typeface="Poppins" panose="00000500000000000000" pitchFamily="2" charset="0"/>
                <a:cs typeface="Poppins" panose="00000500000000000000" pitchFamily="2" charset="0"/>
              </a:rPr>
              <a:t>SOSTIBLE:</a:t>
            </a:r>
          </a:p>
          <a:p>
            <a:pPr marL="285750" indent="-285750">
              <a:buFont typeface="Arial" panose="020B0604020202020204" pitchFamily="34" charset="0"/>
              <a:buChar char="•"/>
              <a:defRPr/>
            </a:pPr>
            <a:r>
              <a:rPr kumimoji="0" lang="gl-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Marco aínda emerxente, pero inclúe:</a:t>
            </a:r>
          </a:p>
          <a:p>
            <a:pPr marL="742950" lvl="1" indent="-285750">
              <a:buFont typeface="Arial" panose="020B0604020202020204" pitchFamily="34" charset="0"/>
              <a:buChar char="•"/>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Lei de Cambio Climático e Transición Enerxética 7/2021 </a:t>
            </a:r>
            <a:r>
              <a:rPr kumimoji="0" lang="gl-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(obriga a puntos de recarga en aparcadoiros).</a:t>
            </a:r>
          </a:p>
          <a:p>
            <a:pPr marL="742950" lvl="1" indent="-285750">
              <a:buFont typeface="Arial" panose="020B0604020202020204" pitchFamily="34" charset="0"/>
              <a:buChar char="•"/>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Plan MOVES III</a:t>
            </a:r>
            <a:r>
              <a:rPr kumimoji="0" lang="gl-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 Incentivos á implantación de puntos de recarga por parte de comunidades.</a:t>
            </a:r>
          </a:p>
        </p:txBody>
      </p:sp>
      <p:sp>
        <p:nvSpPr>
          <p:cNvPr id="2" name="Título 1">
            <a:extLst>
              <a:ext uri="{FF2B5EF4-FFF2-40B4-BE49-F238E27FC236}">
                <a16:creationId xmlns:a16="http://schemas.microsoft.com/office/drawing/2014/main" id="{8C3C5E5F-C918-F712-02C0-4AE2B392CA9C}"/>
              </a:ext>
            </a:extLst>
          </p:cNvPr>
          <p:cNvSpPr txBox="1">
            <a:spLocks/>
          </p:cNvSpPr>
          <p:nvPr/>
        </p:nvSpPr>
        <p:spPr>
          <a:xfrm>
            <a:off x="838200" y="365125"/>
            <a:ext cx="10515600" cy="8727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gl-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gl-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 </a:t>
            </a:r>
          </a:p>
        </p:txBody>
      </p:sp>
      <p:pic>
        <p:nvPicPr>
          <p:cNvPr id="6" name="Imagen 5">
            <a:extLst>
              <a:ext uri="{FF2B5EF4-FFF2-40B4-BE49-F238E27FC236}">
                <a16:creationId xmlns:a16="http://schemas.microsoft.com/office/drawing/2014/main" id="{00E8A386-3B7A-FDDC-D946-89F3C76AEAD9}"/>
              </a:ext>
            </a:extLst>
          </p:cNvPr>
          <p:cNvPicPr>
            <a:picLocks noChangeAspect="1"/>
          </p:cNvPicPr>
          <p:nvPr/>
        </p:nvPicPr>
        <p:blipFill>
          <a:blip r:embed="rId2"/>
          <a:stretch>
            <a:fillRect/>
          </a:stretch>
        </p:blipFill>
        <p:spPr>
          <a:xfrm>
            <a:off x="10049522" y="6010083"/>
            <a:ext cx="1733003" cy="494774"/>
          </a:xfrm>
          <a:prstGeom prst="rect">
            <a:avLst/>
          </a:prstGeom>
        </p:spPr>
      </p:pic>
      <p:pic>
        <p:nvPicPr>
          <p:cNvPr id="8" name="Imagen 7">
            <a:extLst>
              <a:ext uri="{FF2B5EF4-FFF2-40B4-BE49-F238E27FC236}">
                <a16:creationId xmlns:a16="http://schemas.microsoft.com/office/drawing/2014/main" id="{CB96FBBA-74C0-7451-80F3-A23EA5A5CB02}"/>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9" name="Imagen 8" descr="Logotipo&#10;&#10;Descripción generada automáticamente">
            <a:extLst>
              <a:ext uri="{FF2B5EF4-FFF2-40B4-BE49-F238E27FC236}">
                <a16:creationId xmlns:a16="http://schemas.microsoft.com/office/drawing/2014/main" id="{9AFC4FD3-000E-3FEE-F426-45DC6B390747}"/>
              </a:ext>
            </a:extLst>
          </p:cNvPr>
          <p:cNvPicPr>
            <a:picLocks noChangeAspect="1"/>
          </p:cNvPicPr>
          <p:nvPr/>
        </p:nvPicPr>
        <p:blipFill>
          <a:blip r:embed="rId4"/>
          <a:stretch>
            <a:fillRect/>
          </a:stretch>
        </p:blipFill>
        <p:spPr>
          <a:xfrm>
            <a:off x="8720915" y="5896364"/>
            <a:ext cx="876972" cy="712101"/>
          </a:xfrm>
          <a:prstGeom prst="rect">
            <a:avLst/>
          </a:prstGeom>
        </p:spPr>
      </p:pic>
      <p:sp>
        <p:nvSpPr>
          <p:cNvPr id="3" name="CuadroTexto 2">
            <a:extLst>
              <a:ext uri="{FF2B5EF4-FFF2-40B4-BE49-F238E27FC236}">
                <a16:creationId xmlns:a16="http://schemas.microsoft.com/office/drawing/2014/main" id="{E74C53B7-AE01-15C4-164C-941E4C4423D5}"/>
              </a:ext>
            </a:extLst>
          </p:cNvPr>
          <p:cNvSpPr txBox="1"/>
          <p:nvPr/>
        </p:nvSpPr>
        <p:spPr>
          <a:xfrm>
            <a:off x="1075603" y="3356839"/>
            <a:ext cx="9095055" cy="1477328"/>
          </a:xfrm>
          <a:prstGeom prst="rect">
            <a:avLst/>
          </a:prstGeom>
          <a:noFill/>
        </p:spPr>
        <p:txBody>
          <a:bodyPr wrap="square" rtlCol="0">
            <a:spAutoFit/>
          </a:bodyPr>
          <a:lstStyle>
            <a:defPPr>
              <a:defRPr lang="es-ES"/>
            </a:defPPr>
            <a:lvl1pPr marR="0" lvl="0" indent="0" fontAlgn="auto">
              <a:lnSpc>
                <a:spcPct val="100000"/>
              </a:lnSpc>
              <a:spcBef>
                <a:spcPts val="0"/>
              </a:spcBef>
              <a:spcAft>
                <a:spcPts val="0"/>
              </a:spcAft>
              <a:buClrTx/>
              <a:buSzTx/>
              <a:buFontTx/>
              <a:buNone/>
              <a:tabLst/>
              <a:defRPr kumimoji="0" sz="1500" b="1" i="0" u="none" strike="noStrike" cap="none" spc="0" normalizeH="0" baseline="0">
                <a:ln>
                  <a:noFill/>
                </a:ln>
                <a:solidFill>
                  <a:srgbClr val="4A594B"/>
                </a:solidFill>
                <a:effectLst/>
                <a:uLnTx/>
                <a:uFillTx/>
                <a:latin typeface="Poppins" panose="00000500000000000000" pitchFamily="2" charset="0"/>
                <a:cs typeface="Poppins" panose="00000500000000000000" pitchFamily="2" charset="0"/>
              </a:defRPr>
            </a:lvl1pPr>
            <a:lvl2pPr marL="742950" lvl="1" indent="-285750">
              <a:buFont typeface="Arial" panose="020B0604020202020204" pitchFamily="34" charset="0"/>
              <a:buChar char="•"/>
              <a:defRPr kumimoji="0" sz="1500" b="1" i="0" u="none" strike="noStrike" cap="none" spc="0" normalizeH="0" baseline="0">
                <a:ln>
                  <a:noFill/>
                </a:ln>
                <a:solidFill>
                  <a:srgbClr val="4A594B"/>
                </a:solidFill>
                <a:effectLst/>
                <a:uLnTx/>
                <a:uFillTx/>
                <a:latin typeface="Poppins" panose="00000500000000000000" pitchFamily="2" charset="0"/>
                <a:cs typeface="Poppins" panose="00000500000000000000" pitchFamily="2" charset="0"/>
              </a:defRPr>
            </a:lvl2pPr>
          </a:lstStyle>
          <a:p>
            <a:r>
              <a:rPr lang="gl-ES" dirty="0"/>
              <a:t>AUTOCONSUMO COLECTIVO:</a:t>
            </a:r>
          </a:p>
          <a:p>
            <a:pPr marL="285750" indent="-285750">
              <a:buFont typeface="Arial" panose="020B0604020202020204" pitchFamily="34" charset="0"/>
              <a:buChar char="•"/>
            </a:pPr>
            <a:r>
              <a:rPr lang="pt-BR" dirty="0"/>
              <a:t>Real Decreto 244/2019:</a:t>
            </a:r>
          </a:p>
          <a:p>
            <a:pPr marL="1028700" lvl="1"/>
            <a:r>
              <a:rPr lang="pt-BR" b="0" dirty="0"/>
              <a:t>Permite autoconsumo compartido ata 2 km de distancia (ampliado a 500 m e logo a 2.000 m) no caso de fotovoltaica.</a:t>
            </a:r>
          </a:p>
          <a:p>
            <a:pPr marL="1028700" lvl="1"/>
            <a:r>
              <a:rPr lang="pt-BR" b="0" dirty="0"/>
              <a:t>Elimina </a:t>
            </a:r>
            <a:r>
              <a:rPr lang="pt-BR" b="0" dirty="0" err="1"/>
              <a:t>peaxes</a:t>
            </a:r>
            <a:r>
              <a:rPr lang="pt-BR" b="0" dirty="0"/>
              <a:t> e cargos ao autoconsumo (</a:t>
            </a:r>
            <a:r>
              <a:rPr lang="pt-BR" b="0" dirty="0" err="1"/>
              <a:t>fin</a:t>
            </a:r>
            <a:r>
              <a:rPr lang="pt-BR" b="0" dirty="0"/>
              <a:t> do “imposto ao sol”).</a:t>
            </a:r>
          </a:p>
          <a:p>
            <a:pPr marL="1028700" lvl="1"/>
            <a:r>
              <a:rPr lang="pt-BR" b="0" dirty="0"/>
              <a:t>Compatibilidade </a:t>
            </a:r>
            <a:r>
              <a:rPr lang="pt-BR" b="0" dirty="0" err="1"/>
              <a:t>con</a:t>
            </a:r>
            <a:r>
              <a:rPr lang="pt-BR" b="0" dirty="0"/>
              <a:t> </a:t>
            </a:r>
            <a:r>
              <a:rPr lang="pt-BR" b="0" dirty="0" err="1"/>
              <a:t>subvencións</a:t>
            </a:r>
            <a:r>
              <a:rPr lang="pt-BR" b="0" dirty="0"/>
              <a:t> públicas e </a:t>
            </a:r>
            <a:r>
              <a:rPr lang="pt-BR" b="0" dirty="0" err="1"/>
              <a:t>rexistro</a:t>
            </a:r>
            <a:r>
              <a:rPr lang="pt-BR" b="0" dirty="0"/>
              <a:t> simplificado.</a:t>
            </a:r>
          </a:p>
        </p:txBody>
      </p:sp>
      <p:sp>
        <p:nvSpPr>
          <p:cNvPr id="4" name="Rectángulo 3">
            <a:extLst>
              <a:ext uri="{FF2B5EF4-FFF2-40B4-BE49-F238E27FC236}">
                <a16:creationId xmlns:a16="http://schemas.microsoft.com/office/drawing/2014/main" id="{CA2A9420-A269-4CFB-BC2F-805B3B60A2CA}"/>
              </a:ext>
            </a:extLst>
          </p:cNvPr>
          <p:cNvSpPr/>
          <p:nvPr/>
        </p:nvSpPr>
        <p:spPr>
          <a:xfrm>
            <a:off x="1075603" y="1168712"/>
            <a:ext cx="6269665" cy="369332"/>
          </a:xfrm>
          <a:prstGeom prst="rect">
            <a:avLst/>
          </a:prstGeom>
        </p:spPr>
        <p:txBody>
          <a:bodyPr wrap="none">
            <a:spAutoFit/>
          </a:bodyPr>
          <a:lstStyle/>
          <a:p>
            <a:pPr lvl="0">
              <a:spcBef>
                <a:spcPts val="1000"/>
              </a:spcBef>
              <a:spcAft>
                <a:spcPts val="800"/>
              </a:spcAft>
              <a:defRPr/>
            </a:pPr>
            <a:r>
              <a:rPr lang="gl-ES" b="1" dirty="0">
                <a:solidFill>
                  <a:srgbClr val="E0C537"/>
                </a:solidFill>
                <a:latin typeface="Poppins" panose="00000500000000000000" pitchFamily="2" charset="0"/>
                <a:cs typeface="Poppins" panose="00000500000000000000" pitchFamily="2" charset="0"/>
              </a:rPr>
              <a:t>MARCO NORMATIVO POR ÁMBITO DE ACTUACIÓN (II)</a:t>
            </a:r>
          </a:p>
        </p:txBody>
      </p:sp>
    </p:spTree>
    <p:extLst>
      <p:ext uri="{BB962C8B-B14F-4D97-AF65-F5344CB8AC3E}">
        <p14:creationId xmlns:p14="http://schemas.microsoft.com/office/powerpoint/2010/main" val="24710716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0C537"/>
        </a:solidFill>
        <a:effectLst/>
      </p:bgPr>
    </p:bg>
    <p:spTree>
      <p:nvGrpSpPr>
        <p:cNvPr id="1" name="">
          <a:extLst>
            <a:ext uri="{FF2B5EF4-FFF2-40B4-BE49-F238E27FC236}">
              <a16:creationId xmlns:a16="http://schemas.microsoft.com/office/drawing/2014/main" id="{69F00937-4D7E-E8E0-24FF-4475304D4A2A}"/>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024B3681-9406-A7B8-38F4-CFDBFDFD2C56}"/>
              </a:ext>
            </a:extLst>
          </p:cNvPr>
          <p:cNvSpPr txBox="1"/>
          <p:nvPr/>
        </p:nvSpPr>
        <p:spPr>
          <a:xfrm>
            <a:off x="470515" y="1214690"/>
            <a:ext cx="4607512" cy="24006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000" b="1" i="0" u="none" strike="noStrike" kern="1200" cap="none" spc="0" normalizeH="0" baseline="0" noProof="0" dirty="0">
                <a:ln>
                  <a:noFill/>
                </a:ln>
                <a:solidFill>
                  <a:srgbClr val="4A594B"/>
                </a:solidFill>
                <a:effectLst/>
                <a:uLnTx/>
                <a:uFillTx/>
                <a:latin typeface=""/>
                <a:ea typeface="+mn-ea"/>
                <a:cs typeface="+mn-cs"/>
              </a:rPr>
              <a:t>Marco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000" b="1" i="0" u="none" strike="noStrike" kern="1200" cap="none" spc="0" normalizeH="0" baseline="0" noProof="0" dirty="0" err="1">
                <a:ln>
                  <a:noFill/>
                </a:ln>
                <a:solidFill>
                  <a:srgbClr val="4A594B"/>
                </a:solidFill>
                <a:effectLst/>
                <a:uLnTx/>
                <a:uFillTx/>
                <a:latin typeface=""/>
                <a:ea typeface="+mn-ea"/>
                <a:cs typeface="+mn-cs"/>
              </a:rPr>
              <a:t>Lexislativo</a:t>
            </a:r>
            <a:endParaRPr kumimoji="0" lang="es-ES" sz="5000" b="1" i="0" u="none" strike="noStrike" kern="1200" cap="none" spc="0" normalizeH="0" baseline="0" noProof="0" dirty="0">
              <a:ln>
                <a:noFill/>
              </a:ln>
              <a:solidFill>
                <a:srgbClr val="4A594B"/>
              </a:solidFill>
              <a:effectLst/>
              <a:uLnTx/>
              <a:uFillTx/>
              <a:latin typefa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000" b="1" i="0" u="none" strike="noStrike" kern="1200" cap="none" spc="0" normalizeH="0" baseline="0" noProof="0" dirty="0">
                <a:ln>
                  <a:noFill/>
                </a:ln>
                <a:solidFill>
                  <a:srgbClr val="4A594B"/>
                </a:solidFill>
                <a:effectLst/>
                <a:uLnTx/>
                <a:uFillTx/>
                <a:latin typeface=""/>
                <a:ea typeface="+mn-ea"/>
                <a:cs typeface="+mn-cs"/>
              </a:rPr>
              <a:t>Autonómico</a:t>
            </a:r>
          </a:p>
        </p:txBody>
      </p:sp>
      <p:sp>
        <p:nvSpPr>
          <p:cNvPr id="4" name="CuadroTexto 3">
            <a:extLst>
              <a:ext uri="{FF2B5EF4-FFF2-40B4-BE49-F238E27FC236}">
                <a16:creationId xmlns:a16="http://schemas.microsoft.com/office/drawing/2014/main" id="{C6AE8ECA-0246-E2F1-2F65-51123A72C3DD}"/>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3E600903-FC25-CCC6-7025-E4A22BC76A17}"/>
              </a:ext>
            </a:extLst>
          </p:cNvPr>
          <p:cNvPicPr>
            <a:picLocks noChangeAspect="1"/>
          </p:cNvPicPr>
          <p:nvPr/>
        </p:nvPicPr>
        <p:blipFill>
          <a:blip r:embed="rId2"/>
          <a:srcRect t="6179" b="10932"/>
          <a:stretch/>
        </p:blipFill>
        <p:spPr>
          <a:xfrm>
            <a:off x="5343253" y="963402"/>
            <a:ext cx="6439271" cy="3618799"/>
          </a:xfrm>
          <a:prstGeom prst="rect">
            <a:avLst/>
          </a:prstGeom>
        </p:spPr>
      </p:pic>
      <p:pic>
        <p:nvPicPr>
          <p:cNvPr id="2" name="Imagen 1">
            <a:extLst>
              <a:ext uri="{FF2B5EF4-FFF2-40B4-BE49-F238E27FC236}">
                <a16:creationId xmlns:a16="http://schemas.microsoft.com/office/drawing/2014/main" id="{C85A4942-4B6D-D67E-7B40-0C2A085FFF49}"/>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9" name="Imagen 8">
            <a:extLst>
              <a:ext uri="{FF2B5EF4-FFF2-40B4-BE49-F238E27FC236}">
                <a16:creationId xmlns:a16="http://schemas.microsoft.com/office/drawing/2014/main" id="{C624D164-6404-E4B8-90DD-F6CD28241793}"/>
              </a:ext>
            </a:extLst>
          </p:cNvPr>
          <p:cNvPicPr>
            <a:picLocks noChangeAspect="1"/>
          </p:cNvPicPr>
          <p:nvPr/>
        </p:nvPicPr>
        <p:blipFill>
          <a:blip r:embed="rId4"/>
          <a:srcRect r="11365" b="-1094"/>
          <a:stretch/>
        </p:blipFill>
        <p:spPr>
          <a:xfrm>
            <a:off x="189408" y="5986811"/>
            <a:ext cx="8305689" cy="490625"/>
          </a:xfrm>
          <a:prstGeom prst="rect">
            <a:avLst/>
          </a:prstGeom>
        </p:spPr>
      </p:pic>
      <p:pic>
        <p:nvPicPr>
          <p:cNvPr id="10" name="Imagen 9" descr="Logotipo&#10;&#10;Descripción generada automáticamente">
            <a:extLst>
              <a:ext uri="{FF2B5EF4-FFF2-40B4-BE49-F238E27FC236}">
                <a16:creationId xmlns:a16="http://schemas.microsoft.com/office/drawing/2014/main" id="{9F6BE777-6DAB-64E3-F44B-DC15D258861F}"/>
              </a:ext>
            </a:extLst>
          </p:cNvPr>
          <p:cNvPicPr>
            <a:picLocks noChangeAspect="1"/>
          </p:cNvPicPr>
          <p:nvPr/>
        </p:nvPicPr>
        <p:blipFill>
          <a:blip r:embed="rId5"/>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36702666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D2420-1AC9-54AD-3700-D6C3CDC5841E}"/>
            </a:ext>
          </a:extLst>
        </p:cNvPr>
        <p:cNvGrpSpPr/>
        <p:nvPr/>
      </p:nvGrpSpPr>
      <p:grpSpPr>
        <a:xfrm>
          <a:off x="0" y="0"/>
          <a:ext cx="0" cy="0"/>
          <a:chOff x="0" y="0"/>
          <a:chExt cx="0" cy="0"/>
        </a:xfrm>
      </p:grpSpPr>
      <p:sp>
        <p:nvSpPr>
          <p:cNvPr id="15" name="CuadroTexto 14">
            <a:extLst>
              <a:ext uri="{FF2B5EF4-FFF2-40B4-BE49-F238E27FC236}">
                <a16:creationId xmlns:a16="http://schemas.microsoft.com/office/drawing/2014/main" id="{3B10E43C-6285-AB34-9320-7992C3EE108F}"/>
              </a:ext>
            </a:extLst>
          </p:cNvPr>
          <p:cNvSpPr txBox="1"/>
          <p:nvPr/>
        </p:nvSpPr>
        <p:spPr>
          <a:xfrm>
            <a:off x="1093732" y="1191698"/>
            <a:ext cx="10004535" cy="4919295"/>
          </a:xfrm>
          <a:prstGeom prst="rect">
            <a:avLst/>
          </a:prstGeom>
          <a:noFill/>
        </p:spPr>
        <p:txBody>
          <a:bodyPr wrap="square" rtlCol="0">
            <a:spAutoFit/>
          </a:bodyPr>
          <a:lstStyle/>
          <a:p>
            <a:pPr>
              <a:spcBef>
                <a:spcPts val="1000"/>
              </a:spcBef>
              <a:spcAft>
                <a:spcPts val="800"/>
              </a:spcAft>
              <a:defRPr/>
            </a:pPr>
            <a:r>
              <a:rPr lang="gl-ES" sz="2200" b="1" dirty="0">
                <a:solidFill>
                  <a:srgbClr val="E0C537"/>
                </a:solidFill>
                <a:latin typeface="Poppins" panose="00000500000000000000" pitchFamily="2" charset="0"/>
                <a:cs typeface="Poppins" panose="00000500000000000000" pitchFamily="2" charset="0"/>
              </a:rPr>
              <a:t>Marco Facilitador</a:t>
            </a:r>
          </a:p>
          <a:p>
            <a:pPr marR="0" lvl="0" algn="just" defTabSz="914400" rtl="0" eaLnBrk="1" fontAlgn="auto" latinLnBrk="0" hangingPunct="1">
              <a:lnSpc>
                <a:spcPct val="100000"/>
              </a:lnSpc>
              <a:spcBef>
                <a:spcPts val="0"/>
              </a:spcBef>
              <a:spcAft>
                <a:spcPts val="0"/>
              </a:spcAft>
              <a:buClrTx/>
              <a:buSzTx/>
              <a:tabLst/>
              <a:defRPr/>
            </a:pP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A falta de desenvolvemento normativo provocou que algunhas CCAA afonden na transposición das Directivas:</a:t>
            </a:r>
          </a:p>
          <a:p>
            <a:pPr marL="742950" lvl="1" indent="-285750" algn="just">
              <a:buFont typeface="Arial" panose="020B0604020202020204" pitchFamily="34" charset="0"/>
              <a:buChar char="•"/>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CATALUÑA</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a:t>
            </a:r>
          </a:p>
          <a:p>
            <a:pPr marL="1200150" lvl="2"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Aprobou a </a:t>
            </a:r>
            <a:r>
              <a:rPr lang="gl-ES" sz="1500" dirty="0" err="1">
                <a:solidFill>
                  <a:srgbClr val="4A594B"/>
                </a:solidFill>
                <a:latin typeface="Poppins" panose="00000500000000000000" pitchFamily="2" charset="0"/>
                <a:cs typeface="Poppins" panose="00000500000000000000" pitchFamily="2" charset="0"/>
              </a:rPr>
              <a:t>Llei</a:t>
            </a:r>
            <a:r>
              <a:rPr lang="gl-ES" sz="1500" dirty="0">
                <a:solidFill>
                  <a:srgbClr val="4A594B"/>
                </a:solidFill>
                <a:latin typeface="Poppins" panose="00000500000000000000" pitchFamily="2" charset="0"/>
                <a:cs typeface="Poppins" panose="00000500000000000000" pitchFamily="2" charset="0"/>
              </a:rPr>
              <a:t> 16/2017, do 1 de agosto, do cambio climático onde se desenrolan plans de impulso específico ás CE, con liñas de financiamento propio a través do </a:t>
            </a:r>
            <a:r>
              <a:rPr lang="gl-ES" sz="1500" dirty="0" err="1">
                <a:solidFill>
                  <a:srgbClr val="4A594B"/>
                </a:solidFill>
                <a:latin typeface="Poppins" panose="00000500000000000000" pitchFamily="2" charset="0"/>
                <a:cs typeface="Poppins" panose="00000500000000000000" pitchFamily="2" charset="0"/>
              </a:rPr>
              <a:t>Institut</a:t>
            </a:r>
            <a:r>
              <a:rPr lang="gl-ES" sz="1500" dirty="0">
                <a:solidFill>
                  <a:srgbClr val="4A594B"/>
                </a:solidFill>
                <a:latin typeface="Poppins" panose="00000500000000000000" pitchFamily="2" charset="0"/>
                <a:cs typeface="Poppins" panose="00000500000000000000" pitchFamily="2" charset="0"/>
              </a:rPr>
              <a:t> </a:t>
            </a:r>
            <a:r>
              <a:rPr lang="gl-ES" sz="1500" dirty="0" err="1">
                <a:solidFill>
                  <a:srgbClr val="4A594B"/>
                </a:solidFill>
                <a:latin typeface="Poppins" panose="00000500000000000000" pitchFamily="2" charset="0"/>
                <a:cs typeface="Poppins" panose="00000500000000000000" pitchFamily="2" charset="0"/>
              </a:rPr>
              <a:t>Català</a:t>
            </a:r>
            <a:r>
              <a:rPr lang="gl-ES" sz="1500" dirty="0">
                <a:solidFill>
                  <a:srgbClr val="4A594B"/>
                </a:solidFill>
                <a:latin typeface="Poppins" panose="00000500000000000000" pitchFamily="2" charset="0"/>
                <a:cs typeface="Poppins" panose="00000500000000000000" pitchFamily="2" charset="0"/>
              </a:rPr>
              <a:t> </a:t>
            </a:r>
            <a:r>
              <a:rPr lang="gl-ES" sz="1500" dirty="0" err="1">
                <a:solidFill>
                  <a:srgbClr val="4A594B"/>
                </a:solidFill>
                <a:latin typeface="Poppins" panose="00000500000000000000" pitchFamily="2" charset="0"/>
                <a:cs typeface="Poppins" panose="00000500000000000000" pitchFamily="2" charset="0"/>
              </a:rPr>
              <a:t>d’Energia</a:t>
            </a:r>
            <a:r>
              <a:rPr lang="gl-ES" sz="1500" dirty="0">
                <a:solidFill>
                  <a:srgbClr val="4A594B"/>
                </a:solidFill>
                <a:latin typeface="Poppins" panose="00000500000000000000" pitchFamily="2" charset="0"/>
                <a:cs typeface="Poppins" panose="00000500000000000000" pitchFamily="2" charset="0"/>
              </a:rPr>
              <a:t> (ICAEN).</a:t>
            </a:r>
          </a:p>
          <a:p>
            <a:pPr marL="742950" lvl="1" indent="-285750" algn="just">
              <a:buFont typeface="Arial" panose="020B0604020202020204" pitchFamily="34" charset="0"/>
              <a:buChar char="•"/>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NAVARRA</a:t>
            </a:r>
            <a:r>
              <a:rPr lang="gl-ES" sz="1500" dirty="0">
                <a:solidFill>
                  <a:srgbClr val="4A594B"/>
                </a:solidFill>
                <a:latin typeface="Poppins" panose="00000500000000000000" pitchFamily="2" charset="0"/>
                <a:cs typeface="Poppins" panose="00000500000000000000" pitchFamily="2" charset="0"/>
              </a:rPr>
              <a:t>:</a:t>
            </a:r>
          </a:p>
          <a:p>
            <a:pPr marL="1200150" lvl="2"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Pioneira en regular e financiar CE mediante convocatorias específicas dende 2021.</a:t>
            </a:r>
          </a:p>
          <a:p>
            <a:pPr marL="1200150" lvl="2"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Inclúe un plan estratéxico para o desenvolvemento de CE e regula a figura xurídica cooperativa como preferente.</a:t>
            </a:r>
          </a:p>
          <a:p>
            <a:pPr marL="1200150" lvl="2"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Lei Foral 4/2022, do 22 de marzo, do Cambio Climático e Transición Enerxética.</a:t>
            </a:r>
          </a:p>
          <a:p>
            <a:pPr marL="1200150" lvl="2"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Orde Foral 64/2022, do 21 de outubro, pola que se establecen medidas de fomento as CE</a:t>
            </a:r>
          </a:p>
          <a:p>
            <a:pPr marL="742950" lvl="1" indent="-285750" algn="just">
              <a:buFont typeface="Arial" panose="020B0604020202020204" pitchFamily="34" charset="0"/>
              <a:buChar char="•"/>
              <a:defRPr/>
            </a:pPr>
            <a:r>
              <a:rPr lang="gl-ES" sz="1500" b="1" dirty="0">
                <a:solidFill>
                  <a:srgbClr val="4A594B"/>
                </a:solidFill>
                <a:latin typeface="Poppins" panose="00000500000000000000" pitchFamily="2" charset="0"/>
                <a:cs typeface="Poppins" panose="00000500000000000000" pitchFamily="2" charset="0"/>
              </a:rPr>
              <a:t>GALICIA</a:t>
            </a:r>
            <a:r>
              <a:rPr lang="gl-ES" sz="1500" dirty="0">
                <a:solidFill>
                  <a:srgbClr val="4A594B"/>
                </a:solidFill>
                <a:latin typeface="Poppins" panose="00000500000000000000" pitchFamily="2" charset="0"/>
                <a:cs typeface="Poppins" panose="00000500000000000000" pitchFamily="2" charset="0"/>
              </a:rPr>
              <a:t>:</a:t>
            </a:r>
          </a:p>
          <a:p>
            <a:pPr marL="1200150" lvl="2"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Aínda non conta cunha lei especifica, pero si que se están a destinar liñas de axuda a través do INEGA, e documentos </a:t>
            </a:r>
            <a:r>
              <a:rPr lang="gl-ES" sz="1500" dirty="0" err="1">
                <a:solidFill>
                  <a:srgbClr val="4A594B"/>
                </a:solidFill>
                <a:latin typeface="Poppins" panose="00000500000000000000" pitchFamily="2" charset="0"/>
                <a:cs typeface="Poppins" panose="00000500000000000000" pitchFamily="2" charset="0"/>
              </a:rPr>
              <a:t>orientativos</a:t>
            </a:r>
            <a:r>
              <a:rPr lang="gl-ES" sz="1500" dirty="0">
                <a:solidFill>
                  <a:srgbClr val="4A594B"/>
                </a:solidFill>
                <a:latin typeface="Poppins" panose="00000500000000000000" pitchFamily="2" charset="0"/>
                <a:cs typeface="Poppins" panose="00000500000000000000" pitchFamily="2" charset="0"/>
              </a:rPr>
              <a:t> que recoñecen o potencial das CE no Plan Estratéxico Galego de Enerxía 2030.</a:t>
            </a:r>
          </a:p>
          <a:p>
            <a:pPr marL="1200150" lvl="2" indent="-285750" algn="just">
              <a:buFont typeface="Arial" panose="020B0604020202020204" pitchFamily="34" charset="0"/>
              <a:buChar char="•"/>
              <a:defRPr/>
            </a:pPr>
            <a:endParaRPr lang="gl-ES" sz="1500" dirty="0">
              <a:solidFill>
                <a:srgbClr val="4A594B"/>
              </a:solidFill>
              <a:latin typeface="Poppins" panose="00000500000000000000" pitchFamily="2" charset="0"/>
              <a:cs typeface="Poppins" panose="00000500000000000000" pitchFamily="2" charset="0"/>
            </a:endParaRPr>
          </a:p>
          <a:p>
            <a:pPr marL="1200150" lvl="2" indent="-285750" algn="just">
              <a:buFont typeface="Arial" panose="020B0604020202020204" pitchFamily="34" charset="0"/>
              <a:buChar char="•"/>
              <a:defRPr/>
            </a:pP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5AA17C90-C8D8-C419-CB00-26C5DB485A7C}"/>
              </a:ext>
            </a:extLst>
          </p:cNvPr>
          <p:cNvSpPr txBox="1">
            <a:spLocks/>
          </p:cNvSpPr>
          <p:nvPr/>
        </p:nvSpPr>
        <p:spPr>
          <a:xfrm>
            <a:off x="838200" y="365125"/>
            <a:ext cx="10515600" cy="8727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gl-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gl-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 </a:t>
            </a:r>
          </a:p>
        </p:txBody>
      </p:sp>
      <p:pic>
        <p:nvPicPr>
          <p:cNvPr id="6" name="Imagen 5">
            <a:extLst>
              <a:ext uri="{FF2B5EF4-FFF2-40B4-BE49-F238E27FC236}">
                <a16:creationId xmlns:a16="http://schemas.microsoft.com/office/drawing/2014/main" id="{6A1AFD9A-0192-F01D-CFD3-05677C7C511A}"/>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8" name="Imagen 7">
            <a:extLst>
              <a:ext uri="{FF2B5EF4-FFF2-40B4-BE49-F238E27FC236}">
                <a16:creationId xmlns:a16="http://schemas.microsoft.com/office/drawing/2014/main" id="{F9771775-F3FE-5332-E3BF-B1181CCB4FBC}"/>
              </a:ext>
            </a:extLst>
          </p:cNvPr>
          <p:cNvPicPr>
            <a:picLocks noChangeAspect="1"/>
          </p:cNvPicPr>
          <p:nvPr/>
        </p:nvPicPr>
        <p:blipFill>
          <a:blip r:embed="rId4"/>
          <a:srcRect r="11365" b="-1094"/>
          <a:stretch/>
        </p:blipFill>
        <p:spPr>
          <a:xfrm>
            <a:off x="189408" y="5986811"/>
            <a:ext cx="8305689" cy="490625"/>
          </a:xfrm>
          <a:prstGeom prst="rect">
            <a:avLst/>
          </a:prstGeom>
        </p:spPr>
      </p:pic>
      <p:pic>
        <p:nvPicPr>
          <p:cNvPr id="9" name="Imagen 8" descr="Logotipo&#10;&#10;Descripción generada automáticamente">
            <a:extLst>
              <a:ext uri="{FF2B5EF4-FFF2-40B4-BE49-F238E27FC236}">
                <a16:creationId xmlns:a16="http://schemas.microsoft.com/office/drawing/2014/main" id="{084966F6-460F-D65E-E2E9-5F3699B6FAE2}"/>
              </a:ext>
            </a:extLst>
          </p:cNvPr>
          <p:cNvPicPr>
            <a:picLocks noChangeAspect="1"/>
          </p:cNvPicPr>
          <p:nvPr/>
        </p:nvPicPr>
        <p:blipFill>
          <a:blip r:embed="rId5"/>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2271220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0C537"/>
        </a:solidFill>
        <a:effectLst/>
      </p:bgPr>
    </p:bg>
    <p:spTree>
      <p:nvGrpSpPr>
        <p:cNvPr id="1" name="">
          <a:extLst>
            <a:ext uri="{FF2B5EF4-FFF2-40B4-BE49-F238E27FC236}">
              <a16:creationId xmlns:a16="http://schemas.microsoft.com/office/drawing/2014/main" id="{8DFC6DFF-712D-867C-DE18-D1B6549820B3}"/>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051F0902-536C-20AC-5F42-513C5283C624}"/>
              </a:ext>
            </a:extLst>
          </p:cNvPr>
          <p:cNvSpPr txBox="1"/>
          <p:nvPr/>
        </p:nvSpPr>
        <p:spPr>
          <a:xfrm>
            <a:off x="630592" y="1734555"/>
            <a:ext cx="1067752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gl-ES" sz="6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Vehículos Xurídicos</a:t>
            </a:r>
          </a:p>
        </p:txBody>
      </p:sp>
      <p:sp>
        <p:nvSpPr>
          <p:cNvPr id="2" name="Marcador de texto 6">
            <a:extLst>
              <a:ext uri="{FF2B5EF4-FFF2-40B4-BE49-F238E27FC236}">
                <a16:creationId xmlns:a16="http://schemas.microsoft.com/office/drawing/2014/main" id="{A1A17838-7FFE-425D-1866-BDAC7E691AB1}"/>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gl-ES" sz="1800" noProof="0" dirty="0">
              <a:solidFill>
                <a:schemeClr val="bg1"/>
              </a:solidFill>
              <a:latin typeface="Poppins" panose="00000500000000000000" pitchFamily="2" charset="0"/>
              <a:cs typeface="Poppins" panose="00000500000000000000" pitchFamily="2" charset="0"/>
            </a:endParaRPr>
          </a:p>
        </p:txBody>
      </p:sp>
      <p:sp>
        <p:nvSpPr>
          <p:cNvPr id="3" name="CuadroTexto 2">
            <a:extLst>
              <a:ext uri="{FF2B5EF4-FFF2-40B4-BE49-F238E27FC236}">
                <a16:creationId xmlns:a16="http://schemas.microsoft.com/office/drawing/2014/main" id="{0F18BF4E-3922-4DEA-26BD-6092E20B5C90}"/>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8" name="Imagen 7">
            <a:extLst>
              <a:ext uri="{FF2B5EF4-FFF2-40B4-BE49-F238E27FC236}">
                <a16:creationId xmlns:a16="http://schemas.microsoft.com/office/drawing/2014/main" id="{EA95707F-6A40-E526-8958-0D11AD6931D9}"/>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9" name="Imagen 8">
            <a:extLst>
              <a:ext uri="{FF2B5EF4-FFF2-40B4-BE49-F238E27FC236}">
                <a16:creationId xmlns:a16="http://schemas.microsoft.com/office/drawing/2014/main" id="{4763B7DF-E48B-54FC-B823-AA4BDB571E6C}"/>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0" name="Imagen 9" descr="Logotipo&#10;&#10;Descripción generada automáticamente">
            <a:extLst>
              <a:ext uri="{FF2B5EF4-FFF2-40B4-BE49-F238E27FC236}">
                <a16:creationId xmlns:a16="http://schemas.microsoft.com/office/drawing/2014/main" id="{74D25C5C-EEB7-4A01-A8C3-D58F9E2165B6}"/>
              </a:ext>
            </a:extLst>
          </p:cNvPr>
          <p:cNvPicPr>
            <a:picLocks noChangeAspect="1"/>
          </p:cNvPicPr>
          <p:nvPr/>
        </p:nvPicPr>
        <p:blipFill>
          <a:blip r:embed="rId4"/>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568188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04349-BF15-36D4-2C9B-F89972228E96}"/>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5ECED708-DD6B-B1DE-FD3A-9FEFC9A56FE2}"/>
              </a:ext>
            </a:extLst>
          </p:cNvPr>
          <p:cNvSpPr txBox="1">
            <a:spLocks/>
          </p:cNvSpPr>
          <p:nvPr/>
        </p:nvSpPr>
        <p:spPr>
          <a:xfrm>
            <a:off x="913401" y="1657427"/>
            <a:ext cx="6849473" cy="24482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pPr>
            <a:r>
              <a:rPr lang="gl-ES" sz="1400" noProof="0" dirty="0">
                <a:solidFill>
                  <a:srgbClr val="4A594B"/>
                </a:solidFill>
                <a:latin typeface="Poppins" panose="00000500000000000000" pitchFamily="2" charset="0"/>
                <a:cs typeface="Poppins" panose="00000500000000000000" pitchFamily="2" charset="0"/>
              </a:rPr>
              <a:t>Pobreza enerxética: </a:t>
            </a:r>
            <a:r>
              <a:rPr lang="gl-ES" sz="1400" b="1" noProof="0" dirty="0">
                <a:solidFill>
                  <a:srgbClr val="4A594B"/>
                </a:solidFill>
                <a:latin typeface="Poppins" panose="00000500000000000000" pitchFamily="2" charset="0"/>
                <a:cs typeface="Poppins" panose="00000500000000000000" pitchFamily="2" charset="0"/>
              </a:rPr>
              <a:t>dificultade das familias para acceder a servizos enerxéticos básicos</a:t>
            </a:r>
            <a:r>
              <a:rPr lang="gl-ES" sz="1400" noProof="0" dirty="0">
                <a:solidFill>
                  <a:srgbClr val="4A594B"/>
                </a:solidFill>
                <a:latin typeface="Poppins" panose="00000500000000000000" pitchFamily="2" charset="0"/>
                <a:cs typeface="Poppins" panose="00000500000000000000" pitchFamily="2" charset="0"/>
              </a:rPr>
              <a:t> debido ao seu custo elevado, repercutindo negativamente na saúde e no benestar das persoas.</a:t>
            </a:r>
          </a:p>
          <a:p>
            <a:pPr algn="just">
              <a:lnSpc>
                <a:spcPct val="107000"/>
              </a:lnSpc>
              <a:spcAft>
                <a:spcPts val="800"/>
              </a:spcAft>
            </a:pPr>
            <a:r>
              <a:rPr lang="gl-ES" sz="1400" noProof="0" dirty="0">
                <a:solidFill>
                  <a:srgbClr val="4A594B"/>
                </a:solidFill>
                <a:latin typeface="Poppins" panose="00000500000000000000" pitchFamily="2" charset="0"/>
                <a:cs typeface="Poppins" panose="00000500000000000000" pitchFamily="2" charset="0"/>
              </a:rPr>
              <a:t>1 de cada 5 persoas en España non pode manter a súa vivenda con unha temperatura adecuada, debido ós baixos ingresos e vivendas mal illadas, e todas as rexións empeoraron dende 2022.</a:t>
            </a:r>
          </a:p>
          <a:p>
            <a:pPr algn="just">
              <a:lnSpc>
                <a:spcPct val="107000"/>
              </a:lnSpc>
              <a:spcAft>
                <a:spcPts val="800"/>
              </a:spcAft>
            </a:pPr>
            <a:r>
              <a:rPr lang="gl-ES" sz="1400" noProof="0" dirty="0">
                <a:solidFill>
                  <a:srgbClr val="4A594B"/>
                </a:solidFill>
                <a:latin typeface="Poppins" panose="00000500000000000000" pitchFamily="2" charset="0"/>
                <a:cs typeface="Poppins" panose="00000500000000000000" pitchFamily="2" charset="0"/>
              </a:rPr>
              <a:t>Cando se </a:t>
            </a:r>
            <a:r>
              <a:rPr lang="gl-ES" sz="1400" noProof="0" dirty="0" err="1">
                <a:solidFill>
                  <a:srgbClr val="4A594B"/>
                </a:solidFill>
                <a:latin typeface="Poppins" panose="00000500000000000000" pitchFamily="2" charset="0"/>
                <a:cs typeface="Poppins" panose="00000500000000000000" pitchFamily="2" charset="0"/>
              </a:rPr>
              <a:t>cumpren</a:t>
            </a:r>
            <a:r>
              <a:rPr lang="gl-ES" sz="1400" noProof="0" dirty="0">
                <a:solidFill>
                  <a:srgbClr val="4A594B"/>
                </a:solidFill>
                <a:latin typeface="Poppins" panose="00000500000000000000" pitchFamily="2" charset="0"/>
                <a:cs typeface="Poppins" panose="00000500000000000000" pitchFamily="2" charset="0"/>
              </a:rPr>
              <a:t> os requisitos de </a:t>
            </a:r>
            <a:r>
              <a:rPr lang="gl-ES" sz="1400" i="1" noProof="0" dirty="0">
                <a:solidFill>
                  <a:srgbClr val="4A594B"/>
                </a:solidFill>
                <a:latin typeface="Poppins" panose="00000500000000000000" pitchFamily="2" charset="0"/>
                <a:cs typeface="Poppins" panose="00000500000000000000" pitchFamily="2" charset="0"/>
              </a:rPr>
              <a:t>consumidor vulnerable </a:t>
            </a:r>
            <a:r>
              <a:rPr lang="gl-ES" sz="1400" noProof="0" dirty="0">
                <a:solidFill>
                  <a:srgbClr val="4A594B"/>
                </a:solidFill>
                <a:latin typeface="Poppins" panose="00000500000000000000" pitchFamily="2" charset="0"/>
                <a:cs typeface="Poppins" panose="00000500000000000000" pitchFamily="2" charset="0"/>
              </a:rPr>
              <a:t>pódese acceder ó </a:t>
            </a:r>
            <a:r>
              <a:rPr lang="gl-ES" sz="1400" i="1" noProof="0" dirty="0">
                <a:solidFill>
                  <a:srgbClr val="4A594B"/>
                </a:solidFill>
                <a:latin typeface="Poppins" panose="00000500000000000000" pitchFamily="2" charset="0"/>
                <a:cs typeface="Poppins" panose="00000500000000000000" pitchFamily="2" charset="0"/>
              </a:rPr>
              <a:t>bono social </a:t>
            </a:r>
            <a:r>
              <a:rPr lang="gl-ES" sz="1400" noProof="0" dirty="0">
                <a:solidFill>
                  <a:srgbClr val="4A594B"/>
                </a:solidFill>
                <a:latin typeface="Poppins" panose="00000500000000000000" pitchFamily="2" charset="0"/>
                <a:cs typeface="Poppins" panose="00000500000000000000" pitchFamily="2" charset="0"/>
              </a:rPr>
              <a:t>(desconto de 25 ou 40% )</a:t>
            </a:r>
            <a:endParaRPr lang="gl-ES" sz="1500" noProof="0" dirty="0">
              <a:solidFill>
                <a:srgbClr val="4A594B"/>
              </a:solidFill>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87B22DB0-B3C2-F3FD-61AC-B503B95F369C}"/>
              </a:ext>
            </a:extLst>
          </p:cNvPr>
          <p:cNvSpPr txBox="1">
            <a:spLocks/>
          </p:cNvSpPr>
          <p:nvPr/>
        </p:nvSpPr>
        <p:spPr>
          <a:xfrm>
            <a:off x="913400" y="1129714"/>
            <a:ext cx="7807515"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200" b="1" dirty="0">
                <a:solidFill>
                  <a:srgbClr val="E0C537"/>
                </a:solidFill>
                <a:latin typeface="Poppins" panose="00000500000000000000" pitchFamily="2" charset="0"/>
                <a:cs typeface="Poppins" panose="00000500000000000000" pitchFamily="2" charset="0"/>
              </a:rPr>
              <a:t>SITUACIÓN DA POBREZA ENERXÉTICA EN GALICIA </a:t>
            </a:r>
          </a:p>
          <a:p>
            <a:pPr marL="0" indent="0">
              <a:buNone/>
            </a:pPr>
            <a:endParaRPr lang="es-ES" sz="2200" b="1" dirty="0">
              <a:solidFill>
                <a:srgbClr val="E0C537"/>
              </a:solidFill>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CCBB7F91-2609-2E57-D688-E3421014AECE}"/>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dirty="0">
                <a:solidFill>
                  <a:srgbClr val="4A594B"/>
                </a:solidFill>
                <a:latin typeface="Poppins" panose="00000500000000000000" pitchFamily="2" charset="0"/>
                <a:cs typeface="Poppins" panose="00000500000000000000" pitchFamily="2" charset="0"/>
              </a:rPr>
              <a:t>OFICINA DE TRANSFORMACION COMUNITARIA </a:t>
            </a:r>
            <a:br>
              <a:rPr lang="es-ES" sz="2000" b="1" dirty="0">
                <a:solidFill>
                  <a:srgbClr val="4A594B"/>
                </a:solidFill>
                <a:latin typeface="Poppins" panose="00000500000000000000" pitchFamily="2" charset="0"/>
                <a:cs typeface="Poppins" panose="00000500000000000000" pitchFamily="2" charset="0"/>
              </a:rPr>
            </a:br>
            <a:r>
              <a:rPr lang="es-ES" sz="2000" b="1" i="1" dirty="0">
                <a:solidFill>
                  <a:srgbClr val="E0C537"/>
                </a:solidFill>
                <a:latin typeface="Poppins" panose="00000500000000000000" pitchFamily="2" charset="0"/>
                <a:ea typeface="+mn-ea"/>
                <a:cs typeface="Poppins" panose="00000500000000000000" pitchFamily="2" charset="0"/>
              </a:rPr>
              <a:t>+ </a:t>
            </a:r>
            <a:r>
              <a:rPr lang="es-ES" sz="2000" b="1" dirty="0">
                <a:solidFill>
                  <a:srgbClr val="E0C537"/>
                </a:solidFill>
                <a:latin typeface="Poppins" panose="00000500000000000000" pitchFamily="2" charset="0"/>
                <a:ea typeface="+mn-ea"/>
                <a:cs typeface="Poppins" panose="00000500000000000000" pitchFamily="2" charset="0"/>
              </a:rPr>
              <a:t>Renovables</a:t>
            </a:r>
            <a:r>
              <a:rPr lang="es-ES" sz="2000" b="1" i="1" dirty="0">
                <a:solidFill>
                  <a:srgbClr val="E0C537"/>
                </a:solidFill>
                <a:latin typeface="Poppins" panose="00000500000000000000" pitchFamily="2" charset="0"/>
                <a:ea typeface="+mn-ea"/>
                <a:cs typeface="Poppins" panose="00000500000000000000" pitchFamily="2" charset="0"/>
              </a:rPr>
              <a:t> </a:t>
            </a:r>
          </a:p>
        </p:txBody>
      </p:sp>
      <p:sp>
        <p:nvSpPr>
          <p:cNvPr id="4" name="Marcador de texto 6">
            <a:extLst>
              <a:ext uri="{FF2B5EF4-FFF2-40B4-BE49-F238E27FC236}">
                <a16:creationId xmlns:a16="http://schemas.microsoft.com/office/drawing/2014/main" id="{1D9880FA-491E-3C75-B0D1-7A3E56C05382}"/>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
            </a:endParaRPr>
          </a:p>
        </p:txBody>
      </p:sp>
      <p:sp>
        <p:nvSpPr>
          <p:cNvPr id="9" name="CuadroTexto 8">
            <a:extLst>
              <a:ext uri="{FF2B5EF4-FFF2-40B4-BE49-F238E27FC236}">
                <a16:creationId xmlns:a16="http://schemas.microsoft.com/office/drawing/2014/main" id="{5DAD3568-2173-8336-3696-DDFEB4F454BA}"/>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3D7F57BA-FB07-C254-82BF-293404690868}"/>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A13069ED-C52D-9F73-1FAA-0BE841E4061A}"/>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1DE32DD5-AF05-426F-80E9-693AFFD52192}"/>
              </a:ext>
            </a:extLst>
          </p:cNvPr>
          <p:cNvPicPr>
            <a:picLocks noChangeAspect="1"/>
          </p:cNvPicPr>
          <p:nvPr/>
        </p:nvPicPr>
        <p:blipFill>
          <a:blip r:embed="rId4"/>
          <a:stretch>
            <a:fillRect/>
          </a:stretch>
        </p:blipFill>
        <p:spPr>
          <a:xfrm>
            <a:off x="8720915" y="5896364"/>
            <a:ext cx="876972" cy="712101"/>
          </a:xfrm>
          <a:prstGeom prst="rect">
            <a:avLst/>
          </a:prstGeom>
        </p:spPr>
      </p:pic>
      <p:pic>
        <p:nvPicPr>
          <p:cNvPr id="3" name="Imagen 2">
            <a:extLst>
              <a:ext uri="{FF2B5EF4-FFF2-40B4-BE49-F238E27FC236}">
                <a16:creationId xmlns:a16="http://schemas.microsoft.com/office/drawing/2014/main" id="{64ED6F5F-F048-91CB-130C-B6B2C3CB464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8150741" y="1326916"/>
            <a:ext cx="3834415" cy="2805670"/>
          </a:xfrm>
          <a:prstGeom prst="rect">
            <a:avLst/>
          </a:prstGeom>
        </p:spPr>
      </p:pic>
      <p:sp>
        <p:nvSpPr>
          <p:cNvPr id="6" name="Rectángulo 5">
            <a:extLst>
              <a:ext uri="{FF2B5EF4-FFF2-40B4-BE49-F238E27FC236}">
                <a16:creationId xmlns:a16="http://schemas.microsoft.com/office/drawing/2014/main" id="{D06B5D53-9275-C529-765D-FD0F3329158A}"/>
              </a:ext>
            </a:extLst>
          </p:cNvPr>
          <p:cNvSpPr/>
          <p:nvPr/>
        </p:nvSpPr>
        <p:spPr>
          <a:xfrm>
            <a:off x="1839303" y="4533791"/>
            <a:ext cx="8537066" cy="77655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Aft>
                <a:spcPts val="800"/>
              </a:spcAft>
            </a:pPr>
            <a:r>
              <a:rPr lang="gl-ES" sz="1400" dirty="0">
                <a:solidFill>
                  <a:srgbClr val="4A594B"/>
                </a:solidFill>
                <a:latin typeface="Poppins" panose="00000500000000000000" pitchFamily="2" charset="0"/>
                <a:cs typeface="Poppins" panose="00000500000000000000" pitchFamily="2" charset="0"/>
              </a:rPr>
              <a:t>As </a:t>
            </a:r>
            <a:r>
              <a:rPr lang="gl-ES" sz="1400" b="1" dirty="0">
                <a:solidFill>
                  <a:srgbClr val="4A594B"/>
                </a:solidFill>
                <a:latin typeface="Poppins" panose="00000500000000000000" pitchFamily="2" charset="0"/>
                <a:cs typeface="Poppins" panose="00000500000000000000" pitchFamily="2" charset="0"/>
              </a:rPr>
              <a:t>políticas públicas</a:t>
            </a:r>
            <a:r>
              <a:rPr lang="gl-ES" sz="1400" dirty="0">
                <a:solidFill>
                  <a:srgbClr val="4A594B"/>
                </a:solidFill>
                <a:latin typeface="Poppins" panose="00000500000000000000" pitchFamily="2" charset="0"/>
                <a:cs typeface="Poppins" panose="00000500000000000000" pitchFamily="2" charset="0"/>
              </a:rPr>
              <a:t> deben enfocarse a </a:t>
            </a:r>
            <a:r>
              <a:rPr lang="gl-ES" sz="1400" b="1" dirty="0">
                <a:solidFill>
                  <a:srgbClr val="4A594B"/>
                </a:solidFill>
                <a:latin typeface="Poppins" panose="00000500000000000000" pitchFamily="2" charset="0"/>
                <a:cs typeface="Poppins" panose="00000500000000000000" pitchFamily="2" charset="0"/>
              </a:rPr>
              <a:t>mellorar a eficiencia enerxética das vivendas</a:t>
            </a:r>
            <a:r>
              <a:rPr lang="gl-ES" sz="1400" dirty="0">
                <a:solidFill>
                  <a:srgbClr val="4A594B"/>
                </a:solidFill>
                <a:latin typeface="Poppins" panose="00000500000000000000" pitchFamily="2" charset="0"/>
                <a:cs typeface="Poppins" panose="00000500000000000000" pitchFamily="2" charset="0"/>
              </a:rPr>
              <a:t>, </a:t>
            </a:r>
            <a:r>
              <a:rPr lang="gl-ES" sz="1400" b="1" dirty="0">
                <a:solidFill>
                  <a:srgbClr val="4A594B"/>
                </a:solidFill>
                <a:latin typeface="Poppins" panose="00000500000000000000" pitchFamily="2" charset="0"/>
                <a:cs typeface="Poppins" panose="00000500000000000000" pitchFamily="2" charset="0"/>
              </a:rPr>
              <a:t>promover tarifas sociais</a:t>
            </a:r>
            <a:r>
              <a:rPr lang="gl-ES" sz="1400" dirty="0">
                <a:solidFill>
                  <a:srgbClr val="4A594B"/>
                </a:solidFill>
                <a:latin typeface="Poppins" panose="00000500000000000000" pitchFamily="2" charset="0"/>
                <a:cs typeface="Poppins" panose="00000500000000000000" pitchFamily="2" charset="0"/>
              </a:rPr>
              <a:t> e facilitar que os cidadáns se convertan en </a:t>
            </a:r>
            <a:r>
              <a:rPr lang="gl-ES" sz="1400" b="1" dirty="0" err="1">
                <a:solidFill>
                  <a:srgbClr val="4A594B"/>
                </a:solidFill>
                <a:latin typeface="Poppins" panose="00000500000000000000" pitchFamily="2" charset="0"/>
                <a:cs typeface="Poppins" panose="00000500000000000000" pitchFamily="2" charset="0"/>
              </a:rPr>
              <a:t>prosumidores</a:t>
            </a:r>
            <a:r>
              <a:rPr lang="gl-ES" sz="1400" dirty="0">
                <a:solidFill>
                  <a:srgbClr val="4A594B"/>
                </a:solidFill>
                <a:latin typeface="Poppins" panose="00000500000000000000" pitchFamily="2" charset="0"/>
                <a:cs typeface="Poppins" panose="00000500000000000000" pitchFamily="2" charset="0"/>
              </a:rPr>
              <a:t> de enerxía renovable para reducir a súa vulnerabilidade.</a:t>
            </a:r>
          </a:p>
        </p:txBody>
      </p:sp>
    </p:spTree>
    <p:extLst>
      <p:ext uri="{BB962C8B-B14F-4D97-AF65-F5344CB8AC3E}">
        <p14:creationId xmlns:p14="http://schemas.microsoft.com/office/powerpoint/2010/main" val="27492948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4C5F9-9277-135E-AE33-B5386312F865}"/>
            </a:ext>
          </a:extLst>
        </p:cNvPr>
        <p:cNvGrpSpPr/>
        <p:nvPr/>
      </p:nvGrpSpPr>
      <p:grpSpPr>
        <a:xfrm>
          <a:off x="0" y="0"/>
          <a:ext cx="0" cy="0"/>
          <a:chOff x="0" y="0"/>
          <a:chExt cx="0" cy="0"/>
        </a:xfrm>
      </p:grpSpPr>
      <p:sp>
        <p:nvSpPr>
          <p:cNvPr id="11" name="Título 1">
            <a:extLst>
              <a:ext uri="{FF2B5EF4-FFF2-40B4-BE49-F238E27FC236}">
                <a16:creationId xmlns:a16="http://schemas.microsoft.com/office/drawing/2014/main" id="{45F6BE84-651C-11B1-B4F8-57CE2CD87044}"/>
              </a:ext>
            </a:extLst>
          </p:cNvPr>
          <p:cNvSpPr>
            <a:spLocks noGrp="1"/>
          </p:cNvSpPr>
          <p:nvPr>
            <p:ph type="title"/>
          </p:nvPr>
        </p:nvSpPr>
        <p:spPr>
          <a:xfrm>
            <a:off x="838200" y="365125"/>
            <a:ext cx="10515600" cy="872761"/>
          </a:xfrm>
        </p:spPr>
        <p:txBody>
          <a:bodyPr>
            <a:normAutofit/>
          </a:bodyPr>
          <a:lstStyle/>
          <a:p>
            <a:pPr algn="r"/>
            <a:r>
              <a:rPr lang="gl-ES" sz="2000" b="1" noProof="0" dirty="0">
                <a:solidFill>
                  <a:srgbClr val="4A594B"/>
                </a:solidFill>
                <a:cs typeface="Poppins" panose="00000500000000000000" pitchFamily="2" charset="0"/>
              </a:rPr>
              <a:t>OFICINA DE TRANSFORMACION COMUNITARIA </a:t>
            </a:r>
            <a:br>
              <a:rPr lang="gl-ES" sz="2000" b="1" noProof="0" dirty="0">
                <a:solidFill>
                  <a:srgbClr val="4A594B"/>
                </a:solidFill>
                <a:cs typeface="Poppins" panose="00000500000000000000" pitchFamily="2" charset="0"/>
              </a:rPr>
            </a:br>
            <a:r>
              <a:rPr lang="gl-ES" sz="2000" b="1" i="1" noProof="0" dirty="0">
                <a:solidFill>
                  <a:srgbClr val="E0C537"/>
                </a:solidFill>
                <a:ea typeface="+mn-ea"/>
                <a:cs typeface="Poppins" panose="00000500000000000000" pitchFamily="2" charset="0"/>
              </a:rPr>
              <a:t>+ </a:t>
            </a:r>
            <a:r>
              <a:rPr lang="gl-ES" sz="2000" b="1" noProof="0" dirty="0">
                <a:solidFill>
                  <a:srgbClr val="E0C537"/>
                </a:solidFill>
                <a:ea typeface="+mn-ea"/>
                <a:cs typeface="Poppins" panose="00000500000000000000" pitchFamily="2" charset="0"/>
              </a:rPr>
              <a:t>Renovables </a:t>
            </a:r>
          </a:p>
        </p:txBody>
      </p:sp>
      <p:sp>
        <p:nvSpPr>
          <p:cNvPr id="2" name="Marcador de contenido 1">
            <a:extLst>
              <a:ext uri="{FF2B5EF4-FFF2-40B4-BE49-F238E27FC236}">
                <a16:creationId xmlns:a16="http://schemas.microsoft.com/office/drawing/2014/main" id="{86038ACC-CA3D-3E4A-5441-091D2EEEB5B4}"/>
              </a:ext>
            </a:extLst>
          </p:cNvPr>
          <p:cNvSpPr>
            <a:spLocks noGrp="1"/>
          </p:cNvSpPr>
          <p:nvPr>
            <p:ph idx="1"/>
          </p:nvPr>
        </p:nvSpPr>
        <p:spPr>
          <a:xfrm>
            <a:off x="838200" y="2205407"/>
            <a:ext cx="5257800" cy="2795218"/>
          </a:xfrm>
        </p:spPr>
        <p:txBody>
          <a:bodyPr>
            <a:noAutofit/>
          </a:bodyPr>
          <a:lstStyle/>
          <a:p>
            <a:pPr algn="just"/>
            <a:r>
              <a:rPr lang="gl-ES" sz="1600" b="1" noProof="0" dirty="0">
                <a:solidFill>
                  <a:srgbClr val="4A594B"/>
                </a:solidFill>
                <a:latin typeface="Poppins" panose="00000500000000000000" pitchFamily="2" charset="0"/>
                <a:cs typeface="Poppins" panose="00000500000000000000" pitchFamily="2" charset="0"/>
              </a:rPr>
              <a:t>Constitución:</a:t>
            </a:r>
            <a:r>
              <a:rPr lang="gl-ES" sz="1600" noProof="0" dirty="0">
                <a:solidFill>
                  <a:srgbClr val="4A594B"/>
                </a:solidFill>
                <a:latin typeface="Poppins" panose="00000500000000000000" pitchFamily="2" charset="0"/>
                <a:cs typeface="Poppins" panose="00000500000000000000" pitchFamily="2" charset="0"/>
              </a:rPr>
              <a:t>  </a:t>
            </a:r>
          </a:p>
          <a:p>
            <a:pPr lvl="1" algn="just"/>
            <a:r>
              <a:rPr lang="gl-ES" sz="1600" dirty="0">
                <a:solidFill>
                  <a:srgbClr val="4A594B"/>
                </a:solidFill>
                <a:latin typeface="Poppins" panose="00000500000000000000" pitchFamily="2" charset="0"/>
                <a:cs typeface="Poppins" panose="00000500000000000000" pitchFamily="2" charset="0"/>
              </a:rPr>
              <a:t>5</a:t>
            </a:r>
            <a:r>
              <a:rPr lang="gl-ES" sz="1600" noProof="0" dirty="0">
                <a:solidFill>
                  <a:srgbClr val="4A594B"/>
                </a:solidFill>
                <a:latin typeface="Poppins" panose="00000500000000000000" pitchFamily="2" charset="0"/>
                <a:cs typeface="Poppins" panose="00000500000000000000" pitchFamily="2" charset="0"/>
              </a:rPr>
              <a:t> persoas</a:t>
            </a:r>
          </a:p>
          <a:p>
            <a:pPr lvl="1" algn="just"/>
            <a:r>
              <a:rPr lang="gl-ES" sz="1600" noProof="0" dirty="0">
                <a:solidFill>
                  <a:srgbClr val="4A594B"/>
                </a:solidFill>
                <a:latin typeface="Poppins" panose="00000500000000000000" pitchFamily="2" charset="0"/>
                <a:cs typeface="Poppins" panose="00000500000000000000" pitchFamily="2" charset="0"/>
              </a:rPr>
              <a:t>0 euros</a:t>
            </a:r>
          </a:p>
          <a:p>
            <a:pPr lvl="1" algn="just"/>
            <a:r>
              <a:rPr lang="gl-ES" sz="1600" noProof="0" dirty="0">
                <a:solidFill>
                  <a:srgbClr val="4A594B"/>
                </a:solidFill>
                <a:latin typeface="Poppins" panose="00000500000000000000" pitchFamily="2" charset="0"/>
                <a:cs typeface="Poppins" panose="00000500000000000000" pitchFamily="2" charset="0"/>
              </a:rPr>
              <a:t>Asemblea</a:t>
            </a:r>
          </a:p>
          <a:p>
            <a:pPr lvl="1" algn="just"/>
            <a:r>
              <a:rPr lang="gl-ES" sz="1600" noProof="0" dirty="0">
                <a:solidFill>
                  <a:srgbClr val="4A594B"/>
                </a:solidFill>
                <a:latin typeface="Poppins" panose="00000500000000000000" pitchFamily="2" charset="0"/>
                <a:cs typeface="Poppins" panose="00000500000000000000" pitchFamily="2" charset="0"/>
              </a:rPr>
              <a:t>Complexidade </a:t>
            </a:r>
            <a:r>
              <a:rPr lang="gl-ES" sz="1600" dirty="0">
                <a:solidFill>
                  <a:srgbClr val="4A594B"/>
                </a:solidFill>
                <a:latin typeface="Poppins" panose="00000500000000000000" pitchFamily="2" charset="0"/>
                <a:cs typeface="Poppins" panose="00000500000000000000" pitchFamily="2" charset="0"/>
              </a:rPr>
              <a:t>baixa</a:t>
            </a:r>
            <a:endParaRPr lang="gl-ES" sz="1600" noProof="0" dirty="0">
              <a:solidFill>
                <a:srgbClr val="4A594B"/>
              </a:solidFill>
              <a:latin typeface="Poppins" panose="00000500000000000000" pitchFamily="2" charset="0"/>
              <a:cs typeface="Poppins" panose="00000500000000000000" pitchFamily="2" charset="0"/>
            </a:endParaRPr>
          </a:p>
          <a:p>
            <a:pPr algn="just"/>
            <a:r>
              <a:rPr lang="gl-ES" sz="1600" b="1" noProof="0" dirty="0">
                <a:solidFill>
                  <a:srgbClr val="4A594B"/>
                </a:solidFill>
                <a:latin typeface="Poppins" panose="00000500000000000000" pitchFamily="2" charset="0"/>
                <a:cs typeface="Poppins" panose="00000500000000000000" pitchFamily="2" charset="0"/>
              </a:rPr>
              <a:t>Rexistro: </a:t>
            </a:r>
            <a:r>
              <a:rPr lang="gl-ES" sz="1600" noProof="0" dirty="0">
                <a:solidFill>
                  <a:srgbClr val="4A594B"/>
                </a:solidFill>
                <a:latin typeface="Poppins" panose="00000500000000000000" pitchFamily="2" charset="0"/>
                <a:cs typeface="Poppins" panose="00000500000000000000" pitchFamily="2" charset="0"/>
              </a:rPr>
              <a:t>Debe ser inscrita no Rexistro </a:t>
            </a:r>
            <a:r>
              <a:rPr lang="gl-ES" sz="1600" noProof="0" dirty="0" err="1">
                <a:solidFill>
                  <a:srgbClr val="4A594B"/>
                </a:solidFill>
                <a:latin typeface="Poppins" panose="00000500000000000000" pitchFamily="2" charset="0"/>
                <a:cs typeface="Poppins" panose="00000500000000000000" pitchFamily="2" charset="0"/>
              </a:rPr>
              <a:t>Auton</a:t>
            </a:r>
            <a:r>
              <a:rPr lang="gl-ES" sz="1600" dirty="0" err="1">
                <a:solidFill>
                  <a:srgbClr val="4A594B"/>
                </a:solidFill>
                <a:latin typeface="Poppins" panose="00000500000000000000" pitchFamily="2" charset="0"/>
                <a:cs typeface="Poppins" panose="00000500000000000000" pitchFamily="2" charset="0"/>
              </a:rPr>
              <a:t>ómico</a:t>
            </a:r>
            <a:r>
              <a:rPr lang="gl-ES" sz="1600" noProof="0" dirty="0">
                <a:solidFill>
                  <a:srgbClr val="4A594B"/>
                </a:solidFill>
                <a:latin typeface="Poppins" panose="00000500000000000000" pitchFamily="2" charset="0"/>
                <a:cs typeface="Poppins" panose="00000500000000000000" pitchFamily="2" charset="0"/>
              </a:rPr>
              <a:t> de Asociacións.</a:t>
            </a:r>
          </a:p>
          <a:p>
            <a:pPr algn="just"/>
            <a:r>
              <a:rPr lang="gl-ES" sz="1600" b="1" noProof="0" dirty="0">
                <a:solidFill>
                  <a:srgbClr val="4A594B"/>
                </a:solidFill>
                <a:latin typeface="Poppins" panose="00000500000000000000" pitchFamily="2" charset="0"/>
                <a:cs typeface="Poppins" panose="00000500000000000000" pitchFamily="2" charset="0"/>
              </a:rPr>
              <a:t>Obrigas fiscais de baixa esixencia.</a:t>
            </a:r>
            <a:endParaRPr lang="gl-ES" sz="1600" noProof="0" dirty="0">
              <a:solidFill>
                <a:srgbClr val="4A594B"/>
              </a:solidFill>
              <a:latin typeface="Poppins" panose="00000500000000000000" pitchFamily="2" charset="0"/>
              <a:cs typeface="Poppins" panose="00000500000000000000" pitchFamily="2" charset="0"/>
            </a:endParaRPr>
          </a:p>
          <a:p>
            <a:pPr algn="just"/>
            <a:r>
              <a:rPr lang="gl-ES" sz="1600" b="1" noProof="0" dirty="0">
                <a:solidFill>
                  <a:srgbClr val="4A594B"/>
                </a:solidFill>
                <a:latin typeface="Poppins" panose="00000500000000000000" pitchFamily="2" charset="0"/>
                <a:cs typeface="Poppins" panose="00000500000000000000" pitchFamily="2" charset="0"/>
              </a:rPr>
              <a:t>Tipo de entidade: </a:t>
            </a:r>
            <a:r>
              <a:rPr lang="gl-ES" sz="1600" noProof="0" dirty="0">
                <a:solidFill>
                  <a:srgbClr val="4A594B"/>
                </a:solidFill>
                <a:latin typeface="Poppins" panose="00000500000000000000" pitchFamily="2" charset="0"/>
                <a:cs typeface="Poppins" panose="00000500000000000000" pitchFamily="2" charset="0"/>
              </a:rPr>
              <a:t>Economía social.</a:t>
            </a:r>
          </a:p>
        </p:txBody>
      </p:sp>
      <p:pic>
        <p:nvPicPr>
          <p:cNvPr id="4" name="Imagen 3">
            <a:extLst>
              <a:ext uri="{FF2B5EF4-FFF2-40B4-BE49-F238E27FC236}">
                <a16:creationId xmlns:a16="http://schemas.microsoft.com/office/drawing/2014/main" id="{FF09AE69-BF41-3DAE-48A3-72B97B8B5250}"/>
              </a:ext>
            </a:extLst>
          </p:cNvPr>
          <p:cNvPicPr>
            <a:picLocks noChangeAspect="1"/>
          </p:cNvPicPr>
          <p:nvPr/>
        </p:nvPicPr>
        <p:blipFill>
          <a:blip r:embed="rId2"/>
          <a:stretch>
            <a:fillRect/>
          </a:stretch>
        </p:blipFill>
        <p:spPr>
          <a:xfrm>
            <a:off x="10049522" y="6010083"/>
            <a:ext cx="1733003" cy="494774"/>
          </a:xfrm>
          <a:prstGeom prst="rect">
            <a:avLst/>
          </a:prstGeom>
        </p:spPr>
      </p:pic>
      <p:pic>
        <p:nvPicPr>
          <p:cNvPr id="5" name="Imagen 4">
            <a:extLst>
              <a:ext uri="{FF2B5EF4-FFF2-40B4-BE49-F238E27FC236}">
                <a16:creationId xmlns:a16="http://schemas.microsoft.com/office/drawing/2014/main" id="{586AC409-B683-47F7-5FFD-8D2FF22565C7}"/>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6" name="Imagen 5" descr="Logotipo&#10;&#10;Descripción generada automáticamente">
            <a:extLst>
              <a:ext uri="{FF2B5EF4-FFF2-40B4-BE49-F238E27FC236}">
                <a16:creationId xmlns:a16="http://schemas.microsoft.com/office/drawing/2014/main" id="{CAE9FDBE-302A-8825-5A76-3939F7016695}"/>
              </a:ext>
            </a:extLst>
          </p:cNvPr>
          <p:cNvPicPr>
            <a:picLocks noChangeAspect="1"/>
          </p:cNvPicPr>
          <p:nvPr/>
        </p:nvPicPr>
        <p:blipFill>
          <a:blip r:embed="rId4"/>
          <a:stretch>
            <a:fillRect/>
          </a:stretch>
        </p:blipFill>
        <p:spPr>
          <a:xfrm>
            <a:off x="8720915" y="5896364"/>
            <a:ext cx="876972" cy="712101"/>
          </a:xfrm>
          <a:prstGeom prst="rect">
            <a:avLst/>
          </a:prstGeom>
        </p:spPr>
      </p:pic>
      <p:sp>
        <p:nvSpPr>
          <p:cNvPr id="12" name="CuadroTexto 11">
            <a:extLst>
              <a:ext uri="{FF2B5EF4-FFF2-40B4-BE49-F238E27FC236}">
                <a16:creationId xmlns:a16="http://schemas.microsoft.com/office/drawing/2014/main" id="{AF39F417-D298-8DF5-FB8B-2A8A7E2D426F}"/>
              </a:ext>
            </a:extLst>
          </p:cNvPr>
          <p:cNvSpPr txBox="1"/>
          <p:nvPr/>
        </p:nvSpPr>
        <p:spPr>
          <a:xfrm>
            <a:off x="886414" y="1258295"/>
            <a:ext cx="6094520" cy="399853"/>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gl-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ASOCIACIÓN</a:t>
            </a:r>
          </a:p>
        </p:txBody>
      </p:sp>
      <p:sp>
        <p:nvSpPr>
          <p:cNvPr id="14" name="Marcador de contenido 1">
            <a:extLst>
              <a:ext uri="{FF2B5EF4-FFF2-40B4-BE49-F238E27FC236}">
                <a16:creationId xmlns:a16="http://schemas.microsoft.com/office/drawing/2014/main" id="{EF5F3535-169E-9845-5D5C-458A840D7AC3}"/>
              </a:ext>
            </a:extLst>
          </p:cNvPr>
          <p:cNvSpPr txBox="1">
            <a:spLocks/>
          </p:cNvSpPr>
          <p:nvPr/>
        </p:nvSpPr>
        <p:spPr>
          <a:xfrm>
            <a:off x="6542783" y="2205407"/>
            <a:ext cx="4715767" cy="255709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gl-ES" sz="1600" b="1" noProof="0" dirty="0">
                <a:solidFill>
                  <a:srgbClr val="4A594B"/>
                </a:solidFill>
                <a:latin typeface="Poppins" panose="00000500000000000000" pitchFamily="2" charset="0"/>
                <a:cs typeface="Poppins" panose="00000500000000000000" pitchFamily="2" charset="0"/>
              </a:rPr>
              <a:t>Gobernanza: </a:t>
            </a:r>
          </a:p>
          <a:p>
            <a:pPr lvl="1" algn="just"/>
            <a:r>
              <a:rPr lang="gl-ES" sz="1600" noProof="0" dirty="0">
                <a:solidFill>
                  <a:srgbClr val="4A594B"/>
                </a:solidFill>
                <a:latin typeface="Poppins" panose="00000500000000000000" pitchFamily="2" charset="0"/>
                <a:cs typeface="Poppins" panose="00000500000000000000" pitchFamily="2" charset="0"/>
              </a:rPr>
              <a:t>Participativa</a:t>
            </a:r>
          </a:p>
          <a:p>
            <a:pPr lvl="1" algn="just"/>
            <a:r>
              <a:rPr lang="gl-ES" sz="1600" noProof="0" dirty="0">
                <a:solidFill>
                  <a:srgbClr val="4A594B"/>
                </a:solidFill>
                <a:latin typeface="Poppins" panose="00000500000000000000" pitchFamily="2" charset="0"/>
                <a:cs typeface="Poppins" panose="00000500000000000000" pitchFamily="2" charset="0"/>
              </a:rPr>
              <a:t>Unha persoa, un voto</a:t>
            </a:r>
          </a:p>
          <a:p>
            <a:pPr lvl="1" algn="just"/>
            <a:r>
              <a:rPr lang="gl-ES" sz="1600" noProof="0" dirty="0">
                <a:solidFill>
                  <a:srgbClr val="4A594B"/>
                </a:solidFill>
                <a:latin typeface="Poppins" panose="00000500000000000000" pitchFamily="2" charset="0"/>
                <a:cs typeface="Poppins" panose="00000500000000000000" pitchFamily="2" charset="0"/>
              </a:rPr>
              <a:t>Xunta directiva</a:t>
            </a:r>
            <a:endParaRPr lang="gl-ES" sz="1600" b="1" dirty="0">
              <a:solidFill>
                <a:srgbClr val="4A594B"/>
              </a:solidFill>
              <a:latin typeface="Poppins" panose="00000500000000000000" pitchFamily="2" charset="0"/>
              <a:cs typeface="Poppins" panose="00000500000000000000" pitchFamily="2" charset="0"/>
            </a:endParaRPr>
          </a:p>
          <a:p>
            <a:pPr algn="just"/>
            <a:r>
              <a:rPr lang="gl-ES" sz="1600" b="1" dirty="0">
                <a:solidFill>
                  <a:srgbClr val="4A594B"/>
                </a:solidFill>
                <a:latin typeface="Poppins" panose="00000500000000000000" pitchFamily="2" charset="0"/>
                <a:cs typeface="Poppins" panose="00000500000000000000" pitchFamily="2" charset="0"/>
              </a:rPr>
              <a:t>Entrada e saída de socios: </a:t>
            </a:r>
            <a:r>
              <a:rPr lang="gl-ES" sz="1600" dirty="0">
                <a:solidFill>
                  <a:srgbClr val="4A594B"/>
                </a:solidFill>
                <a:latin typeface="Poppins" panose="00000500000000000000" pitchFamily="2" charset="0"/>
                <a:cs typeface="Poppins" panose="00000500000000000000" pitchFamily="2" charset="0"/>
              </a:rPr>
              <a:t>mediante rexistro no Libro de socios/as.</a:t>
            </a:r>
          </a:p>
          <a:p>
            <a:pPr algn="just"/>
            <a:r>
              <a:rPr lang="gl-ES" sz="1600" b="1" dirty="0">
                <a:solidFill>
                  <a:srgbClr val="4A594B"/>
                </a:solidFill>
                <a:latin typeface="Poppins" panose="00000500000000000000" pitchFamily="2" charset="0"/>
                <a:cs typeface="Poppins" panose="00000500000000000000" pitchFamily="2" charset="0"/>
              </a:rPr>
              <a:t>Actividades</a:t>
            </a:r>
          </a:p>
          <a:p>
            <a:pPr lvl="1" algn="just"/>
            <a:r>
              <a:rPr lang="gl-ES" sz="1600" dirty="0">
                <a:solidFill>
                  <a:srgbClr val="4A594B"/>
                </a:solidFill>
                <a:latin typeface="Poppins" panose="00000500000000000000" pitchFamily="2" charset="0"/>
                <a:cs typeface="Poppins" panose="00000500000000000000" pitchFamily="2" charset="0"/>
              </a:rPr>
              <a:t>Autoconsumo colectivo, eficiencia enerxética, mobilidade eléctrica</a:t>
            </a:r>
          </a:p>
          <a:p>
            <a:endParaRPr lang="gl-ES" sz="1400" dirty="0">
              <a:latin typeface="Poppins" panose="00000500000000000000" pitchFamily="2" charset="0"/>
              <a:cs typeface="Poppins" panose="00000500000000000000" pitchFamily="2" charset="0"/>
            </a:endParaRPr>
          </a:p>
          <a:p>
            <a:pPr marL="0" indent="0">
              <a:buFont typeface="Arial" panose="020B0604020202020204" pitchFamily="34" charset="0"/>
              <a:buNone/>
            </a:pPr>
            <a:endParaRPr lang="gl-ES" sz="1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4925526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4CD36-F56F-8C34-0DC6-AD49C3C7F16B}"/>
            </a:ext>
          </a:extLst>
        </p:cNvPr>
        <p:cNvGrpSpPr/>
        <p:nvPr/>
      </p:nvGrpSpPr>
      <p:grpSpPr>
        <a:xfrm>
          <a:off x="0" y="0"/>
          <a:ext cx="0" cy="0"/>
          <a:chOff x="0" y="0"/>
          <a:chExt cx="0" cy="0"/>
        </a:xfrm>
      </p:grpSpPr>
      <p:sp>
        <p:nvSpPr>
          <p:cNvPr id="11" name="Título 1">
            <a:extLst>
              <a:ext uri="{FF2B5EF4-FFF2-40B4-BE49-F238E27FC236}">
                <a16:creationId xmlns:a16="http://schemas.microsoft.com/office/drawing/2014/main" id="{6B675D8B-A558-093F-1BED-2A4FA2AE9763}"/>
              </a:ext>
            </a:extLst>
          </p:cNvPr>
          <p:cNvSpPr>
            <a:spLocks noGrp="1"/>
          </p:cNvSpPr>
          <p:nvPr>
            <p:ph type="title"/>
          </p:nvPr>
        </p:nvSpPr>
        <p:spPr>
          <a:xfrm>
            <a:off x="838200" y="365125"/>
            <a:ext cx="10515600" cy="872761"/>
          </a:xfrm>
        </p:spPr>
        <p:txBody>
          <a:bodyPr>
            <a:normAutofit/>
          </a:bodyPr>
          <a:lstStyle/>
          <a:p>
            <a:pPr algn="r"/>
            <a:r>
              <a:rPr lang="gl-ES" sz="2000" b="1" noProof="0" dirty="0">
                <a:solidFill>
                  <a:srgbClr val="4A594B"/>
                </a:solidFill>
                <a:cs typeface="Poppins" panose="00000500000000000000" pitchFamily="2" charset="0"/>
              </a:rPr>
              <a:t>OFICINA DE TRANSFORMACION COMUNITARIA </a:t>
            </a:r>
            <a:br>
              <a:rPr lang="gl-ES" sz="2000" b="1" noProof="0" dirty="0">
                <a:solidFill>
                  <a:srgbClr val="4A594B"/>
                </a:solidFill>
                <a:cs typeface="Poppins" panose="00000500000000000000" pitchFamily="2" charset="0"/>
              </a:rPr>
            </a:br>
            <a:r>
              <a:rPr lang="gl-ES" sz="2000" b="1" i="1" noProof="0" dirty="0">
                <a:solidFill>
                  <a:srgbClr val="E0C537"/>
                </a:solidFill>
                <a:ea typeface="+mn-ea"/>
                <a:cs typeface="Poppins" panose="00000500000000000000" pitchFamily="2" charset="0"/>
              </a:rPr>
              <a:t>+ </a:t>
            </a:r>
            <a:r>
              <a:rPr lang="gl-ES" sz="2000" b="1" noProof="0" dirty="0">
                <a:solidFill>
                  <a:srgbClr val="E0C537"/>
                </a:solidFill>
                <a:ea typeface="+mn-ea"/>
                <a:cs typeface="Poppins" panose="00000500000000000000" pitchFamily="2" charset="0"/>
              </a:rPr>
              <a:t>Renovables </a:t>
            </a:r>
          </a:p>
        </p:txBody>
      </p:sp>
      <p:sp>
        <p:nvSpPr>
          <p:cNvPr id="2" name="Marcador de contenido 1">
            <a:extLst>
              <a:ext uri="{FF2B5EF4-FFF2-40B4-BE49-F238E27FC236}">
                <a16:creationId xmlns:a16="http://schemas.microsoft.com/office/drawing/2014/main" id="{3E44C82D-E9C6-E5AA-033D-19542B0CAA46}"/>
              </a:ext>
            </a:extLst>
          </p:cNvPr>
          <p:cNvSpPr>
            <a:spLocks noGrp="1"/>
          </p:cNvSpPr>
          <p:nvPr>
            <p:ph idx="1"/>
          </p:nvPr>
        </p:nvSpPr>
        <p:spPr>
          <a:xfrm>
            <a:off x="838200" y="2205407"/>
            <a:ext cx="5257800" cy="3138118"/>
          </a:xfrm>
        </p:spPr>
        <p:txBody>
          <a:bodyPr>
            <a:noAutofit/>
          </a:bodyPr>
          <a:lstStyle/>
          <a:p>
            <a:pPr algn="just"/>
            <a:r>
              <a:rPr lang="gl-ES" sz="1600" b="1" noProof="0" dirty="0">
                <a:solidFill>
                  <a:srgbClr val="4A594B"/>
                </a:solidFill>
                <a:latin typeface="Poppins" panose="00000500000000000000" pitchFamily="2" charset="0"/>
                <a:cs typeface="Poppins" panose="00000500000000000000" pitchFamily="2" charset="0"/>
              </a:rPr>
              <a:t>Constitución:</a:t>
            </a:r>
          </a:p>
          <a:p>
            <a:pPr lvl="1" algn="just"/>
            <a:r>
              <a:rPr lang="gl-ES" sz="1600" dirty="0">
                <a:solidFill>
                  <a:srgbClr val="4A594B"/>
                </a:solidFill>
                <a:latin typeface="Poppins" panose="00000500000000000000" pitchFamily="2" charset="0"/>
                <a:cs typeface="Poppins" panose="00000500000000000000" pitchFamily="2" charset="0"/>
              </a:rPr>
              <a:t>5</a:t>
            </a:r>
            <a:r>
              <a:rPr lang="gl-ES" sz="1600" noProof="0" dirty="0">
                <a:solidFill>
                  <a:srgbClr val="4A594B"/>
                </a:solidFill>
                <a:latin typeface="Poppins" panose="00000500000000000000" pitchFamily="2" charset="0"/>
                <a:cs typeface="Poppins" panose="00000500000000000000" pitchFamily="2" charset="0"/>
              </a:rPr>
              <a:t> persoas</a:t>
            </a:r>
          </a:p>
          <a:p>
            <a:pPr lvl="1" algn="just"/>
            <a:r>
              <a:rPr lang="gl-ES" sz="1600" noProof="0" dirty="0">
                <a:solidFill>
                  <a:srgbClr val="4A594B"/>
                </a:solidFill>
                <a:latin typeface="Poppins" panose="00000500000000000000" pitchFamily="2" charset="0"/>
                <a:cs typeface="Poppins" panose="00000500000000000000" pitchFamily="2" charset="0"/>
              </a:rPr>
              <a:t>3.000 euros</a:t>
            </a:r>
          </a:p>
          <a:p>
            <a:pPr lvl="1" algn="just"/>
            <a:r>
              <a:rPr lang="gl-ES" sz="1600" noProof="0" dirty="0">
                <a:solidFill>
                  <a:srgbClr val="4A594B"/>
                </a:solidFill>
                <a:latin typeface="Poppins" panose="00000500000000000000" pitchFamily="2" charset="0"/>
                <a:cs typeface="Poppins" panose="00000500000000000000" pitchFamily="2" charset="0"/>
              </a:rPr>
              <a:t>Ante notario</a:t>
            </a:r>
          </a:p>
          <a:p>
            <a:pPr lvl="1" algn="just"/>
            <a:r>
              <a:rPr lang="gl-ES" sz="1600" noProof="0" dirty="0">
                <a:solidFill>
                  <a:srgbClr val="4A594B"/>
                </a:solidFill>
                <a:latin typeface="Poppins" panose="00000500000000000000" pitchFamily="2" charset="0"/>
                <a:cs typeface="Poppins" panose="00000500000000000000" pitchFamily="2" charset="0"/>
              </a:rPr>
              <a:t>Complexidade </a:t>
            </a:r>
            <a:r>
              <a:rPr lang="gl-ES" sz="1600" dirty="0">
                <a:solidFill>
                  <a:srgbClr val="4A594B"/>
                </a:solidFill>
                <a:latin typeface="Poppins" panose="00000500000000000000" pitchFamily="2" charset="0"/>
                <a:cs typeface="Poppins" panose="00000500000000000000" pitchFamily="2" charset="0"/>
              </a:rPr>
              <a:t>alta</a:t>
            </a:r>
            <a:endParaRPr lang="gl-ES" sz="1600" noProof="0" dirty="0">
              <a:solidFill>
                <a:srgbClr val="4A594B"/>
              </a:solidFill>
              <a:latin typeface="Poppins" panose="00000500000000000000" pitchFamily="2" charset="0"/>
              <a:cs typeface="Poppins" panose="00000500000000000000" pitchFamily="2" charset="0"/>
            </a:endParaRPr>
          </a:p>
          <a:p>
            <a:pPr algn="just"/>
            <a:r>
              <a:rPr lang="gl-ES" sz="1600" b="1" noProof="0" dirty="0">
                <a:solidFill>
                  <a:srgbClr val="4A594B"/>
                </a:solidFill>
                <a:latin typeface="Poppins" panose="00000500000000000000" pitchFamily="2" charset="0"/>
                <a:cs typeface="Poppins" panose="00000500000000000000" pitchFamily="2" charset="0"/>
              </a:rPr>
              <a:t>Obrigas fiscais de alta esixencia.</a:t>
            </a:r>
          </a:p>
          <a:p>
            <a:pPr algn="just"/>
            <a:r>
              <a:rPr lang="gl-ES" sz="1600" b="1" noProof="0" dirty="0">
                <a:solidFill>
                  <a:srgbClr val="4A594B"/>
                </a:solidFill>
                <a:latin typeface="Poppins" panose="00000500000000000000" pitchFamily="2" charset="0"/>
                <a:cs typeface="Poppins" panose="00000500000000000000" pitchFamily="2" charset="0"/>
              </a:rPr>
              <a:t>Rexistro: </a:t>
            </a:r>
            <a:r>
              <a:rPr lang="gl-ES" sz="1600" noProof="0" dirty="0">
                <a:solidFill>
                  <a:srgbClr val="4A594B"/>
                </a:solidFill>
                <a:latin typeface="Poppins" panose="00000500000000000000" pitchFamily="2" charset="0"/>
                <a:cs typeface="Poppins" panose="00000500000000000000" pitchFamily="2" charset="0"/>
              </a:rPr>
              <a:t>levarase a cabo inscribindo a  escritura pública de constitución no Rexistro de Sociedades Cooperativas.</a:t>
            </a:r>
          </a:p>
          <a:p>
            <a:pPr algn="just"/>
            <a:r>
              <a:rPr lang="gl-ES" sz="1600" b="1" noProof="0" dirty="0">
                <a:solidFill>
                  <a:srgbClr val="4A594B"/>
                </a:solidFill>
                <a:latin typeface="Poppins" panose="00000500000000000000" pitchFamily="2" charset="0"/>
                <a:cs typeface="Poppins" panose="00000500000000000000" pitchFamily="2" charset="0"/>
              </a:rPr>
              <a:t>Tipo de entidade: </a:t>
            </a:r>
            <a:r>
              <a:rPr lang="gl-ES" sz="1600" noProof="0" dirty="0">
                <a:solidFill>
                  <a:srgbClr val="4A594B"/>
                </a:solidFill>
                <a:latin typeface="Poppins" panose="00000500000000000000" pitchFamily="2" charset="0"/>
                <a:cs typeface="Poppins" panose="00000500000000000000" pitchFamily="2" charset="0"/>
              </a:rPr>
              <a:t>Economía social.</a:t>
            </a:r>
          </a:p>
        </p:txBody>
      </p:sp>
      <p:pic>
        <p:nvPicPr>
          <p:cNvPr id="4" name="Imagen 3">
            <a:extLst>
              <a:ext uri="{FF2B5EF4-FFF2-40B4-BE49-F238E27FC236}">
                <a16:creationId xmlns:a16="http://schemas.microsoft.com/office/drawing/2014/main" id="{303E8831-7877-39D1-22CC-434B466A8CC5}"/>
              </a:ext>
            </a:extLst>
          </p:cNvPr>
          <p:cNvPicPr>
            <a:picLocks noChangeAspect="1"/>
          </p:cNvPicPr>
          <p:nvPr/>
        </p:nvPicPr>
        <p:blipFill>
          <a:blip r:embed="rId2"/>
          <a:stretch>
            <a:fillRect/>
          </a:stretch>
        </p:blipFill>
        <p:spPr>
          <a:xfrm>
            <a:off x="10049522" y="6010083"/>
            <a:ext cx="1733003" cy="494774"/>
          </a:xfrm>
          <a:prstGeom prst="rect">
            <a:avLst/>
          </a:prstGeom>
        </p:spPr>
      </p:pic>
      <p:pic>
        <p:nvPicPr>
          <p:cNvPr id="5" name="Imagen 4">
            <a:extLst>
              <a:ext uri="{FF2B5EF4-FFF2-40B4-BE49-F238E27FC236}">
                <a16:creationId xmlns:a16="http://schemas.microsoft.com/office/drawing/2014/main" id="{4F9C1E74-7F96-91EF-FDB6-30B319FBB230}"/>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6" name="Imagen 5" descr="Logotipo&#10;&#10;Descripción generada automáticamente">
            <a:extLst>
              <a:ext uri="{FF2B5EF4-FFF2-40B4-BE49-F238E27FC236}">
                <a16:creationId xmlns:a16="http://schemas.microsoft.com/office/drawing/2014/main" id="{AB57F104-A61E-408A-A267-FEA7F9EC1DC1}"/>
              </a:ext>
            </a:extLst>
          </p:cNvPr>
          <p:cNvPicPr>
            <a:picLocks noChangeAspect="1"/>
          </p:cNvPicPr>
          <p:nvPr/>
        </p:nvPicPr>
        <p:blipFill>
          <a:blip r:embed="rId4"/>
          <a:stretch>
            <a:fillRect/>
          </a:stretch>
        </p:blipFill>
        <p:spPr>
          <a:xfrm>
            <a:off x="8720915" y="5896364"/>
            <a:ext cx="876972" cy="712101"/>
          </a:xfrm>
          <a:prstGeom prst="rect">
            <a:avLst/>
          </a:prstGeom>
        </p:spPr>
      </p:pic>
      <p:sp>
        <p:nvSpPr>
          <p:cNvPr id="12" name="CuadroTexto 11">
            <a:extLst>
              <a:ext uri="{FF2B5EF4-FFF2-40B4-BE49-F238E27FC236}">
                <a16:creationId xmlns:a16="http://schemas.microsoft.com/office/drawing/2014/main" id="{4266C896-2ED0-06E9-612D-F2E04F591B2D}"/>
              </a:ext>
            </a:extLst>
          </p:cNvPr>
          <p:cNvSpPr txBox="1"/>
          <p:nvPr/>
        </p:nvSpPr>
        <p:spPr>
          <a:xfrm>
            <a:off x="886414" y="1258295"/>
            <a:ext cx="6094520" cy="399853"/>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gl-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COOPERATIVA</a:t>
            </a:r>
          </a:p>
        </p:txBody>
      </p:sp>
      <p:sp>
        <p:nvSpPr>
          <p:cNvPr id="14" name="Marcador de contenido 1">
            <a:extLst>
              <a:ext uri="{FF2B5EF4-FFF2-40B4-BE49-F238E27FC236}">
                <a16:creationId xmlns:a16="http://schemas.microsoft.com/office/drawing/2014/main" id="{C4BB419F-C149-BE70-5E90-3FCC48BA7026}"/>
              </a:ext>
            </a:extLst>
          </p:cNvPr>
          <p:cNvSpPr txBox="1">
            <a:spLocks/>
          </p:cNvSpPr>
          <p:nvPr/>
        </p:nvSpPr>
        <p:spPr>
          <a:xfrm>
            <a:off x="6980933" y="2205407"/>
            <a:ext cx="4534791" cy="34657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gl-ES" sz="1400" dirty="0">
              <a:latin typeface="Poppins" panose="00000500000000000000" pitchFamily="2" charset="0"/>
              <a:cs typeface="Poppins" panose="00000500000000000000" pitchFamily="2" charset="0"/>
            </a:endParaRPr>
          </a:p>
          <a:p>
            <a:pPr marL="0" indent="0">
              <a:buFont typeface="Arial" panose="020B0604020202020204" pitchFamily="34" charset="0"/>
              <a:buNone/>
            </a:pPr>
            <a:endParaRPr lang="gl-ES" sz="1400" dirty="0">
              <a:latin typeface="Poppins" panose="00000500000000000000" pitchFamily="2" charset="0"/>
              <a:cs typeface="Poppins" panose="00000500000000000000" pitchFamily="2" charset="0"/>
            </a:endParaRPr>
          </a:p>
        </p:txBody>
      </p:sp>
      <p:sp>
        <p:nvSpPr>
          <p:cNvPr id="16" name="CuadroTexto 15">
            <a:extLst>
              <a:ext uri="{FF2B5EF4-FFF2-40B4-BE49-F238E27FC236}">
                <a16:creationId xmlns:a16="http://schemas.microsoft.com/office/drawing/2014/main" id="{43527B81-A39C-53FD-9A8A-E6083FB75F18}"/>
              </a:ext>
            </a:extLst>
          </p:cNvPr>
          <p:cNvSpPr txBox="1"/>
          <p:nvPr/>
        </p:nvSpPr>
        <p:spPr>
          <a:xfrm>
            <a:off x="6410325" y="2210102"/>
            <a:ext cx="5257800" cy="2695097"/>
          </a:xfrm>
          <a:prstGeom prst="rect">
            <a:avLst/>
          </a:prstGeom>
          <a:noFill/>
        </p:spPr>
        <p:txBody>
          <a:bodyPr wrap="square">
            <a:spAutoFit/>
          </a:bodyPr>
          <a:lstStyle/>
          <a:p>
            <a:pPr marL="228600" indent="-228600" algn="just">
              <a:lnSpc>
                <a:spcPct val="90000"/>
              </a:lnSpc>
              <a:spcBef>
                <a:spcPts val="500"/>
              </a:spcBef>
              <a:buFont typeface="Arial" panose="020B0604020202020204" pitchFamily="34" charset="0"/>
              <a:buChar char="•"/>
              <a:defRPr/>
            </a:pPr>
            <a:r>
              <a:rPr kumimoji="0" lang="gl-ES" sz="16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Gobernanza:</a:t>
            </a:r>
          </a:p>
          <a:p>
            <a:pPr marL="685800" lvl="1" indent="-228600" algn="just">
              <a:lnSpc>
                <a:spcPct val="90000"/>
              </a:lnSpc>
              <a:spcBef>
                <a:spcPts val="500"/>
              </a:spcBef>
              <a:buFont typeface="Arial" panose="020B0604020202020204" pitchFamily="34" charset="0"/>
              <a:buChar char="•"/>
              <a:defRPr/>
            </a:pPr>
            <a:r>
              <a:rPr kumimoji="0" lang="gl-ES" sz="16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Participativa</a:t>
            </a:r>
          </a:p>
          <a:p>
            <a:pPr marL="685800" lvl="1" indent="-228600" algn="just">
              <a:lnSpc>
                <a:spcPct val="90000"/>
              </a:lnSpc>
              <a:spcBef>
                <a:spcPts val="500"/>
              </a:spcBef>
              <a:buFont typeface="Arial" panose="020B0604020202020204" pitchFamily="34" charset="0"/>
              <a:buChar char="•"/>
              <a:defRPr/>
            </a:pPr>
            <a:r>
              <a:rPr kumimoji="0" lang="gl-ES" sz="16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Unha persoa, un voto</a:t>
            </a:r>
          </a:p>
          <a:p>
            <a:pPr marL="685800" lvl="1" indent="-228600" algn="just">
              <a:lnSpc>
                <a:spcPct val="90000"/>
              </a:lnSpc>
              <a:spcBef>
                <a:spcPts val="500"/>
              </a:spcBef>
              <a:buFont typeface="Arial" panose="020B0604020202020204" pitchFamily="34" charset="0"/>
              <a:buChar char="•"/>
              <a:defRPr/>
            </a:pPr>
            <a:r>
              <a:rPr kumimoji="0" lang="gl-ES" sz="16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Consello reitor</a:t>
            </a:r>
          </a:p>
          <a:p>
            <a:pPr marL="228600" indent="-228600" algn="just">
              <a:lnSpc>
                <a:spcPct val="90000"/>
              </a:lnSpc>
              <a:spcBef>
                <a:spcPts val="500"/>
              </a:spcBef>
              <a:buFont typeface="Arial" panose="020B0604020202020204" pitchFamily="34" charset="0"/>
              <a:buChar char="•"/>
              <a:defRPr/>
            </a:pPr>
            <a:r>
              <a:rPr kumimoji="0" lang="gl-ES" sz="16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Entrada/saída dos socios:</a:t>
            </a:r>
            <a:r>
              <a:rPr kumimoji="0" lang="gl-ES" sz="16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 mediante o rexistro no Libro de socios/as.</a:t>
            </a:r>
          </a:p>
          <a:p>
            <a:pPr marL="228600" indent="-228600" algn="just">
              <a:lnSpc>
                <a:spcPct val="90000"/>
              </a:lnSpc>
              <a:spcBef>
                <a:spcPts val="500"/>
              </a:spcBef>
              <a:buFont typeface="Arial" panose="020B0604020202020204" pitchFamily="34" charset="0"/>
              <a:buChar char="•"/>
              <a:defRPr/>
            </a:pPr>
            <a:r>
              <a:rPr lang="gl-ES" sz="1600" b="1" dirty="0">
                <a:solidFill>
                  <a:srgbClr val="4A594B"/>
                </a:solidFill>
                <a:latin typeface="Poppins" panose="00000500000000000000" pitchFamily="2" charset="0"/>
                <a:cs typeface="Poppins" panose="00000500000000000000" pitchFamily="2" charset="0"/>
              </a:rPr>
              <a:t>Actividades</a:t>
            </a:r>
            <a:r>
              <a:rPr kumimoji="0" lang="gl-ES" sz="16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 </a:t>
            </a:r>
          </a:p>
          <a:p>
            <a:pPr marL="685800" lvl="1" indent="-228600" algn="just">
              <a:lnSpc>
                <a:spcPct val="90000"/>
              </a:lnSpc>
              <a:spcBef>
                <a:spcPts val="500"/>
              </a:spcBef>
              <a:buFont typeface="Arial" panose="020B0604020202020204" pitchFamily="34" charset="0"/>
              <a:buChar char="•"/>
              <a:defRPr/>
            </a:pPr>
            <a:r>
              <a:rPr kumimoji="0" lang="gl-ES" sz="16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Proxectos de </a:t>
            </a:r>
            <a:r>
              <a:rPr kumimoji="0" lang="gl-ES" sz="1600" b="0" i="0" u="none" strike="noStrike" kern="1200" cap="none" spc="0" normalizeH="0" baseline="0" noProof="0" dirty="0" err="1">
                <a:ln>
                  <a:noFill/>
                </a:ln>
                <a:solidFill>
                  <a:srgbClr val="4A594B"/>
                </a:solidFill>
                <a:effectLst/>
                <a:uLnTx/>
                <a:uFillTx/>
                <a:latin typeface="Poppins" panose="00000500000000000000" pitchFamily="2" charset="0"/>
                <a:cs typeface="Poppins" panose="00000500000000000000" pitchFamily="2" charset="0"/>
              </a:rPr>
              <a:t>autoconsu</a:t>
            </a:r>
            <a:r>
              <a:rPr lang="gl-ES" sz="1600" dirty="0">
                <a:solidFill>
                  <a:srgbClr val="4A594B"/>
                </a:solidFill>
                <a:latin typeface="Poppins" panose="00000500000000000000" pitchFamily="2" charset="0"/>
                <a:cs typeface="Poppins" panose="00000500000000000000" pitchFamily="2" charset="0"/>
              </a:rPr>
              <a:t>mo colectivo, eficiencia enerxética, mobilidade eléctrica e venta e comercialización de enerxía.</a:t>
            </a:r>
            <a:endParaRPr kumimoji="0" lang="gl-ES" sz="16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6015302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FB8B8-D4D1-67CA-0B74-F48BE4846568}"/>
            </a:ext>
          </a:extLst>
        </p:cNvPr>
        <p:cNvGrpSpPr/>
        <p:nvPr/>
      </p:nvGrpSpPr>
      <p:grpSpPr>
        <a:xfrm>
          <a:off x="0" y="0"/>
          <a:ext cx="0" cy="0"/>
          <a:chOff x="0" y="0"/>
          <a:chExt cx="0" cy="0"/>
        </a:xfrm>
      </p:grpSpPr>
      <p:sp>
        <p:nvSpPr>
          <p:cNvPr id="11" name="Título 1">
            <a:extLst>
              <a:ext uri="{FF2B5EF4-FFF2-40B4-BE49-F238E27FC236}">
                <a16:creationId xmlns:a16="http://schemas.microsoft.com/office/drawing/2014/main" id="{E6D41B69-C999-B593-32E2-E63D9D35FA83}"/>
              </a:ext>
            </a:extLst>
          </p:cNvPr>
          <p:cNvSpPr>
            <a:spLocks noGrp="1"/>
          </p:cNvSpPr>
          <p:nvPr>
            <p:ph type="title"/>
          </p:nvPr>
        </p:nvSpPr>
        <p:spPr>
          <a:xfrm>
            <a:off x="838200" y="365125"/>
            <a:ext cx="10515600" cy="872761"/>
          </a:xfrm>
        </p:spPr>
        <p:txBody>
          <a:bodyPr>
            <a:normAutofit/>
          </a:bodyPr>
          <a:lstStyle/>
          <a:p>
            <a:pPr algn="r"/>
            <a:r>
              <a:rPr lang="gl-ES" sz="2000" b="1" noProof="0" dirty="0">
                <a:solidFill>
                  <a:srgbClr val="4A594B"/>
                </a:solidFill>
                <a:cs typeface="Poppins" panose="00000500000000000000" pitchFamily="2" charset="0"/>
              </a:rPr>
              <a:t>OFICINA DE TRANSFORMACION COMUNITARIA </a:t>
            </a:r>
            <a:br>
              <a:rPr lang="gl-ES" sz="2000" b="1" noProof="0" dirty="0">
                <a:solidFill>
                  <a:srgbClr val="4A594B"/>
                </a:solidFill>
                <a:cs typeface="Poppins" panose="00000500000000000000" pitchFamily="2" charset="0"/>
              </a:rPr>
            </a:br>
            <a:r>
              <a:rPr lang="gl-ES" sz="2000" b="1" i="1" noProof="0" dirty="0">
                <a:solidFill>
                  <a:srgbClr val="E0C537"/>
                </a:solidFill>
                <a:ea typeface="+mn-ea"/>
                <a:cs typeface="Poppins" panose="00000500000000000000" pitchFamily="2" charset="0"/>
              </a:rPr>
              <a:t>+ </a:t>
            </a:r>
            <a:r>
              <a:rPr lang="gl-ES" sz="2000" b="1" noProof="0" dirty="0">
                <a:solidFill>
                  <a:srgbClr val="E0C537"/>
                </a:solidFill>
                <a:ea typeface="+mn-ea"/>
                <a:cs typeface="Poppins" panose="00000500000000000000" pitchFamily="2" charset="0"/>
              </a:rPr>
              <a:t>Renovables </a:t>
            </a:r>
          </a:p>
        </p:txBody>
      </p:sp>
      <p:sp>
        <p:nvSpPr>
          <p:cNvPr id="2" name="Marcador de contenido 1">
            <a:extLst>
              <a:ext uri="{FF2B5EF4-FFF2-40B4-BE49-F238E27FC236}">
                <a16:creationId xmlns:a16="http://schemas.microsoft.com/office/drawing/2014/main" id="{567171F2-F69D-9AC5-CAB8-B7E606E6C09D}"/>
              </a:ext>
            </a:extLst>
          </p:cNvPr>
          <p:cNvSpPr>
            <a:spLocks noGrp="1"/>
          </p:cNvSpPr>
          <p:nvPr>
            <p:ph idx="1"/>
          </p:nvPr>
        </p:nvSpPr>
        <p:spPr>
          <a:xfrm>
            <a:off x="867221" y="2205407"/>
            <a:ext cx="5257800" cy="3138118"/>
          </a:xfrm>
        </p:spPr>
        <p:txBody>
          <a:bodyPr>
            <a:noAutofit/>
          </a:bodyPr>
          <a:lstStyle/>
          <a:p>
            <a:pPr algn="just"/>
            <a:r>
              <a:rPr lang="gl-ES" sz="1600" b="1" noProof="0" dirty="0">
                <a:solidFill>
                  <a:srgbClr val="4A594B"/>
                </a:solidFill>
                <a:latin typeface="Poppins" panose="00000500000000000000" pitchFamily="2" charset="0"/>
                <a:cs typeface="Poppins" panose="00000500000000000000" pitchFamily="2" charset="0"/>
              </a:rPr>
              <a:t>Constitución:</a:t>
            </a:r>
          </a:p>
          <a:p>
            <a:pPr lvl="1" algn="just"/>
            <a:r>
              <a:rPr lang="gl-ES" sz="1600" dirty="0">
                <a:solidFill>
                  <a:srgbClr val="4A594B"/>
                </a:solidFill>
                <a:latin typeface="Poppins" panose="00000500000000000000" pitchFamily="2" charset="0"/>
                <a:cs typeface="Poppins" panose="00000500000000000000" pitchFamily="2" charset="0"/>
              </a:rPr>
              <a:t>5</a:t>
            </a:r>
            <a:r>
              <a:rPr lang="gl-ES" sz="1600" noProof="0" dirty="0">
                <a:solidFill>
                  <a:srgbClr val="4A594B"/>
                </a:solidFill>
                <a:latin typeface="Poppins" panose="00000500000000000000" pitchFamily="2" charset="0"/>
                <a:cs typeface="Poppins" panose="00000500000000000000" pitchFamily="2" charset="0"/>
              </a:rPr>
              <a:t> persoas</a:t>
            </a:r>
          </a:p>
          <a:p>
            <a:pPr lvl="1" algn="just"/>
            <a:r>
              <a:rPr lang="gl-ES" sz="1600" noProof="0" dirty="0">
                <a:solidFill>
                  <a:srgbClr val="4A594B"/>
                </a:solidFill>
                <a:latin typeface="Poppins" panose="00000500000000000000" pitchFamily="2" charset="0"/>
                <a:cs typeface="Poppins" panose="00000500000000000000" pitchFamily="2" charset="0"/>
              </a:rPr>
              <a:t>3.000 euros</a:t>
            </a:r>
          </a:p>
          <a:p>
            <a:pPr lvl="1" algn="just"/>
            <a:r>
              <a:rPr lang="gl-ES" sz="1600" noProof="0" dirty="0">
                <a:solidFill>
                  <a:srgbClr val="4A594B"/>
                </a:solidFill>
                <a:latin typeface="Poppins" panose="00000500000000000000" pitchFamily="2" charset="0"/>
                <a:cs typeface="Poppins" panose="00000500000000000000" pitchFamily="2" charset="0"/>
              </a:rPr>
              <a:t>Ante notario</a:t>
            </a:r>
          </a:p>
          <a:p>
            <a:pPr lvl="1" algn="just"/>
            <a:r>
              <a:rPr lang="gl-ES" sz="1600" noProof="0" dirty="0">
                <a:solidFill>
                  <a:srgbClr val="4A594B"/>
                </a:solidFill>
                <a:latin typeface="Poppins" panose="00000500000000000000" pitchFamily="2" charset="0"/>
                <a:cs typeface="Poppins" panose="00000500000000000000" pitchFamily="2" charset="0"/>
              </a:rPr>
              <a:t>Complexidade alta</a:t>
            </a:r>
          </a:p>
          <a:p>
            <a:pPr algn="just"/>
            <a:r>
              <a:rPr lang="gl-ES" sz="1600" b="1" noProof="0" dirty="0">
                <a:solidFill>
                  <a:srgbClr val="4A594B"/>
                </a:solidFill>
                <a:latin typeface="Poppins" panose="00000500000000000000" pitchFamily="2" charset="0"/>
                <a:cs typeface="Poppins" panose="00000500000000000000" pitchFamily="2" charset="0"/>
              </a:rPr>
              <a:t>Obrigas fiscais de alta esixencia.</a:t>
            </a:r>
          </a:p>
          <a:p>
            <a:pPr algn="just"/>
            <a:r>
              <a:rPr lang="gl-ES" sz="1600" b="1" noProof="0" dirty="0">
                <a:solidFill>
                  <a:srgbClr val="4A594B"/>
                </a:solidFill>
                <a:latin typeface="Poppins" panose="00000500000000000000" pitchFamily="2" charset="0"/>
                <a:cs typeface="Poppins" panose="00000500000000000000" pitchFamily="2" charset="0"/>
              </a:rPr>
              <a:t>Rexistro: </a:t>
            </a:r>
            <a:r>
              <a:rPr lang="gl-ES" sz="1600" noProof="0" dirty="0">
                <a:solidFill>
                  <a:srgbClr val="4A594B"/>
                </a:solidFill>
                <a:latin typeface="Poppins" panose="00000500000000000000" pitchFamily="2" charset="0"/>
                <a:cs typeface="Poppins" panose="00000500000000000000" pitchFamily="2" charset="0"/>
              </a:rPr>
              <a:t>levarase a cabo a súa inscrición no Rexistro Mercantil.</a:t>
            </a:r>
          </a:p>
          <a:p>
            <a:pPr algn="just"/>
            <a:r>
              <a:rPr lang="gl-ES" sz="1600" b="1" noProof="0" dirty="0">
                <a:solidFill>
                  <a:srgbClr val="4A594B"/>
                </a:solidFill>
                <a:latin typeface="Poppins" panose="00000500000000000000" pitchFamily="2" charset="0"/>
                <a:cs typeface="Poppins" panose="00000500000000000000" pitchFamily="2" charset="0"/>
              </a:rPr>
              <a:t>Tipo de entidade: </a:t>
            </a:r>
            <a:r>
              <a:rPr lang="gl-ES" sz="1600" noProof="0" dirty="0">
                <a:solidFill>
                  <a:srgbClr val="4A594B"/>
                </a:solidFill>
                <a:latin typeface="Poppins" panose="00000500000000000000" pitchFamily="2" charset="0"/>
                <a:cs typeface="Poppins" panose="00000500000000000000" pitchFamily="2" charset="0"/>
              </a:rPr>
              <a:t>Capital.</a:t>
            </a:r>
          </a:p>
        </p:txBody>
      </p:sp>
      <p:pic>
        <p:nvPicPr>
          <p:cNvPr id="4" name="Imagen 3">
            <a:extLst>
              <a:ext uri="{FF2B5EF4-FFF2-40B4-BE49-F238E27FC236}">
                <a16:creationId xmlns:a16="http://schemas.microsoft.com/office/drawing/2014/main" id="{BEFEBEDE-E4FA-E4A8-457C-30F0260AE7CC}"/>
              </a:ext>
            </a:extLst>
          </p:cNvPr>
          <p:cNvPicPr>
            <a:picLocks noChangeAspect="1"/>
          </p:cNvPicPr>
          <p:nvPr/>
        </p:nvPicPr>
        <p:blipFill>
          <a:blip r:embed="rId2"/>
          <a:stretch>
            <a:fillRect/>
          </a:stretch>
        </p:blipFill>
        <p:spPr>
          <a:xfrm>
            <a:off x="10049522" y="6010083"/>
            <a:ext cx="1733003" cy="494774"/>
          </a:xfrm>
          <a:prstGeom prst="rect">
            <a:avLst/>
          </a:prstGeom>
        </p:spPr>
      </p:pic>
      <p:pic>
        <p:nvPicPr>
          <p:cNvPr id="5" name="Imagen 4">
            <a:extLst>
              <a:ext uri="{FF2B5EF4-FFF2-40B4-BE49-F238E27FC236}">
                <a16:creationId xmlns:a16="http://schemas.microsoft.com/office/drawing/2014/main" id="{FF6B870B-FC1A-5F29-3AD3-ACCB583B7737}"/>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6" name="Imagen 5" descr="Logotipo&#10;&#10;Descripción generada automáticamente">
            <a:extLst>
              <a:ext uri="{FF2B5EF4-FFF2-40B4-BE49-F238E27FC236}">
                <a16:creationId xmlns:a16="http://schemas.microsoft.com/office/drawing/2014/main" id="{8C078607-9AD0-7DC2-D2F0-C8906DD806FC}"/>
              </a:ext>
            </a:extLst>
          </p:cNvPr>
          <p:cNvPicPr>
            <a:picLocks noChangeAspect="1"/>
          </p:cNvPicPr>
          <p:nvPr/>
        </p:nvPicPr>
        <p:blipFill>
          <a:blip r:embed="rId4"/>
          <a:stretch>
            <a:fillRect/>
          </a:stretch>
        </p:blipFill>
        <p:spPr>
          <a:xfrm>
            <a:off x="8720915" y="5896364"/>
            <a:ext cx="876972" cy="712101"/>
          </a:xfrm>
          <a:prstGeom prst="rect">
            <a:avLst/>
          </a:prstGeom>
        </p:spPr>
      </p:pic>
      <p:sp>
        <p:nvSpPr>
          <p:cNvPr id="12" name="CuadroTexto 11">
            <a:extLst>
              <a:ext uri="{FF2B5EF4-FFF2-40B4-BE49-F238E27FC236}">
                <a16:creationId xmlns:a16="http://schemas.microsoft.com/office/drawing/2014/main" id="{5A573795-D5D7-78F6-243B-64AF1917D85F}"/>
              </a:ext>
            </a:extLst>
          </p:cNvPr>
          <p:cNvSpPr txBox="1"/>
          <p:nvPr/>
        </p:nvSpPr>
        <p:spPr>
          <a:xfrm>
            <a:off x="886414" y="1258295"/>
            <a:ext cx="6094520" cy="399853"/>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gl-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SOCIEDADE LIMITADA</a:t>
            </a:r>
          </a:p>
        </p:txBody>
      </p:sp>
      <p:sp>
        <p:nvSpPr>
          <p:cNvPr id="14" name="Marcador de contenido 1">
            <a:extLst>
              <a:ext uri="{FF2B5EF4-FFF2-40B4-BE49-F238E27FC236}">
                <a16:creationId xmlns:a16="http://schemas.microsoft.com/office/drawing/2014/main" id="{04F17EA4-93EB-1F76-FFB9-6CBBE6725D4A}"/>
              </a:ext>
            </a:extLst>
          </p:cNvPr>
          <p:cNvSpPr txBox="1">
            <a:spLocks/>
          </p:cNvSpPr>
          <p:nvPr/>
        </p:nvSpPr>
        <p:spPr>
          <a:xfrm>
            <a:off x="6980933" y="2205407"/>
            <a:ext cx="4534791" cy="34657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gl-ES" sz="1400" noProof="0" dirty="0">
              <a:latin typeface="Poppins" panose="00000500000000000000" pitchFamily="2" charset="0"/>
              <a:cs typeface="Poppins" panose="00000500000000000000" pitchFamily="2" charset="0"/>
            </a:endParaRPr>
          </a:p>
          <a:p>
            <a:pPr marL="0" indent="0">
              <a:buFont typeface="Arial" panose="020B0604020202020204" pitchFamily="34" charset="0"/>
              <a:buNone/>
            </a:pPr>
            <a:endParaRPr lang="gl-ES" sz="1400" noProof="0" dirty="0">
              <a:latin typeface="Poppins" panose="00000500000000000000" pitchFamily="2" charset="0"/>
              <a:cs typeface="Poppins" panose="00000500000000000000" pitchFamily="2" charset="0"/>
            </a:endParaRPr>
          </a:p>
        </p:txBody>
      </p:sp>
      <p:sp>
        <p:nvSpPr>
          <p:cNvPr id="16" name="CuadroTexto 15">
            <a:extLst>
              <a:ext uri="{FF2B5EF4-FFF2-40B4-BE49-F238E27FC236}">
                <a16:creationId xmlns:a16="http://schemas.microsoft.com/office/drawing/2014/main" id="{299F3583-538B-33FE-34BF-A27821E578AC}"/>
              </a:ext>
            </a:extLst>
          </p:cNvPr>
          <p:cNvSpPr txBox="1"/>
          <p:nvPr/>
        </p:nvSpPr>
        <p:spPr>
          <a:xfrm>
            <a:off x="6410325" y="2210102"/>
            <a:ext cx="5372200" cy="2308324"/>
          </a:xfrm>
          <a:prstGeom prst="rect">
            <a:avLst/>
          </a:prstGeom>
          <a:noFill/>
        </p:spPr>
        <p:txBody>
          <a:bodyPr wrap="square">
            <a:spAutoFit/>
          </a:bodyPr>
          <a:lstStyle/>
          <a:p>
            <a:pPr marL="285750" indent="-285750" algn="just">
              <a:buFont typeface="Arial" panose="020B0604020202020204" pitchFamily="34" charset="0"/>
              <a:buChar char="•"/>
            </a:pPr>
            <a:r>
              <a:rPr lang="gl-ES" sz="1600" b="1" noProof="0" dirty="0">
                <a:solidFill>
                  <a:srgbClr val="4A594B"/>
                </a:solidFill>
                <a:latin typeface="Poppins" panose="00000500000000000000" pitchFamily="2" charset="0"/>
                <a:cs typeface="Poppins" panose="00000500000000000000" pitchFamily="2" charset="0"/>
              </a:rPr>
              <a:t>Gobernanza:</a:t>
            </a:r>
          </a:p>
          <a:p>
            <a:pPr marL="742950" lvl="1" indent="-285750" algn="just">
              <a:buFont typeface="Arial" panose="020B0604020202020204" pitchFamily="34" charset="0"/>
              <a:buChar char="•"/>
            </a:pPr>
            <a:r>
              <a:rPr lang="gl-ES" sz="1600" noProof="0" dirty="0">
                <a:solidFill>
                  <a:srgbClr val="4A594B"/>
                </a:solidFill>
                <a:latin typeface="Poppins" panose="00000500000000000000" pitchFamily="2" charset="0"/>
                <a:cs typeface="Poppins" panose="00000500000000000000" pitchFamily="2" charset="0"/>
              </a:rPr>
              <a:t>Capital</a:t>
            </a:r>
          </a:p>
          <a:p>
            <a:pPr marL="742950" lvl="1" indent="-285750" algn="just">
              <a:buFont typeface="Arial" panose="020B0604020202020204" pitchFamily="34" charset="0"/>
              <a:buChar char="•"/>
            </a:pPr>
            <a:r>
              <a:rPr lang="gl-ES" sz="1600" noProof="0" dirty="0">
                <a:solidFill>
                  <a:srgbClr val="4A594B"/>
                </a:solidFill>
                <a:latin typeface="Poppins" panose="00000500000000000000" pitchFamily="2" charset="0"/>
                <a:cs typeface="Poppins" panose="00000500000000000000" pitchFamily="2" charset="0"/>
              </a:rPr>
              <a:t>Unha acción, un voto</a:t>
            </a:r>
          </a:p>
          <a:p>
            <a:pPr marL="742950" lvl="1" indent="-285750" algn="just">
              <a:buFont typeface="Arial" panose="020B0604020202020204" pitchFamily="34" charset="0"/>
              <a:buChar char="•"/>
            </a:pPr>
            <a:r>
              <a:rPr lang="gl-ES" sz="1600" noProof="0" dirty="0">
                <a:solidFill>
                  <a:srgbClr val="4A594B"/>
                </a:solidFill>
                <a:latin typeface="Poppins" panose="00000500000000000000" pitchFamily="2" charset="0"/>
                <a:cs typeface="Poppins" panose="00000500000000000000" pitchFamily="2" charset="0"/>
              </a:rPr>
              <a:t>Consello de administración</a:t>
            </a:r>
          </a:p>
          <a:p>
            <a:pPr marL="285750" indent="-285750" algn="just">
              <a:buFont typeface="Arial" panose="020B0604020202020204" pitchFamily="34" charset="0"/>
              <a:buChar char="•"/>
            </a:pPr>
            <a:r>
              <a:rPr lang="gl-ES" sz="1600" b="1" noProof="0" dirty="0">
                <a:solidFill>
                  <a:srgbClr val="4A594B"/>
                </a:solidFill>
                <a:latin typeface="Poppins" panose="00000500000000000000" pitchFamily="2" charset="0"/>
                <a:cs typeface="Poppins" panose="00000500000000000000" pitchFamily="2" charset="0"/>
              </a:rPr>
              <a:t>Entrada/saída dos socios:</a:t>
            </a:r>
            <a:r>
              <a:rPr lang="gl-ES" sz="1600" noProof="0" dirty="0">
                <a:solidFill>
                  <a:srgbClr val="4A594B"/>
                </a:solidFill>
                <a:latin typeface="Poppins" panose="00000500000000000000" pitchFamily="2" charset="0"/>
                <a:cs typeface="Poppins" panose="00000500000000000000" pitchFamily="2" charset="0"/>
              </a:rPr>
              <a:t> ante Notario.</a:t>
            </a:r>
          </a:p>
          <a:p>
            <a:pPr marL="285750" indent="-285750" algn="just">
              <a:buFont typeface="Arial" panose="020B0604020202020204" pitchFamily="34" charset="0"/>
              <a:buChar char="•"/>
            </a:pPr>
            <a:r>
              <a:rPr lang="gl-ES" sz="1600" b="1" dirty="0">
                <a:solidFill>
                  <a:srgbClr val="4A594B"/>
                </a:solidFill>
                <a:latin typeface="Poppins" panose="00000500000000000000" pitchFamily="2" charset="0"/>
                <a:cs typeface="Poppins" panose="00000500000000000000" pitchFamily="2" charset="0"/>
              </a:rPr>
              <a:t>Actividades</a:t>
            </a:r>
            <a:r>
              <a:rPr lang="gl-ES" sz="1600" b="1" noProof="0" dirty="0">
                <a:solidFill>
                  <a:srgbClr val="4A594B"/>
                </a:solidFill>
                <a:latin typeface="Poppins" panose="00000500000000000000" pitchFamily="2" charset="0"/>
                <a:cs typeface="Poppins" panose="00000500000000000000" pitchFamily="2" charset="0"/>
              </a:rPr>
              <a:t>: </a:t>
            </a:r>
            <a:endParaRPr lang="gl-ES" sz="1600" noProof="0" dirty="0">
              <a:solidFill>
                <a:srgbClr val="4A594B"/>
              </a:solidFill>
              <a:latin typeface="Poppins" panose="00000500000000000000" pitchFamily="2" charset="0"/>
              <a:cs typeface="Poppins" panose="00000500000000000000" pitchFamily="2" charset="0"/>
            </a:endParaRPr>
          </a:p>
          <a:p>
            <a:pPr marL="685800" lvl="1" indent="-228600" algn="just">
              <a:lnSpc>
                <a:spcPct val="90000"/>
              </a:lnSpc>
              <a:spcBef>
                <a:spcPts val="500"/>
              </a:spcBef>
              <a:buFont typeface="Arial" panose="020B0604020202020204" pitchFamily="34" charset="0"/>
              <a:buChar char="•"/>
              <a:defRPr/>
            </a:pPr>
            <a:r>
              <a:rPr kumimoji="0" lang="gl-ES" sz="16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Proxectos de </a:t>
            </a:r>
            <a:r>
              <a:rPr kumimoji="0" lang="gl-ES" sz="1600" b="0" i="0" u="none" strike="noStrike" kern="1200" cap="none" spc="0" normalizeH="0" baseline="0" noProof="0" dirty="0" err="1">
                <a:ln>
                  <a:noFill/>
                </a:ln>
                <a:solidFill>
                  <a:srgbClr val="4A594B"/>
                </a:solidFill>
                <a:effectLst/>
                <a:uLnTx/>
                <a:uFillTx/>
                <a:latin typeface="Poppins" panose="00000500000000000000" pitchFamily="2" charset="0"/>
                <a:cs typeface="Poppins" panose="00000500000000000000" pitchFamily="2" charset="0"/>
              </a:rPr>
              <a:t>autoconsu</a:t>
            </a:r>
            <a:r>
              <a:rPr lang="gl-ES" sz="1600" dirty="0">
                <a:solidFill>
                  <a:srgbClr val="4A594B"/>
                </a:solidFill>
                <a:latin typeface="Poppins" panose="00000500000000000000" pitchFamily="2" charset="0"/>
                <a:cs typeface="Poppins" panose="00000500000000000000" pitchFamily="2" charset="0"/>
              </a:rPr>
              <a:t>mo colectivo, eficiencia enerxética, mobilidade eléctrica e venta e comercialización de enerxía.</a:t>
            </a:r>
            <a:endParaRPr kumimoji="0" lang="gl-ES" sz="16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5025779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0C537"/>
        </a:solidFill>
        <a:effectLst/>
      </p:bgPr>
    </p:bg>
    <p:spTree>
      <p:nvGrpSpPr>
        <p:cNvPr id="1" name="">
          <a:extLst>
            <a:ext uri="{FF2B5EF4-FFF2-40B4-BE49-F238E27FC236}">
              <a16:creationId xmlns:a16="http://schemas.microsoft.com/office/drawing/2014/main" id="{55F346F6-857E-1B0C-1C79-B99D467A1627}"/>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11B31E2F-A747-BA89-ECA8-1E4CFF7A98D0}"/>
              </a:ext>
            </a:extLst>
          </p:cNvPr>
          <p:cNvSpPr txBox="1"/>
          <p:nvPr/>
        </p:nvSpPr>
        <p:spPr>
          <a:xfrm>
            <a:off x="1384912" y="1536174"/>
            <a:ext cx="944584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Fases </a:t>
            </a:r>
            <a:r>
              <a:rPr lang="es-ES" sz="6000" b="1" dirty="0">
                <a:solidFill>
                  <a:srgbClr val="4A594B"/>
                </a:solidFill>
                <a:latin typeface="Poppins" panose="00000500000000000000" pitchFamily="2" charset="0"/>
                <a:cs typeface="Poppins" panose="00000500000000000000" pitchFamily="2" charset="0"/>
              </a:rPr>
              <a:t>n</a:t>
            </a:r>
            <a:r>
              <a:rPr kumimoji="0" lang="es-ES" sz="60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a Creación </a:t>
            </a:r>
            <a:r>
              <a:rPr kumimoji="0" lang="es-ES" sz="6000" b="1" i="0" u="none" strike="noStrike" kern="1200" cap="none" spc="0" normalizeH="0" baseline="0" noProof="0" dirty="0" err="1">
                <a:ln>
                  <a:noFill/>
                </a:ln>
                <a:solidFill>
                  <a:srgbClr val="4A594B"/>
                </a:solidFill>
                <a:effectLst/>
                <a:uLnTx/>
                <a:uFillTx/>
                <a:latin typeface="Poppins" panose="00000500000000000000" pitchFamily="2" charset="0"/>
                <a:ea typeface="+mn-ea"/>
                <a:cs typeface="Poppins" panose="00000500000000000000" pitchFamily="2" charset="0"/>
              </a:rPr>
              <a:t>dunha</a:t>
            </a:r>
            <a:r>
              <a:rPr kumimoji="0" lang="es-ES" sz="60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CE</a:t>
            </a:r>
          </a:p>
        </p:txBody>
      </p:sp>
      <p:sp>
        <p:nvSpPr>
          <p:cNvPr id="2" name="Marcador de texto 6">
            <a:extLst>
              <a:ext uri="{FF2B5EF4-FFF2-40B4-BE49-F238E27FC236}">
                <a16:creationId xmlns:a16="http://schemas.microsoft.com/office/drawing/2014/main" id="{8AC91ECE-AA15-BC18-2B1B-C1A96238170B}"/>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
              <a:ea typeface="+mn-ea"/>
              <a:cs typeface="+mn-cs"/>
            </a:endParaRPr>
          </a:p>
        </p:txBody>
      </p:sp>
      <p:sp>
        <p:nvSpPr>
          <p:cNvPr id="3" name="CuadroTexto 2">
            <a:extLst>
              <a:ext uri="{FF2B5EF4-FFF2-40B4-BE49-F238E27FC236}">
                <a16:creationId xmlns:a16="http://schemas.microsoft.com/office/drawing/2014/main" id="{C0AF633A-8641-5432-9BE8-A3D51BC78778}"/>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FCA44CE4-A4EA-B390-CE3F-2E6414A2C0C1}"/>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9" name="Imagen 8">
            <a:extLst>
              <a:ext uri="{FF2B5EF4-FFF2-40B4-BE49-F238E27FC236}">
                <a16:creationId xmlns:a16="http://schemas.microsoft.com/office/drawing/2014/main" id="{1A5491F1-B3B6-57C6-20ED-AA63377BC1A1}"/>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0" name="Imagen 9" descr="Logotipo&#10;&#10;Descripción generada automáticamente">
            <a:extLst>
              <a:ext uri="{FF2B5EF4-FFF2-40B4-BE49-F238E27FC236}">
                <a16:creationId xmlns:a16="http://schemas.microsoft.com/office/drawing/2014/main" id="{3B807582-5FF7-679B-C14D-A5F707FEE2C8}"/>
              </a:ext>
            </a:extLst>
          </p:cNvPr>
          <p:cNvPicPr>
            <a:picLocks noChangeAspect="1"/>
          </p:cNvPicPr>
          <p:nvPr/>
        </p:nvPicPr>
        <p:blipFill>
          <a:blip r:embed="rId4"/>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17597458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3C983-43E4-444A-25E9-5B04E9A4414A}"/>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C67C9510-969C-66F1-2231-4EDF32ABFF21}"/>
              </a:ext>
            </a:extLst>
          </p:cNvPr>
          <p:cNvSpPr txBox="1">
            <a:spLocks/>
          </p:cNvSpPr>
          <p:nvPr/>
        </p:nvSpPr>
        <p:spPr>
          <a:xfrm>
            <a:off x="916122" y="1845767"/>
            <a:ext cx="5332277" cy="24094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Identificar o grupo inicial interesado en participar no proxecto.</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es-ES_tradnl" sz="1500" b="1" dirty="0">
                <a:solidFill>
                  <a:srgbClr val="4A594B"/>
                </a:solidFill>
                <a:latin typeface="Poppins" panose="00000500000000000000" pitchFamily="2" charset="0"/>
                <a:cs typeface="Poppins" panose="00000500000000000000" pitchFamily="2" charset="0"/>
              </a:rPr>
              <a:t>D</a:t>
            </a:r>
            <a:r>
              <a:rPr lang="gl-ES" sz="1500" b="1" dirty="0" err="1">
                <a:solidFill>
                  <a:srgbClr val="4A594B"/>
                </a:solidFill>
                <a:latin typeface="Poppins" panose="00000500000000000000" pitchFamily="2" charset="0"/>
                <a:cs typeface="Poppins" panose="00000500000000000000" pitchFamily="2" charset="0"/>
              </a:rPr>
              <a:t>efinir</a:t>
            </a:r>
            <a:r>
              <a:rPr lang="gl-ES" sz="1500" b="1" dirty="0">
                <a:solidFill>
                  <a:srgbClr val="4A594B"/>
                </a:solidFill>
                <a:latin typeface="Poppins" panose="00000500000000000000" pitchFamily="2" charset="0"/>
                <a:cs typeface="Poppins" panose="00000500000000000000" pitchFamily="2" charset="0"/>
              </a:rPr>
              <a:t> os </a:t>
            </a:r>
            <a:r>
              <a:rPr lang="gl-ES" sz="1500" b="1" dirty="0" err="1">
                <a:solidFill>
                  <a:srgbClr val="4A594B"/>
                </a:solidFill>
                <a:latin typeface="Poppins" panose="00000500000000000000" pitchFamily="2" charset="0"/>
                <a:cs typeface="Poppins" panose="00000500000000000000" pitchFamily="2" charset="0"/>
              </a:rPr>
              <a:t>obxetivos</a:t>
            </a:r>
            <a:r>
              <a:rPr lang="gl-ES" sz="1500" b="1" dirty="0">
                <a:solidFill>
                  <a:srgbClr val="4A594B"/>
                </a:solidFill>
                <a:latin typeface="Poppins" panose="00000500000000000000" pitchFamily="2" charset="0"/>
                <a:cs typeface="Poppins" panose="00000500000000000000" pitchFamily="2" charset="0"/>
              </a:rPr>
              <a:t> da CE e un proxecto inicial</a:t>
            </a:r>
            <a:endPar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lvl="0" algn="just">
              <a:lnSpc>
                <a:spcPct val="107000"/>
              </a:lnSpc>
              <a:spcAft>
                <a:spcPts val="800"/>
              </a:spcAft>
              <a:defRPr/>
            </a:pPr>
            <a:r>
              <a:rPr lang="gl-ES" sz="1500" b="1" dirty="0">
                <a:solidFill>
                  <a:srgbClr val="4A594B"/>
                </a:solidFill>
                <a:latin typeface="Poppins" panose="00000500000000000000" pitchFamily="2" charset="0"/>
                <a:cs typeface="Poppins" panose="00000500000000000000" pitchFamily="2" charset="0"/>
              </a:rPr>
              <a:t>Análise social do entorno, identificación de empresas locais interesadas en colaborar, colectivos vulnerables e determinación do papel do goberno local</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Divulgar a idea entre os cidadáns explicando os beneficios, retos, obxectivos</a:t>
            </a:r>
            <a:r>
              <a:rPr lang="gl-ES" sz="1500" b="1" dirty="0">
                <a:solidFill>
                  <a:srgbClr val="4A594B"/>
                </a:solidFill>
                <a:latin typeface="Poppins" panose="00000500000000000000" pitchFamily="2" charset="0"/>
                <a:cs typeface="Poppins" panose="00000500000000000000" pitchFamily="2" charset="0"/>
              </a:rPr>
              <a:t>,...</a:t>
            </a:r>
          </a:p>
          <a:p>
            <a:pPr algn="just">
              <a:lnSpc>
                <a:spcPct val="107000"/>
              </a:lnSpc>
              <a:spcAft>
                <a:spcPts val="800"/>
              </a:spcAft>
              <a:defRPr/>
            </a:pPr>
            <a:r>
              <a:rPr lang="gl-ES" sz="1500" b="1" dirty="0">
                <a:solidFill>
                  <a:srgbClr val="4A594B"/>
                </a:solidFill>
                <a:latin typeface="Poppins" panose="00000500000000000000" pitchFamily="2" charset="0"/>
                <a:cs typeface="Poppins" panose="00000500000000000000" pitchFamily="2" charset="0"/>
              </a:rPr>
              <a:t>Elixir a estrutura legal máis adecuada para a comunidade.</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p:txBody>
      </p:sp>
      <p:sp>
        <p:nvSpPr>
          <p:cNvPr id="10" name="Marcador de texto 4">
            <a:extLst>
              <a:ext uri="{FF2B5EF4-FFF2-40B4-BE49-F238E27FC236}">
                <a16:creationId xmlns:a16="http://schemas.microsoft.com/office/drawing/2014/main" id="{68264AB3-38EF-5A86-9549-D5B67145E033}"/>
              </a:ext>
            </a:extLst>
          </p:cNvPr>
          <p:cNvSpPr txBox="1">
            <a:spLocks/>
          </p:cNvSpPr>
          <p:nvPr/>
        </p:nvSpPr>
        <p:spPr>
          <a:xfrm>
            <a:off x="913400" y="1129713"/>
            <a:ext cx="7928521" cy="625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ea typeface="+mn-ea"/>
                <a:cs typeface="Poppins" panose="00000500000000000000" pitchFamily="2" charset="0"/>
              </a:rPr>
              <a:t>FASE DE INICIACIÓN E PLANIFICACIÓN</a:t>
            </a:r>
          </a:p>
        </p:txBody>
      </p:sp>
      <p:sp>
        <p:nvSpPr>
          <p:cNvPr id="2" name="Título 1">
            <a:extLst>
              <a:ext uri="{FF2B5EF4-FFF2-40B4-BE49-F238E27FC236}">
                <a16:creationId xmlns:a16="http://schemas.microsoft.com/office/drawing/2014/main" id="{02476009-7110-1278-CA88-C3B45ED5676A}"/>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 </a:t>
            </a: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 </a:t>
            </a:r>
          </a:p>
        </p:txBody>
      </p:sp>
      <p:pic>
        <p:nvPicPr>
          <p:cNvPr id="1026" name="Picture 2" descr="Cómo proteger mi idea de negocio? [Infografía]">
            <a:extLst>
              <a:ext uri="{FF2B5EF4-FFF2-40B4-BE49-F238E27FC236}">
                <a16:creationId xmlns:a16="http://schemas.microsoft.com/office/drawing/2014/main" id="{341374F3-E5A6-71B2-6A92-D1BFAD1F8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7695" y="2057402"/>
            <a:ext cx="4538842" cy="3028270"/>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texto 6">
            <a:extLst>
              <a:ext uri="{FF2B5EF4-FFF2-40B4-BE49-F238E27FC236}">
                <a16:creationId xmlns:a16="http://schemas.microsoft.com/office/drawing/2014/main" id="{F480EB8D-C87E-F254-462B-0B3DADA8F018}"/>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9" name="CuadroTexto 8">
            <a:extLst>
              <a:ext uri="{FF2B5EF4-FFF2-40B4-BE49-F238E27FC236}">
                <a16:creationId xmlns:a16="http://schemas.microsoft.com/office/drawing/2014/main" id="{68B393BC-E21C-D9A9-1EAE-0381C6E7EB49}"/>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5C0BD087-C8CC-FC10-49CA-0EA598BD0D8B}"/>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752B3E72-E4BA-ADDB-A2D8-426AE1AEBA09}"/>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6E4DC7A4-36F3-662D-951F-5F97956CCE46}"/>
              </a:ext>
            </a:extLst>
          </p:cNvPr>
          <p:cNvPicPr>
            <a:picLocks noChangeAspect="1"/>
          </p:cNvPicPr>
          <p:nvPr/>
        </p:nvPicPr>
        <p:blipFill>
          <a:blip r:embed="rId5"/>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2676187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CDDA7-02A1-0209-EDC8-2D8573359684}"/>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91C03602-616F-B5D7-7BE5-697B51C67103}"/>
              </a:ext>
            </a:extLst>
          </p:cNvPr>
          <p:cNvSpPr txBox="1">
            <a:spLocks/>
          </p:cNvSpPr>
          <p:nvPr/>
        </p:nvSpPr>
        <p:spPr>
          <a:xfrm>
            <a:off x="913399" y="2067162"/>
            <a:ext cx="6375167" cy="21965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0000"/>
              </a:lnSpc>
              <a:spcBef>
                <a:spcPts val="1000"/>
              </a:spcBef>
              <a:spcAft>
                <a:spcPts val="800"/>
              </a:spcAft>
              <a:buClrTx/>
              <a:buSzTx/>
              <a:buFont typeface="Arial" panose="020B0604020202020204" pitchFamily="34" charset="0"/>
              <a:buChar char="•"/>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Elaborar os estatutos da comunidade, definindo os dereitos e obrigas dos socios, a forma de tomar decisións e os órganos de goberno.</a:t>
            </a:r>
          </a:p>
          <a:p>
            <a:pPr lvl="0" algn="just">
              <a:lnSpc>
                <a:spcPct val="100000"/>
              </a:lnSpc>
              <a:spcAft>
                <a:spcPts val="800"/>
              </a:spcAft>
              <a:defRPr/>
            </a:pPr>
            <a:r>
              <a:rPr lang="es-ES" sz="1500" b="1" dirty="0">
                <a:solidFill>
                  <a:srgbClr val="4A594B"/>
                </a:solidFill>
                <a:latin typeface="Poppins" panose="00000500000000000000" pitchFamily="2" charset="0"/>
                <a:cs typeface="Poppins" panose="00000500000000000000" pitchFamily="2" charset="0"/>
              </a:rPr>
              <a:t>Definir protocolos de actuación en caso de conflicto e </a:t>
            </a:r>
            <a:r>
              <a:rPr lang="es-ES" sz="1500" b="1" dirty="0" err="1">
                <a:solidFill>
                  <a:srgbClr val="4A594B"/>
                </a:solidFill>
                <a:latin typeface="Poppins" panose="00000500000000000000" pitchFamily="2" charset="0"/>
                <a:cs typeface="Poppins" panose="00000500000000000000" pitchFamily="2" charset="0"/>
              </a:rPr>
              <a:t>estratexia</a:t>
            </a:r>
            <a:r>
              <a:rPr lang="es-ES" sz="1500" b="1" dirty="0">
                <a:solidFill>
                  <a:srgbClr val="4A594B"/>
                </a:solidFill>
                <a:latin typeface="Poppins" panose="00000500000000000000" pitchFamily="2" charset="0"/>
                <a:cs typeface="Poppins" panose="00000500000000000000" pitchFamily="2" charset="0"/>
              </a:rPr>
              <a:t> de comunicación</a:t>
            </a:r>
          </a:p>
          <a:p>
            <a:pPr lvl="0" algn="just">
              <a:lnSpc>
                <a:spcPct val="100000"/>
              </a:lnSpc>
              <a:spcAft>
                <a:spcPts val="800"/>
              </a:spcAft>
              <a:defRPr/>
            </a:pPr>
            <a:r>
              <a:rPr lang="gl-ES" sz="1500" b="1" dirty="0">
                <a:solidFill>
                  <a:srgbClr val="4A594B"/>
                </a:solidFill>
                <a:latin typeface="Poppins" panose="00000500000000000000" pitchFamily="2" charset="0"/>
                <a:cs typeface="Poppins" panose="00000500000000000000" pitchFamily="2" charset="0"/>
              </a:rPr>
              <a:t>Realizar un proxecto de viabilidade técnica, económica e legal do proxecto inicial</a:t>
            </a:r>
            <a:endPar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lvl="0" algn="just">
              <a:lnSpc>
                <a:spcPct val="100000"/>
              </a:lnSpc>
              <a:spcAft>
                <a:spcPts val="800"/>
              </a:spcAft>
              <a:defRPr/>
            </a:pPr>
            <a:r>
              <a:rPr lang="gl-ES" sz="1500" b="1" dirty="0">
                <a:solidFill>
                  <a:srgbClr val="4A594B"/>
                </a:solidFill>
                <a:latin typeface="Poppins" panose="00000500000000000000" pitchFamily="2" charset="0"/>
                <a:cs typeface="Poppins" panose="00000500000000000000" pitchFamily="2" charset="0"/>
              </a:rPr>
              <a:t>Definición do modelo económico, modelo de participación  e o financiamento do proxecto inicial</a:t>
            </a:r>
          </a:p>
          <a:p>
            <a:pPr marL="228600" marR="0" lvl="0" indent="-228600" algn="just" defTabSz="914400" rtl="0" eaLnBrk="1" fontAlgn="auto" latinLnBrk="0" hangingPunct="1">
              <a:lnSpc>
                <a:spcPct val="100000"/>
              </a:lnSpc>
              <a:spcBef>
                <a:spcPts val="1000"/>
              </a:spcBef>
              <a:spcAft>
                <a:spcPts val="800"/>
              </a:spcAft>
              <a:buClrTx/>
              <a:buSzTx/>
              <a:buFont typeface="Arial" panose="020B0604020202020204" pitchFamily="34" charset="0"/>
              <a:buChar char="•"/>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Constituír a figura xurídica decidida, efectuando o seu rexistro e solicitando o NIF.</a:t>
            </a:r>
          </a:p>
          <a:p>
            <a:pPr marL="228600" marR="0" lvl="0" indent="-228600" algn="just" defTabSz="914400" rtl="0" eaLnBrk="1" fontAlgn="auto" latinLnBrk="0" hangingPunct="1">
              <a:lnSpc>
                <a:spcPct val="100000"/>
              </a:lnSpc>
              <a:spcBef>
                <a:spcPts val="1000"/>
              </a:spcBef>
              <a:spcAft>
                <a:spcPts val="800"/>
              </a:spcAft>
              <a:buClrTx/>
              <a:buSzTx/>
              <a:buFont typeface="Arial" panose="020B0604020202020204" pitchFamily="34" charset="0"/>
              <a:buChar char="•"/>
              <a:tabLst/>
              <a:defRPr/>
            </a:pPr>
            <a:endParaRPr kumimoji="0" lang="es-ES" sz="18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p:txBody>
      </p:sp>
      <p:sp>
        <p:nvSpPr>
          <p:cNvPr id="10" name="Marcador de texto 4">
            <a:extLst>
              <a:ext uri="{FF2B5EF4-FFF2-40B4-BE49-F238E27FC236}">
                <a16:creationId xmlns:a16="http://schemas.microsoft.com/office/drawing/2014/main" id="{1F47F94F-49F0-2011-8DDE-70C0564EC1B2}"/>
              </a:ext>
            </a:extLst>
          </p:cNvPr>
          <p:cNvSpPr txBox="1">
            <a:spLocks/>
          </p:cNvSpPr>
          <p:nvPr/>
        </p:nvSpPr>
        <p:spPr>
          <a:xfrm>
            <a:off x="913400" y="1444039"/>
            <a:ext cx="7928521" cy="4419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ea typeface="+mn-ea"/>
                <a:cs typeface="Poppins" panose="00000500000000000000" pitchFamily="2" charset="0"/>
              </a:rPr>
              <a:t>FASE DE ORGANIZACIÓN</a:t>
            </a:r>
          </a:p>
        </p:txBody>
      </p:sp>
      <p:sp>
        <p:nvSpPr>
          <p:cNvPr id="2" name="Título 1">
            <a:extLst>
              <a:ext uri="{FF2B5EF4-FFF2-40B4-BE49-F238E27FC236}">
                <a16:creationId xmlns:a16="http://schemas.microsoft.com/office/drawing/2014/main" id="{987A9245-5C19-8B73-4895-1A48FC2B2C70}"/>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 </a:t>
            </a: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 </a:t>
            </a:r>
          </a:p>
        </p:txBody>
      </p:sp>
      <p:pic>
        <p:nvPicPr>
          <p:cNvPr id="2052" name="Picture 4" descr="Cómo las empresas están adoptando energías limpias">
            <a:extLst>
              <a:ext uri="{FF2B5EF4-FFF2-40B4-BE49-F238E27FC236}">
                <a16:creationId xmlns:a16="http://schemas.microsoft.com/office/drawing/2014/main" id="{60F8AD2D-E433-6CA9-F65B-92F833BACB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41"/>
          <a:stretch/>
        </p:blipFill>
        <p:spPr bwMode="auto">
          <a:xfrm>
            <a:off x="7421732" y="2288569"/>
            <a:ext cx="4091280" cy="2969229"/>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texto 6">
            <a:extLst>
              <a:ext uri="{FF2B5EF4-FFF2-40B4-BE49-F238E27FC236}">
                <a16:creationId xmlns:a16="http://schemas.microsoft.com/office/drawing/2014/main" id="{7DAE7A09-E443-9725-8C4F-949D4A60F9E5}"/>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9" name="CuadroTexto 8">
            <a:extLst>
              <a:ext uri="{FF2B5EF4-FFF2-40B4-BE49-F238E27FC236}">
                <a16:creationId xmlns:a16="http://schemas.microsoft.com/office/drawing/2014/main" id="{D54C3BAF-4ABA-AABA-93A3-3DED13C6C99B}"/>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E1790F24-1A81-0C5C-C45F-21909C894F3C}"/>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D2F672C2-0022-3D47-50D3-8C9860CC84E6}"/>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FA11A80F-A92E-5AB8-E97A-33ADDA2F1C1B}"/>
              </a:ext>
            </a:extLst>
          </p:cNvPr>
          <p:cNvPicPr>
            <a:picLocks noChangeAspect="1"/>
          </p:cNvPicPr>
          <p:nvPr/>
        </p:nvPicPr>
        <p:blipFill>
          <a:blip r:embed="rId5"/>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33509206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A671B-088E-BDAC-10C3-CD6B7EE1B455}"/>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56D6C9BA-22FF-B075-3308-E1C899D180E4}"/>
              </a:ext>
            </a:extLst>
          </p:cNvPr>
          <p:cNvSpPr txBox="1">
            <a:spLocks/>
          </p:cNvSpPr>
          <p:nvPr/>
        </p:nvSpPr>
        <p:spPr>
          <a:xfrm>
            <a:off x="913400" y="1744688"/>
            <a:ext cx="5389427" cy="30909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Seleccionar a tecnoloxía de xeración e control da enerxía en función dos </a:t>
            </a:r>
            <a:r>
              <a:rPr kumimoji="0" lang="gl-ES" sz="1500" b="1" i="0" u="none" strike="noStrike" kern="1200" cap="none" spc="0" normalizeH="0" baseline="0" noProof="0" dirty="0" err="1">
                <a:ln>
                  <a:noFill/>
                </a:ln>
                <a:solidFill>
                  <a:srgbClr val="4A594B"/>
                </a:solidFill>
                <a:effectLst/>
                <a:uLnTx/>
                <a:uFillTx/>
                <a:latin typeface="Poppins" panose="00000500000000000000" pitchFamily="2" charset="0"/>
                <a:ea typeface="+mn-ea"/>
                <a:cs typeface="Poppins" panose="00000500000000000000" pitchFamily="2" charset="0"/>
              </a:rPr>
              <a:t>obxetivos</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necesidades e características da comunidade.</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Realizar as instalacións dos equipos de xeración e almacenamento, así como dos sistemas de medición e control, dispoñendo dos permisos de obra pertinentes.</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Conectar a rede eléctrica a instalación, solicitando os permisos necesarios e establecer un contrato de subministro.</a:t>
            </a: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p:txBody>
      </p:sp>
      <p:sp>
        <p:nvSpPr>
          <p:cNvPr id="10" name="Marcador de texto 4">
            <a:extLst>
              <a:ext uri="{FF2B5EF4-FFF2-40B4-BE49-F238E27FC236}">
                <a16:creationId xmlns:a16="http://schemas.microsoft.com/office/drawing/2014/main" id="{36F55DA1-3D9F-D6C2-1400-E0EBCAACA18F}"/>
              </a:ext>
            </a:extLst>
          </p:cNvPr>
          <p:cNvSpPr txBox="1">
            <a:spLocks/>
          </p:cNvSpPr>
          <p:nvPr/>
        </p:nvSpPr>
        <p:spPr>
          <a:xfrm>
            <a:off x="913400" y="1129713"/>
            <a:ext cx="7928521" cy="625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ea typeface="+mn-ea"/>
                <a:cs typeface="Poppins" panose="00000500000000000000" pitchFamily="2" charset="0"/>
              </a:rPr>
              <a:t>FASE DE IMPLEMENTACIÓN</a:t>
            </a:r>
          </a:p>
        </p:txBody>
      </p:sp>
      <p:sp>
        <p:nvSpPr>
          <p:cNvPr id="2" name="Título 1">
            <a:extLst>
              <a:ext uri="{FF2B5EF4-FFF2-40B4-BE49-F238E27FC236}">
                <a16:creationId xmlns:a16="http://schemas.microsoft.com/office/drawing/2014/main" id="{765F2F3A-7560-636A-F420-61229FA52099}"/>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 </a:t>
            </a: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 </a:t>
            </a:r>
          </a:p>
        </p:txBody>
      </p:sp>
      <p:sp>
        <p:nvSpPr>
          <p:cNvPr id="9" name="Marcador de texto 6">
            <a:extLst>
              <a:ext uri="{FF2B5EF4-FFF2-40B4-BE49-F238E27FC236}">
                <a16:creationId xmlns:a16="http://schemas.microsoft.com/office/drawing/2014/main" id="{01C786B2-A007-C621-E38D-562709C9E105}"/>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1" name="CuadroTexto 10">
            <a:extLst>
              <a:ext uri="{FF2B5EF4-FFF2-40B4-BE49-F238E27FC236}">
                <a16:creationId xmlns:a16="http://schemas.microsoft.com/office/drawing/2014/main" id="{44043771-6E29-5791-E23E-49E2B3D20D0E}"/>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Imagen 11">
            <a:extLst>
              <a:ext uri="{FF2B5EF4-FFF2-40B4-BE49-F238E27FC236}">
                <a16:creationId xmlns:a16="http://schemas.microsoft.com/office/drawing/2014/main" id="{8873C47E-7E2E-303F-2104-69B03745A8EE}"/>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3" name="Imagen 12">
            <a:extLst>
              <a:ext uri="{FF2B5EF4-FFF2-40B4-BE49-F238E27FC236}">
                <a16:creationId xmlns:a16="http://schemas.microsoft.com/office/drawing/2014/main" id="{17445A50-3F24-E27B-1BB8-08A77465612F}"/>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4" name="Imagen 13" descr="Logotipo&#10;&#10;Descripción generada automáticamente">
            <a:extLst>
              <a:ext uri="{FF2B5EF4-FFF2-40B4-BE49-F238E27FC236}">
                <a16:creationId xmlns:a16="http://schemas.microsoft.com/office/drawing/2014/main" id="{A3EDDBB2-C794-0C2F-B27D-5BE6F4F6E1CC}"/>
              </a:ext>
            </a:extLst>
          </p:cNvPr>
          <p:cNvPicPr>
            <a:picLocks noChangeAspect="1"/>
          </p:cNvPicPr>
          <p:nvPr/>
        </p:nvPicPr>
        <p:blipFill>
          <a:blip r:embed="rId4"/>
          <a:stretch>
            <a:fillRect/>
          </a:stretch>
        </p:blipFill>
        <p:spPr>
          <a:xfrm>
            <a:off x="8720915" y="5896364"/>
            <a:ext cx="876972" cy="712101"/>
          </a:xfrm>
          <a:prstGeom prst="rect">
            <a:avLst/>
          </a:prstGeom>
        </p:spPr>
      </p:pic>
      <p:pic>
        <p:nvPicPr>
          <p:cNvPr id="5" name="Imagen 4">
            <a:extLst>
              <a:ext uri="{FF2B5EF4-FFF2-40B4-BE49-F238E27FC236}">
                <a16:creationId xmlns:a16="http://schemas.microsoft.com/office/drawing/2014/main" id="{BA2D141C-4CB1-C65E-614A-701E980B9340}"/>
              </a:ext>
            </a:extLst>
          </p:cNvPr>
          <p:cNvPicPr>
            <a:picLocks noChangeAspect="1"/>
          </p:cNvPicPr>
          <p:nvPr/>
        </p:nvPicPr>
        <p:blipFill>
          <a:blip r:embed="rId5"/>
          <a:stretch>
            <a:fillRect/>
          </a:stretch>
        </p:blipFill>
        <p:spPr>
          <a:xfrm>
            <a:off x="6621387" y="1755320"/>
            <a:ext cx="5076027" cy="2880645"/>
          </a:xfrm>
          <a:prstGeom prst="rect">
            <a:avLst/>
          </a:prstGeom>
        </p:spPr>
      </p:pic>
    </p:spTree>
    <p:extLst>
      <p:ext uri="{BB962C8B-B14F-4D97-AF65-F5344CB8AC3E}">
        <p14:creationId xmlns:p14="http://schemas.microsoft.com/office/powerpoint/2010/main" val="23594699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C0725-7B91-9A0A-F1A5-BD1B261E5823}"/>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CFF7F178-B997-9D6F-229B-165D12A06B77}"/>
              </a:ext>
            </a:extLst>
          </p:cNvPr>
          <p:cNvSpPr txBox="1">
            <a:spLocks/>
          </p:cNvSpPr>
          <p:nvPr/>
        </p:nvSpPr>
        <p:spPr>
          <a:xfrm>
            <a:off x="913400" y="1897089"/>
            <a:ext cx="5389427" cy="32418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Posta en marcha da comunidade enerxética e </a:t>
            </a:r>
            <a:r>
              <a:rPr kumimoji="0" lang="gl-ES" sz="1500" b="1" i="0" u="none" strike="noStrike" kern="1200" cap="none" spc="0" normalizeH="0" baseline="0" noProof="0" dirty="0" err="1">
                <a:ln>
                  <a:noFill/>
                </a:ln>
                <a:solidFill>
                  <a:srgbClr val="4A594B"/>
                </a:solidFill>
                <a:effectLst/>
                <a:uLnTx/>
                <a:uFillTx/>
                <a:latin typeface="Poppins" panose="00000500000000000000" pitchFamily="2" charset="0"/>
                <a:ea typeface="+mn-ea"/>
                <a:cs typeface="Poppins" panose="00000500000000000000" pitchFamily="2" charset="0"/>
              </a:rPr>
              <a:t>monitorización</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do seu funcionamento.</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Comunicación aos membros da comunidade sobre os resultados obtidos e as novidades do proxecto. </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Mantemento preventivo e correctivo dos equipos para garantir o seu correcto funcionamento.</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Xestión da enerxía optimizando o consumo de enerxía e xestionando a venta de excedentes, se cabe.</a:t>
            </a: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p:txBody>
      </p:sp>
      <p:sp>
        <p:nvSpPr>
          <p:cNvPr id="10" name="Marcador de texto 4">
            <a:extLst>
              <a:ext uri="{FF2B5EF4-FFF2-40B4-BE49-F238E27FC236}">
                <a16:creationId xmlns:a16="http://schemas.microsoft.com/office/drawing/2014/main" id="{CF3C27DB-4C24-B47B-6811-587180CC9051}"/>
              </a:ext>
            </a:extLst>
          </p:cNvPr>
          <p:cNvSpPr txBox="1">
            <a:spLocks/>
          </p:cNvSpPr>
          <p:nvPr/>
        </p:nvSpPr>
        <p:spPr>
          <a:xfrm>
            <a:off x="913400" y="1129713"/>
            <a:ext cx="7928521" cy="3952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ea typeface="+mn-ea"/>
                <a:cs typeface="Poppins" panose="00000500000000000000" pitchFamily="2" charset="0"/>
              </a:rPr>
              <a:t>FASE DE OPERACIÓN E MANTEMENTO</a:t>
            </a:r>
          </a:p>
        </p:txBody>
      </p:sp>
      <p:sp>
        <p:nvSpPr>
          <p:cNvPr id="2" name="Título 1">
            <a:extLst>
              <a:ext uri="{FF2B5EF4-FFF2-40B4-BE49-F238E27FC236}">
                <a16:creationId xmlns:a16="http://schemas.microsoft.com/office/drawing/2014/main" id="{9A93497E-FE47-8EFE-7B80-F302E2F2EC51}"/>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 </a:t>
            </a: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 </a:t>
            </a:r>
          </a:p>
        </p:txBody>
      </p:sp>
      <p:sp>
        <p:nvSpPr>
          <p:cNvPr id="9" name="Marcador de texto 6">
            <a:extLst>
              <a:ext uri="{FF2B5EF4-FFF2-40B4-BE49-F238E27FC236}">
                <a16:creationId xmlns:a16="http://schemas.microsoft.com/office/drawing/2014/main" id="{B81EF76D-B6AE-BCBD-66AB-1F60508C6CA4}"/>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1" name="CuadroTexto 10">
            <a:extLst>
              <a:ext uri="{FF2B5EF4-FFF2-40B4-BE49-F238E27FC236}">
                <a16:creationId xmlns:a16="http://schemas.microsoft.com/office/drawing/2014/main" id="{6569039D-E2E7-6DCA-0A5E-415C79FBC93E}"/>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Imagen 11">
            <a:extLst>
              <a:ext uri="{FF2B5EF4-FFF2-40B4-BE49-F238E27FC236}">
                <a16:creationId xmlns:a16="http://schemas.microsoft.com/office/drawing/2014/main" id="{139E41F4-3246-5962-E315-CE1573604DB7}"/>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3" name="Imagen 12">
            <a:extLst>
              <a:ext uri="{FF2B5EF4-FFF2-40B4-BE49-F238E27FC236}">
                <a16:creationId xmlns:a16="http://schemas.microsoft.com/office/drawing/2014/main" id="{ACDE637E-9E70-C9FB-94EF-55D98EEAC245}"/>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4" name="Imagen 13" descr="Logotipo&#10;&#10;Descripción generada automáticamente">
            <a:extLst>
              <a:ext uri="{FF2B5EF4-FFF2-40B4-BE49-F238E27FC236}">
                <a16:creationId xmlns:a16="http://schemas.microsoft.com/office/drawing/2014/main" id="{2B183897-1084-29BD-9390-04DA41A5C1B0}"/>
              </a:ext>
            </a:extLst>
          </p:cNvPr>
          <p:cNvPicPr>
            <a:picLocks noChangeAspect="1"/>
          </p:cNvPicPr>
          <p:nvPr/>
        </p:nvPicPr>
        <p:blipFill>
          <a:blip r:embed="rId4"/>
          <a:stretch>
            <a:fillRect/>
          </a:stretch>
        </p:blipFill>
        <p:spPr>
          <a:xfrm>
            <a:off x="8720915" y="5896364"/>
            <a:ext cx="876972" cy="712101"/>
          </a:xfrm>
          <a:prstGeom prst="rect">
            <a:avLst/>
          </a:prstGeom>
        </p:spPr>
      </p:pic>
      <p:pic>
        <p:nvPicPr>
          <p:cNvPr id="3" name="Imagen 2">
            <a:extLst>
              <a:ext uri="{FF2B5EF4-FFF2-40B4-BE49-F238E27FC236}">
                <a16:creationId xmlns:a16="http://schemas.microsoft.com/office/drawing/2014/main" id="{84058176-39A6-F4DC-0E1C-C757D89CF12C}"/>
              </a:ext>
            </a:extLst>
          </p:cNvPr>
          <p:cNvPicPr>
            <a:picLocks noChangeAspect="1"/>
          </p:cNvPicPr>
          <p:nvPr/>
        </p:nvPicPr>
        <p:blipFill>
          <a:blip r:embed="rId5"/>
          <a:stretch>
            <a:fillRect/>
          </a:stretch>
        </p:blipFill>
        <p:spPr>
          <a:xfrm>
            <a:off x="6637454" y="1791230"/>
            <a:ext cx="5047840" cy="2864990"/>
          </a:xfrm>
          <a:prstGeom prst="rect">
            <a:avLst/>
          </a:prstGeom>
        </p:spPr>
      </p:pic>
    </p:spTree>
    <p:extLst>
      <p:ext uri="{BB962C8B-B14F-4D97-AF65-F5344CB8AC3E}">
        <p14:creationId xmlns:p14="http://schemas.microsoft.com/office/powerpoint/2010/main" val="17500109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0C537"/>
        </a:solidFill>
        <a:effectLst/>
      </p:bgPr>
    </p:bg>
    <p:spTree>
      <p:nvGrpSpPr>
        <p:cNvPr id="1" name="">
          <a:extLst>
            <a:ext uri="{FF2B5EF4-FFF2-40B4-BE49-F238E27FC236}">
              <a16:creationId xmlns:a16="http://schemas.microsoft.com/office/drawing/2014/main" id="{6E369FCF-E3A1-D315-4113-E53C72897557}"/>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D03208F8-FF66-DDF3-33DE-E8445DA348BA}"/>
              </a:ext>
            </a:extLst>
          </p:cNvPr>
          <p:cNvSpPr txBox="1"/>
          <p:nvPr/>
        </p:nvSpPr>
        <p:spPr>
          <a:xfrm>
            <a:off x="676044" y="1405147"/>
            <a:ext cx="10677525"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6000" b="1" dirty="0">
                <a:solidFill>
                  <a:srgbClr val="4A594B"/>
                </a:solidFill>
                <a:latin typeface="Poppins" panose="00000500000000000000" pitchFamily="2" charset="0"/>
                <a:cs typeface="Poppins" panose="00000500000000000000" pitchFamily="2" charset="0"/>
              </a:rPr>
              <a:t> O Papel Dos </a:t>
            </a:r>
            <a:r>
              <a:rPr lang="es-ES" sz="6000" b="1" dirty="0" err="1">
                <a:solidFill>
                  <a:srgbClr val="4A594B"/>
                </a:solidFill>
                <a:latin typeface="Poppins" panose="00000500000000000000" pitchFamily="2" charset="0"/>
                <a:cs typeface="Poppins" panose="00000500000000000000" pitchFamily="2" charset="0"/>
              </a:rPr>
              <a:t>Concellos</a:t>
            </a:r>
            <a:r>
              <a:rPr lang="es-ES" sz="6000" b="1" dirty="0">
                <a:solidFill>
                  <a:srgbClr val="4A594B"/>
                </a:solidFill>
                <a:latin typeface="Poppins" panose="00000500000000000000" pitchFamily="2" charset="0"/>
                <a:cs typeface="Poppins" panose="00000500000000000000" pitchFamily="2" charset="0"/>
              </a:rPr>
              <a:t>: Aspectos </a:t>
            </a:r>
            <a:r>
              <a:rPr lang="es-ES" sz="6000" b="1" dirty="0" err="1">
                <a:solidFill>
                  <a:srgbClr val="4A594B"/>
                </a:solidFill>
                <a:latin typeface="Poppins" panose="00000500000000000000" pitchFamily="2" charset="0"/>
                <a:cs typeface="Poppins" panose="00000500000000000000" pitchFamily="2" charset="0"/>
              </a:rPr>
              <a:t>Legais</a:t>
            </a:r>
            <a:r>
              <a:rPr lang="es-ES" sz="6000" b="1" dirty="0">
                <a:solidFill>
                  <a:srgbClr val="4A594B"/>
                </a:solidFill>
                <a:latin typeface="Poppins" panose="00000500000000000000" pitchFamily="2" charset="0"/>
                <a:cs typeface="Poppins" panose="00000500000000000000" pitchFamily="2" charset="0"/>
              </a:rPr>
              <a:t> e Técnicos</a:t>
            </a:r>
          </a:p>
        </p:txBody>
      </p:sp>
      <p:sp>
        <p:nvSpPr>
          <p:cNvPr id="2" name="Marcador de texto 6">
            <a:extLst>
              <a:ext uri="{FF2B5EF4-FFF2-40B4-BE49-F238E27FC236}">
                <a16:creationId xmlns:a16="http://schemas.microsoft.com/office/drawing/2014/main" id="{C678D3D8-151F-8140-8D9F-1BC70443019B}"/>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
            </a:endParaRPr>
          </a:p>
        </p:txBody>
      </p:sp>
      <p:sp>
        <p:nvSpPr>
          <p:cNvPr id="3" name="CuadroTexto 2">
            <a:extLst>
              <a:ext uri="{FF2B5EF4-FFF2-40B4-BE49-F238E27FC236}">
                <a16:creationId xmlns:a16="http://schemas.microsoft.com/office/drawing/2014/main" id="{88822B68-4882-F8FD-7691-4B17FC0DF1F7}"/>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8" name="Imagen 7">
            <a:extLst>
              <a:ext uri="{FF2B5EF4-FFF2-40B4-BE49-F238E27FC236}">
                <a16:creationId xmlns:a16="http://schemas.microsoft.com/office/drawing/2014/main" id="{3F8F83F2-B513-5633-F774-DA7E98B8DC7E}"/>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9" name="Imagen 8">
            <a:extLst>
              <a:ext uri="{FF2B5EF4-FFF2-40B4-BE49-F238E27FC236}">
                <a16:creationId xmlns:a16="http://schemas.microsoft.com/office/drawing/2014/main" id="{A8F405EF-B330-F168-FB39-765EC3DFC2BA}"/>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0" name="Imagen 9" descr="Logotipo&#10;&#10;Descripción generada automáticamente">
            <a:extLst>
              <a:ext uri="{FF2B5EF4-FFF2-40B4-BE49-F238E27FC236}">
                <a16:creationId xmlns:a16="http://schemas.microsoft.com/office/drawing/2014/main" id="{F06F78BD-37AD-EB96-F8F1-0C991662C017}"/>
              </a:ext>
            </a:extLst>
          </p:cNvPr>
          <p:cNvPicPr>
            <a:picLocks noChangeAspect="1"/>
          </p:cNvPicPr>
          <p:nvPr/>
        </p:nvPicPr>
        <p:blipFill>
          <a:blip r:embed="rId4"/>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2135908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3D768-111D-4C9B-3478-7010EA50BF4D}"/>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F0944A35-A30B-3D63-69CA-A88C382805E5}"/>
              </a:ext>
            </a:extLst>
          </p:cNvPr>
          <p:cNvPicPr>
            <a:picLocks noChangeAspect="1"/>
          </p:cNvPicPr>
          <p:nvPr/>
        </p:nvPicPr>
        <p:blipFill>
          <a:blip r:embed="rId3"/>
          <a:stretch>
            <a:fillRect/>
          </a:stretch>
        </p:blipFill>
        <p:spPr>
          <a:xfrm>
            <a:off x="2505145" y="1386663"/>
            <a:ext cx="7181710" cy="4084674"/>
          </a:xfrm>
          <a:prstGeom prst="rect">
            <a:avLst/>
          </a:prstGeom>
        </p:spPr>
      </p:pic>
      <p:sp>
        <p:nvSpPr>
          <p:cNvPr id="15" name="CuadroTexto 14">
            <a:extLst>
              <a:ext uri="{FF2B5EF4-FFF2-40B4-BE49-F238E27FC236}">
                <a16:creationId xmlns:a16="http://schemas.microsoft.com/office/drawing/2014/main" id="{D78509E1-DA13-7325-2247-638ADDDFD4D9}"/>
              </a:ext>
            </a:extLst>
          </p:cNvPr>
          <p:cNvSpPr txBox="1"/>
          <p:nvPr/>
        </p:nvSpPr>
        <p:spPr>
          <a:xfrm>
            <a:off x="1158654" y="1934648"/>
            <a:ext cx="10004535" cy="286232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P</a:t>
            </a:r>
            <a:r>
              <a:rPr kumimoji="0" lang="gl-ES" sz="1500" b="0" i="0" u="none" strike="noStrike" kern="1200" cap="none" spc="0" normalizeH="0" baseline="0" noProof="0" dirty="0" err="1">
                <a:ln>
                  <a:noFill/>
                </a:ln>
                <a:solidFill>
                  <a:srgbClr val="4A594B"/>
                </a:solidFill>
                <a:effectLst/>
                <a:uLnTx/>
                <a:uFillTx/>
                <a:latin typeface="Poppins" panose="00000500000000000000" pitchFamily="2" charset="0"/>
                <a:ea typeface="+mn-ea"/>
                <a:cs typeface="Poppins" panose="00000500000000000000" pitchFamily="2" charset="0"/>
              </a:rPr>
              <a:t>oden</a:t>
            </a:r>
            <a:r>
              <a:rPr lang="gl-ES" sz="1500" dirty="0">
                <a:solidFill>
                  <a:srgbClr val="4A594B"/>
                </a:solidFill>
                <a:latin typeface="Poppins" panose="00000500000000000000" pitchFamily="2" charset="0"/>
                <a:cs typeface="Poppins" panose="00000500000000000000" pitchFamily="2" charset="0"/>
              </a:rPr>
              <a:t> </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promover e apoiar o desenrolo económico local sostible</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a cohesión social </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e </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consecución dos obxectivos do cambio climático</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Poden organizar </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campañas de educación e concienciación </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para informar a cidadanía </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sobre os beneficios das enerxías renovables</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e a importancia da </a:t>
            </a:r>
            <a:r>
              <a:rPr kumimoji="0" lang="gl-ES" sz="1500" b="0" i="0" u="none" strike="noStrike" kern="1200" cap="none" spc="0" normalizeH="0" baseline="0" noProof="0" dirty="0" err="1">
                <a:ln>
                  <a:noFill/>
                </a:ln>
                <a:solidFill>
                  <a:srgbClr val="4A594B"/>
                </a:solidFill>
                <a:effectLst/>
                <a:uLnTx/>
                <a:uFillTx/>
                <a:latin typeface="Poppins" panose="00000500000000000000" pitchFamily="2" charset="0"/>
                <a:ea typeface="+mn-ea"/>
                <a:cs typeface="Poppins" panose="00000500000000000000" pitchFamily="2" charset="0"/>
              </a:rPr>
              <a:t>sostenibilidade</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enerxética.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Poden </a:t>
            </a:r>
            <a:r>
              <a:rPr lang="gl-ES" sz="1500" b="1" dirty="0">
                <a:solidFill>
                  <a:srgbClr val="4A594B"/>
                </a:solidFill>
                <a:latin typeface="Poppins" panose="00000500000000000000" pitchFamily="2" charset="0"/>
                <a:cs typeface="Poppins" panose="00000500000000000000" pitchFamily="2" charset="0"/>
              </a:rPr>
              <a:t>fomentar a participación activa dos cidadáns na toma de decisións enerxéticas </a:t>
            </a:r>
            <a:r>
              <a:rPr lang="gl-ES" sz="1500" dirty="0">
                <a:solidFill>
                  <a:srgbClr val="4A594B"/>
                </a:solidFill>
                <a:latin typeface="Poppins" panose="00000500000000000000" pitchFamily="2" charset="0"/>
                <a:cs typeface="Poppins" panose="00000500000000000000" pitchFamily="2" charset="0"/>
              </a:rPr>
              <a:t>e organizar foros, talleres e consultas públicas para involucrar a comunidade na planificación e xestión dos proxectos enerxéticos.</a:t>
            </a: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Poden </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fomentar a colaboración entre o sector público e privado para</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desenrolar </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proxectos</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de </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enerxía renovable</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Poden facilitala </a:t>
            </a:r>
            <a:r>
              <a:rPr lang="gl-ES" sz="1500" b="1" dirty="0">
                <a:solidFill>
                  <a:srgbClr val="4A594B"/>
                </a:solidFill>
                <a:latin typeface="Poppins" panose="00000500000000000000" pitchFamily="2" charset="0"/>
                <a:cs typeface="Poppins" panose="00000500000000000000" pitchFamily="2" charset="0"/>
              </a:rPr>
              <a:t>creación de redes de colaboración entre diferentes comunidades enerxéticas</a:t>
            </a:r>
            <a:r>
              <a:rPr lang="gl-ES" sz="1500" dirty="0">
                <a:solidFill>
                  <a:srgbClr val="4A594B"/>
                </a:solidFill>
                <a:latin typeface="Poppins" panose="00000500000000000000" pitchFamily="2" charset="0"/>
                <a:cs typeface="Poppins" panose="00000500000000000000" pitchFamily="2" charset="0"/>
              </a:rPr>
              <a:t>, permitindo o intercambio de coñecementos e experiencias, e potenciando o impacto das iniciativas locais.</a:t>
            </a:r>
          </a:p>
        </p:txBody>
      </p:sp>
      <p:sp>
        <p:nvSpPr>
          <p:cNvPr id="2" name="Título 1">
            <a:extLst>
              <a:ext uri="{FF2B5EF4-FFF2-40B4-BE49-F238E27FC236}">
                <a16:creationId xmlns:a16="http://schemas.microsoft.com/office/drawing/2014/main" id="{C3182CB8-6798-0C09-7575-AFEA66A247B9}"/>
              </a:ext>
            </a:extLst>
          </p:cNvPr>
          <p:cNvSpPr txBox="1">
            <a:spLocks/>
          </p:cNvSpPr>
          <p:nvPr/>
        </p:nvSpPr>
        <p:spPr>
          <a:xfrm>
            <a:off x="838200" y="365125"/>
            <a:ext cx="10515600" cy="8727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gl-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t>OFICINA DE TRANSFORMACION COMUNITARIA </a:t>
            </a:r>
            <a:br>
              <a:rPr kumimoji="0" lang="gl-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br>
            <a:r>
              <a:rPr kumimoji="0" lang="gl-ES" sz="2000" b="1" i="1"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 </a:t>
            </a:r>
            <a:r>
              <a:rPr kumimoji="0" lang="gl-ES" sz="2000" b="1" i="0"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Renovables </a:t>
            </a:r>
          </a:p>
        </p:txBody>
      </p:sp>
      <p:pic>
        <p:nvPicPr>
          <p:cNvPr id="6" name="Imagen 5">
            <a:extLst>
              <a:ext uri="{FF2B5EF4-FFF2-40B4-BE49-F238E27FC236}">
                <a16:creationId xmlns:a16="http://schemas.microsoft.com/office/drawing/2014/main" id="{61EC85B0-B2E0-C4E1-0C06-DAD883578917}"/>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8" name="Imagen 7">
            <a:extLst>
              <a:ext uri="{FF2B5EF4-FFF2-40B4-BE49-F238E27FC236}">
                <a16:creationId xmlns:a16="http://schemas.microsoft.com/office/drawing/2014/main" id="{4DB3D0DB-DA16-B341-FD3B-B73BD3BEA6CD}"/>
              </a:ext>
            </a:extLst>
          </p:cNvPr>
          <p:cNvPicPr>
            <a:picLocks noChangeAspect="1"/>
          </p:cNvPicPr>
          <p:nvPr/>
        </p:nvPicPr>
        <p:blipFill>
          <a:blip r:embed="rId5"/>
          <a:srcRect r="11365" b="-1094"/>
          <a:stretch/>
        </p:blipFill>
        <p:spPr>
          <a:xfrm>
            <a:off x="189408" y="5986811"/>
            <a:ext cx="8305689" cy="490625"/>
          </a:xfrm>
          <a:prstGeom prst="rect">
            <a:avLst/>
          </a:prstGeom>
        </p:spPr>
      </p:pic>
      <p:pic>
        <p:nvPicPr>
          <p:cNvPr id="9" name="Imagen 8" descr="Logotipo&#10;&#10;Descripción generada automáticamente">
            <a:extLst>
              <a:ext uri="{FF2B5EF4-FFF2-40B4-BE49-F238E27FC236}">
                <a16:creationId xmlns:a16="http://schemas.microsoft.com/office/drawing/2014/main" id="{AE9622D3-2ED0-DE81-0294-0197DECA4185}"/>
              </a:ext>
            </a:extLst>
          </p:cNvPr>
          <p:cNvPicPr>
            <a:picLocks noChangeAspect="1"/>
          </p:cNvPicPr>
          <p:nvPr/>
        </p:nvPicPr>
        <p:blipFill>
          <a:blip r:embed="rId6"/>
          <a:stretch>
            <a:fillRect/>
          </a:stretch>
        </p:blipFill>
        <p:spPr>
          <a:xfrm>
            <a:off x="8720915" y="5896364"/>
            <a:ext cx="876972" cy="712101"/>
          </a:xfrm>
          <a:prstGeom prst="rect">
            <a:avLst/>
          </a:prstGeom>
        </p:spPr>
      </p:pic>
      <p:sp>
        <p:nvSpPr>
          <p:cNvPr id="12" name="CuadroTexto 11">
            <a:extLst>
              <a:ext uri="{FF2B5EF4-FFF2-40B4-BE49-F238E27FC236}">
                <a16:creationId xmlns:a16="http://schemas.microsoft.com/office/drawing/2014/main" id="{88DBD024-DC4D-425A-775B-9F28F79031D5}"/>
              </a:ext>
            </a:extLst>
          </p:cNvPr>
          <p:cNvSpPr txBox="1"/>
          <p:nvPr/>
        </p:nvSpPr>
        <p:spPr>
          <a:xfrm>
            <a:off x="838201" y="1248783"/>
            <a:ext cx="592455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800"/>
              </a:spcAft>
              <a:buClrTx/>
              <a:buSzTx/>
              <a:buFontTx/>
              <a:buNone/>
              <a:tabLst/>
              <a:defRPr/>
            </a:pPr>
            <a:r>
              <a:rPr kumimoji="0" lang="gl-ES" sz="2200" b="1" i="0" u="none" strike="noStrike" kern="1200" cap="none" spc="0" normalizeH="0" baseline="0" noProof="0" dirty="0">
                <a:ln>
                  <a:noFill/>
                </a:ln>
                <a:solidFill>
                  <a:srgbClr val="E0C537"/>
                </a:solidFill>
                <a:effectLst/>
                <a:uLnTx/>
                <a:uFillTx/>
                <a:latin typeface="Poppins" panose="00000500000000000000" pitchFamily="2" charset="0"/>
                <a:ea typeface="+mn-ea"/>
                <a:cs typeface="Poppins" panose="00000500000000000000" pitchFamily="2" charset="0"/>
              </a:rPr>
              <a:t>ROL DINAMIZADOR DO CONCELLO</a:t>
            </a:r>
          </a:p>
        </p:txBody>
      </p:sp>
    </p:spTree>
    <p:extLst>
      <p:ext uri="{BB962C8B-B14F-4D97-AF65-F5344CB8AC3E}">
        <p14:creationId xmlns:p14="http://schemas.microsoft.com/office/powerpoint/2010/main" val="3970824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DE5D1-AEC3-D6BA-7308-393AD9BB8CCE}"/>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317F9B9E-8DF3-40EB-9274-8E8D966170D5}"/>
              </a:ext>
            </a:extLst>
          </p:cNvPr>
          <p:cNvSpPr txBox="1">
            <a:spLocks/>
          </p:cNvSpPr>
          <p:nvPr/>
        </p:nvSpPr>
        <p:spPr>
          <a:xfrm>
            <a:off x="913402" y="1657427"/>
            <a:ext cx="7288766" cy="4086424"/>
          </a:xfrm>
          <a:prstGeom prst="rect">
            <a:avLst/>
          </a:prstGeom>
        </p:spPr>
        <p:txBody>
          <a:bodyPr>
            <a:noAutofit/>
          </a:bodyPr>
          <a:lstStyle>
            <a:defPPr>
              <a:defRPr lang="es-ES"/>
            </a:defPPr>
            <a:lvl1pPr marL="228600" indent="-228600" algn="just">
              <a:lnSpc>
                <a:spcPct val="107000"/>
              </a:lnSpc>
              <a:spcBef>
                <a:spcPts val="1000"/>
              </a:spcBef>
              <a:spcAft>
                <a:spcPts val="800"/>
              </a:spcAft>
              <a:buFont typeface="Arial" panose="020B0604020202020204" pitchFamily="34" charset="0"/>
              <a:buChar char="•"/>
              <a:defRPr sz="1500">
                <a:solidFill>
                  <a:srgbClr val="4A594B"/>
                </a:solidFill>
                <a:latin typeface=""/>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gl-ES" sz="1400" dirty="0">
                <a:latin typeface="Poppins" panose="00000500000000000000" pitchFamily="2" charset="0"/>
                <a:cs typeface="Poppins" panose="00000500000000000000" pitchFamily="2" charset="0"/>
              </a:rPr>
              <a:t>A transición enerxética busca reducir as emisións de gases de efecto invernadoiro (GEI) e avanzar cara a un modelo baseado en renovables e eficiencia enerxética. </a:t>
            </a:r>
          </a:p>
          <a:p>
            <a:r>
              <a:rPr lang="gl-ES" sz="1400" b="1" dirty="0">
                <a:latin typeface="Poppins" panose="00000500000000000000" pitchFamily="2" charset="0"/>
                <a:cs typeface="Poppins" panose="00000500000000000000" pitchFamily="2" charset="0"/>
              </a:rPr>
              <a:t>Acordo de París</a:t>
            </a:r>
            <a:r>
              <a:rPr lang="gl-ES" sz="1400" dirty="0">
                <a:latin typeface="Poppins" panose="00000500000000000000" pitchFamily="2" charset="0"/>
                <a:cs typeface="Poppins" panose="00000500000000000000" pitchFamily="2" charset="0"/>
              </a:rPr>
              <a:t>: obriga aos países a reducir as emisións para limitar o quecemento global.</a:t>
            </a:r>
          </a:p>
          <a:p>
            <a:r>
              <a:rPr lang="gl-ES" sz="1400" b="1" dirty="0">
                <a:latin typeface="Poppins" panose="00000500000000000000" pitchFamily="2" charset="0"/>
                <a:cs typeface="Poppins" panose="00000500000000000000" pitchFamily="2" charset="0"/>
              </a:rPr>
              <a:t>Directiva UE 2018/2001</a:t>
            </a:r>
            <a:r>
              <a:rPr lang="gl-ES" sz="1400" dirty="0">
                <a:latin typeface="Poppins" panose="00000500000000000000" pitchFamily="2" charset="0"/>
                <a:cs typeface="Poppins" panose="00000500000000000000" pitchFamily="2" charset="0"/>
              </a:rPr>
              <a:t>: establecen obxectivos vinculantes do uso de enerxías renovables para 2030</a:t>
            </a:r>
          </a:p>
          <a:p>
            <a:r>
              <a:rPr lang="gl-ES" sz="1400" b="1" dirty="0">
                <a:latin typeface="Poppins" panose="00000500000000000000" pitchFamily="2" charset="0"/>
                <a:cs typeface="Poppins" panose="00000500000000000000" pitchFamily="2" charset="0"/>
              </a:rPr>
              <a:t>Plan Nacional Integrado de Enerxía e Clima (PNIEC)</a:t>
            </a:r>
            <a:r>
              <a:rPr lang="gl-ES" sz="1400" dirty="0">
                <a:latin typeface="Poppins" panose="00000500000000000000" pitchFamily="2" charset="0"/>
                <a:cs typeface="Poppins" panose="00000500000000000000" pitchFamily="2" charset="0"/>
              </a:rPr>
              <a:t>: Define as estratexias de España para acadar os obxectivos europeos.</a:t>
            </a:r>
          </a:p>
          <a:p>
            <a:r>
              <a:rPr lang="gl-ES" sz="1400" b="1" dirty="0">
                <a:latin typeface="Poppins" panose="00000500000000000000" pitchFamily="2" charset="0"/>
                <a:cs typeface="Poppins" panose="00000500000000000000" pitchFamily="2" charset="0"/>
              </a:rPr>
              <a:t>Axenda Enerxética de Galicia</a:t>
            </a:r>
            <a:r>
              <a:rPr lang="gl-ES" sz="1400" dirty="0">
                <a:latin typeface="Poppins" panose="00000500000000000000" pitchFamily="2" charset="0"/>
                <a:cs typeface="Poppins" panose="00000500000000000000" pitchFamily="2" charset="0"/>
              </a:rPr>
              <a:t>: Planifica a descarbonización e o fomento das renovables co compromiso de</a:t>
            </a:r>
            <a:r>
              <a:rPr lang="es-ES" sz="1400" dirty="0">
                <a:latin typeface="Poppins" panose="00000500000000000000" pitchFamily="2" charset="0"/>
                <a:cs typeface="Poppins" panose="00000500000000000000" pitchFamily="2" charset="0"/>
              </a:rPr>
              <a:t> reducir un 75% as emisiones en 2030</a:t>
            </a:r>
            <a:r>
              <a:rPr lang="gl-ES" sz="1400" dirty="0">
                <a:latin typeface="Poppins" panose="00000500000000000000" pitchFamily="2" charset="0"/>
                <a:cs typeface="Poppins" panose="00000500000000000000" pitchFamily="2" charset="0"/>
              </a:rPr>
              <a:t>  e acadar a neutralidade climática en 2040</a:t>
            </a:r>
          </a:p>
          <a:p>
            <a:endParaRPr lang="es-ES" dirty="0">
              <a:latin typeface="Poppins" panose="00000500000000000000" pitchFamily="2" charset="0"/>
              <a:cs typeface="Poppins" panose="00000500000000000000" pitchFamily="2" charset="0"/>
            </a:endParaRPr>
          </a:p>
        </p:txBody>
      </p:sp>
      <p:sp>
        <p:nvSpPr>
          <p:cNvPr id="10" name="Marcador de texto 4">
            <a:extLst>
              <a:ext uri="{FF2B5EF4-FFF2-40B4-BE49-F238E27FC236}">
                <a16:creationId xmlns:a16="http://schemas.microsoft.com/office/drawing/2014/main" id="{E6A246AC-CAFE-3A18-6576-B50F85A36B60}"/>
              </a:ext>
            </a:extLst>
          </p:cNvPr>
          <p:cNvSpPr txBox="1">
            <a:spLocks/>
          </p:cNvSpPr>
          <p:nvPr/>
        </p:nvSpPr>
        <p:spPr>
          <a:xfrm>
            <a:off x="913400" y="1129714"/>
            <a:ext cx="7807515"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200" b="1" dirty="0">
                <a:solidFill>
                  <a:srgbClr val="E0C537"/>
                </a:solidFill>
                <a:latin typeface="Poppins" panose="00000500000000000000" pitchFamily="2" charset="0"/>
                <a:cs typeface="Poppins" panose="00000500000000000000" pitchFamily="2" charset="0"/>
              </a:rPr>
              <a:t>A TRANSICIÓN ENERXÉTICA. OBXETIVOS. </a:t>
            </a:r>
          </a:p>
          <a:p>
            <a:pPr marL="0" indent="0">
              <a:buNone/>
            </a:pPr>
            <a:endParaRPr lang="es-ES" sz="2200" b="1" dirty="0">
              <a:solidFill>
                <a:srgbClr val="E0C537"/>
              </a:solidFill>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916D2A5E-A7DB-D864-0F6D-E9939C1D48E6}"/>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dirty="0">
                <a:solidFill>
                  <a:srgbClr val="4A594B"/>
                </a:solidFill>
                <a:latin typeface="Poppins" panose="00000500000000000000" pitchFamily="2" charset="0"/>
                <a:cs typeface="Poppins" panose="00000500000000000000" pitchFamily="2" charset="0"/>
              </a:rPr>
              <a:t>OFICINA DE TRANSFORMACION COMUNITARIA </a:t>
            </a:r>
            <a:br>
              <a:rPr lang="es-ES" sz="2000" b="1" dirty="0">
                <a:solidFill>
                  <a:srgbClr val="4A594B"/>
                </a:solidFill>
                <a:latin typeface="Poppins" panose="00000500000000000000" pitchFamily="2" charset="0"/>
                <a:cs typeface="Poppins" panose="00000500000000000000" pitchFamily="2" charset="0"/>
              </a:rPr>
            </a:br>
            <a:r>
              <a:rPr lang="es-ES" sz="2000" b="1" i="1" dirty="0">
                <a:solidFill>
                  <a:srgbClr val="E0C537"/>
                </a:solidFill>
                <a:latin typeface="Poppins" panose="00000500000000000000" pitchFamily="2" charset="0"/>
                <a:ea typeface="+mn-ea"/>
                <a:cs typeface="Poppins" panose="00000500000000000000" pitchFamily="2" charset="0"/>
              </a:rPr>
              <a:t>+ </a:t>
            </a:r>
            <a:r>
              <a:rPr lang="es-ES" sz="2000" b="1" dirty="0">
                <a:solidFill>
                  <a:srgbClr val="E0C537"/>
                </a:solidFill>
                <a:latin typeface="Poppins" panose="00000500000000000000" pitchFamily="2" charset="0"/>
                <a:ea typeface="+mn-ea"/>
                <a:cs typeface="Poppins" panose="00000500000000000000" pitchFamily="2" charset="0"/>
              </a:rPr>
              <a:t>Renovables</a:t>
            </a:r>
            <a:r>
              <a:rPr lang="es-ES" sz="2000" b="1" i="1" dirty="0">
                <a:solidFill>
                  <a:srgbClr val="E0C537"/>
                </a:solidFill>
                <a:latin typeface="Poppins" panose="00000500000000000000" pitchFamily="2" charset="0"/>
                <a:ea typeface="+mn-ea"/>
                <a:cs typeface="Poppins" panose="00000500000000000000" pitchFamily="2" charset="0"/>
              </a:rPr>
              <a:t> </a:t>
            </a:r>
          </a:p>
        </p:txBody>
      </p:sp>
      <p:sp>
        <p:nvSpPr>
          <p:cNvPr id="4" name="Marcador de texto 6">
            <a:extLst>
              <a:ext uri="{FF2B5EF4-FFF2-40B4-BE49-F238E27FC236}">
                <a16:creationId xmlns:a16="http://schemas.microsoft.com/office/drawing/2014/main" id="{1B3C27C1-D58C-CBD9-A1E9-122995BCFBBA}"/>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
            </a:endParaRPr>
          </a:p>
        </p:txBody>
      </p:sp>
      <p:sp>
        <p:nvSpPr>
          <p:cNvPr id="9" name="CuadroTexto 8">
            <a:extLst>
              <a:ext uri="{FF2B5EF4-FFF2-40B4-BE49-F238E27FC236}">
                <a16:creationId xmlns:a16="http://schemas.microsoft.com/office/drawing/2014/main" id="{E299FEC3-2F20-36FB-A208-DCC735DA8376}"/>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D35FA3EB-70BD-EDD5-8432-5AB068FADA4F}"/>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1D3CF026-C9A6-C322-F1F5-6B1A3A58733E}"/>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F96D735E-598B-8F6A-579B-83C384783CDE}"/>
              </a:ext>
            </a:extLst>
          </p:cNvPr>
          <p:cNvPicPr>
            <a:picLocks noChangeAspect="1"/>
          </p:cNvPicPr>
          <p:nvPr/>
        </p:nvPicPr>
        <p:blipFill>
          <a:blip r:embed="rId4"/>
          <a:stretch>
            <a:fillRect/>
          </a:stretch>
        </p:blipFill>
        <p:spPr>
          <a:xfrm>
            <a:off x="8720915" y="5896364"/>
            <a:ext cx="876972" cy="712101"/>
          </a:xfrm>
          <a:prstGeom prst="rect">
            <a:avLst/>
          </a:prstGeom>
        </p:spPr>
      </p:pic>
      <p:pic>
        <p:nvPicPr>
          <p:cNvPr id="5" name="Imagen 4">
            <a:extLst>
              <a:ext uri="{FF2B5EF4-FFF2-40B4-BE49-F238E27FC236}">
                <a16:creationId xmlns:a16="http://schemas.microsoft.com/office/drawing/2014/main" id="{95BB7590-8783-E1C6-5D50-D8D739189905}"/>
              </a:ext>
            </a:extLst>
          </p:cNvPr>
          <p:cNvPicPr>
            <a:picLocks noChangeAspect="1"/>
          </p:cNvPicPr>
          <p:nvPr/>
        </p:nvPicPr>
        <p:blipFill>
          <a:blip r:embed="rId5"/>
          <a:stretch>
            <a:fillRect/>
          </a:stretch>
        </p:blipFill>
        <p:spPr>
          <a:xfrm>
            <a:off x="8513651" y="1502698"/>
            <a:ext cx="3430883" cy="2272007"/>
          </a:xfrm>
          <a:prstGeom prst="rect">
            <a:avLst/>
          </a:prstGeom>
        </p:spPr>
      </p:pic>
    </p:spTree>
    <p:extLst>
      <p:ext uri="{BB962C8B-B14F-4D97-AF65-F5344CB8AC3E}">
        <p14:creationId xmlns:p14="http://schemas.microsoft.com/office/powerpoint/2010/main" val="13461200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C07E8-E134-E140-78AC-E380785C36EC}"/>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B428EFA3-AE13-4FE7-D8A9-AA35AC22C663}"/>
              </a:ext>
            </a:extLst>
          </p:cNvPr>
          <p:cNvPicPr>
            <a:picLocks noChangeAspect="1"/>
          </p:cNvPicPr>
          <p:nvPr/>
        </p:nvPicPr>
        <p:blipFill>
          <a:blip r:embed="rId3">
            <a:alphaModFix amt="50000"/>
          </a:blip>
          <a:stretch>
            <a:fillRect/>
          </a:stretch>
        </p:blipFill>
        <p:spPr>
          <a:xfrm>
            <a:off x="2505075" y="1417229"/>
            <a:ext cx="7181849" cy="4079629"/>
          </a:xfrm>
          <a:prstGeom prst="rect">
            <a:avLst/>
          </a:prstGeom>
        </p:spPr>
      </p:pic>
      <p:sp>
        <p:nvSpPr>
          <p:cNvPr id="15" name="CuadroTexto 14">
            <a:extLst>
              <a:ext uri="{FF2B5EF4-FFF2-40B4-BE49-F238E27FC236}">
                <a16:creationId xmlns:a16="http://schemas.microsoft.com/office/drawing/2014/main" id="{CD5002B2-2899-6346-C4DC-4901530CDD6F}"/>
              </a:ext>
            </a:extLst>
          </p:cNvPr>
          <p:cNvSpPr txBox="1"/>
          <p:nvPr/>
        </p:nvSpPr>
        <p:spPr>
          <a:xfrm>
            <a:off x="1158654" y="1934648"/>
            <a:ext cx="10004535" cy="332398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b="1" dirty="0">
                <a:solidFill>
                  <a:srgbClr val="4A594B"/>
                </a:solidFill>
                <a:latin typeface="Poppins" panose="00000500000000000000" pitchFamily="2" charset="0"/>
                <a:cs typeface="Poppins" panose="00000500000000000000" pitchFamily="2" charset="0"/>
              </a:rPr>
              <a:t>Cesión de</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espazos públicos</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como as cubertas de edificios de titularidade municipal ou terreos degradados, para a instalación de elementos de xeración.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b="1" dirty="0">
                <a:solidFill>
                  <a:srgbClr val="4A594B"/>
                </a:solidFill>
                <a:latin typeface="Poppins" panose="00000500000000000000" pitchFamily="2" charset="0"/>
                <a:cs typeface="Poppins" panose="00000500000000000000" pitchFamily="2" charset="0"/>
              </a:rPr>
              <a:t>Cesión de infraestruturas de xeración renovable </a:t>
            </a:r>
            <a:r>
              <a:rPr lang="gl-ES" sz="1500" dirty="0">
                <a:solidFill>
                  <a:srgbClr val="4A594B"/>
                </a:solidFill>
                <a:latin typeface="Poppins" panose="00000500000000000000" pitchFamily="2" charset="0"/>
                <a:cs typeface="Poppins" panose="00000500000000000000" pitchFamily="2" charset="0"/>
              </a:rPr>
              <a:t>propiedade do concello ou </a:t>
            </a:r>
            <a:r>
              <a:rPr lang="gl-ES" sz="1500" b="1" dirty="0">
                <a:solidFill>
                  <a:srgbClr val="4A594B"/>
                </a:solidFill>
                <a:latin typeface="Poppins" panose="00000500000000000000" pitchFamily="2" charset="0"/>
                <a:cs typeface="Poppins" panose="00000500000000000000" pitchFamily="2" charset="0"/>
              </a:rPr>
              <a:t>ceder o uso da produción enerxética </a:t>
            </a:r>
            <a:r>
              <a:rPr lang="gl-ES" sz="1500" dirty="0">
                <a:solidFill>
                  <a:srgbClr val="4A594B"/>
                </a:solidFill>
                <a:latin typeface="Poppins" panose="00000500000000000000" pitchFamily="2" charset="0"/>
                <a:cs typeface="Poppins" panose="00000500000000000000" pitchFamily="2" charset="0"/>
              </a:rPr>
              <a:t>das mesmas a CE.</a:t>
            </a: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b="1" dirty="0">
                <a:solidFill>
                  <a:srgbClr val="4A594B"/>
                </a:solidFill>
                <a:latin typeface="Poppins" panose="00000500000000000000" pitchFamily="2" charset="0"/>
                <a:cs typeface="Poppins" panose="00000500000000000000" pitchFamily="2" charset="0"/>
              </a:rPr>
              <a:t>Axudar</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as CE a acceder a financiación e subvencións</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aproveitando programas e fondos europeos como os </a:t>
            </a:r>
            <a:r>
              <a:rPr kumimoji="0" lang="gl-ES" sz="1500" b="0" i="0" u="none" strike="noStrike" kern="1200" cap="none" spc="0" normalizeH="0" baseline="0" noProof="0" dirty="0" err="1">
                <a:ln>
                  <a:noFill/>
                </a:ln>
                <a:solidFill>
                  <a:srgbClr val="4A594B"/>
                </a:solidFill>
                <a:effectLst/>
                <a:uLnTx/>
                <a:uFillTx/>
                <a:latin typeface="Poppins" panose="00000500000000000000" pitchFamily="2" charset="0"/>
                <a:ea typeface="+mn-ea"/>
                <a:cs typeface="Poppins" panose="00000500000000000000" pitchFamily="2" charset="0"/>
              </a:rPr>
              <a:t>Next</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a:t>
            </a:r>
            <a:r>
              <a:rPr kumimoji="0" lang="gl-ES" sz="1500" b="0" i="0" u="none" strike="noStrike" kern="1200" cap="none" spc="0" normalizeH="0" baseline="0" noProof="0" dirty="0" err="1">
                <a:ln>
                  <a:noFill/>
                </a:ln>
                <a:solidFill>
                  <a:srgbClr val="4A594B"/>
                </a:solidFill>
                <a:effectLst/>
                <a:uLnTx/>
                <a:uFillTx/>
                <a:latin typeface="Poppins" panose="00000500000000000000" pitchFamily="2" charset="0"/>
                <a:ea typeface="+mn-ea"/>
                <a:cs typeface="Poppins" panose="00000500000000000000" pitchFamily="2" charset="0"/>
              </a:rPr>
              <a:t>Generation</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EU.</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b="1" dirty="0">
                <a:solidFill>
                  <a:srgbClr val="4A594B"/>
                </a:solidFill>
                <a:latin typeface="Poppins" panose="00000500000000000000" pitchFamily="2" charset="0"/>
                <a:cs typeface="Poppins" panose="00000500000000000000" pitchFamily="2" charset="0"/>
              </a:rPr>
              <a:t>Desenrolar e aplicar normativas locais que favorezan a creación e operación de CE</a:t>
            </a:r>
            <a:r>
              <a:rPr lang="gl-ES" sz="1500" dirty="0">
                <a:solidFill>
                  <a:srgbClr val="4A594B"/>
                </a:solidFill>
                <a:latin typeface="Poppins" panose="00000500000000000000" pitchFamily="2" charset="0"/>
                <a:cs typeface="Poppins" panose="00000500000000000000" pitchFamily="2" charset="0"/>
              </a:rPr>
              <a:t>. Este inclúe a simplificación dos trámites administrativos e a eliminación das barreiras burocráticas.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b="1" dirty="0">
                <a:solidFill>
                  <a:srgbClr val="4A594B"/>
                </a:solidFill>
                <a:latin typeface="Poppins" panose="00000500000000000000" pitchFamily="2" charset="0"/>
                <a:cs typeface="Poppins" panose="00000500000000000000" pitchFamily="2" charset="0"/>
              </a:rPr>
              <a:t>O</a:t>
            </a:r>
            <a:r>
              <a:rPr kumimoji="0" lang="gl-ES" sz="1500" b="1" i="0" u="none" strike="noStrike" kern="1200" cap="none" spc="0" normalizeH="0" baseline="0" noProof="0" dirty="0" err="1">
                <a:ln>
                  <a:noFill/>
                </a:ln>
                <a:solidFill>
                  <a:srgbClr val="4A594B"/>
                </a:solidFill>
                <a:effectLst/>
                <a:uLnTx/>
                <a:uFillTx/>
                <a:latin typeface="Poppins" panose="00000500000000000000" pitchFamily="2" charset="0"/>
                <a:ea typeface="+mn-ea"/>
                <a:cs typeface="Poppins" panose="00000500000000000000" pitchFamily="2" charset="0"/>
              </a:rPr>
              <a:t>frecer</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incentivos fiscais</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como </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reducións en impostos locais</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para fomentar a inversión </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en enerxías renovables e </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a participación en CE</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b="1" dirty="0">
                <a:solidFill>
                  <a:srgbClr val="4A594B"/>
                </a:solidFill>
                <a:latin typeface="Poppins" panose="00000500000000000000" pitchFamily="2" charset="0"/>
                <a:cs typeface="Poppins" panose="00000500000000000000" pitchFamily="2" charset="0"/>
              </a:rPr>
              <a:t>Iniciar proxectos piloto que sirvan como modelos de futuras iniciativas</a:t>
            </a:r>
            <a:r>
              <a:rPr lang="gl-ES" sz="1500" dirty="0">
                <a:solidFill>
                  <a:srgbClr val="4A594B"/>
                </a:solidFill>
                <a:latin typeface="Poppins" panose="00000500000000000000" pitchFamily="2" charset="0"/>
                <a:cs typeface="Poppins" panose="00000500000000000000" pitchFamily="2" charset="0"/>
              </a:rPr>
              <a:t>. Estes poden demostrar a viabilidade e os beneficios das CE, atraendo así máis participantes e financiación.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Traballar para </a:t>
            </a:r>
            <a:r>
              <a:rPr lang="gl-ES" sz="1500" b="1" dirty="0">
                <a:solidFill>
                  <a:srgbClr val="4A594B"/>
                </a:solidFill>
                <a:latin typeface="Poppins" panose="00000500000000000000" pitchFamily="2" charset="0"/>
                <a:cs typeface="Poppins" panose="00000500000000000000" pitchFamily="2" charset="0"/>
              </a:rPr>
              <a:t>reducila pobreza enerxética</a:t>
            </a:r>
            <a:r>
              <a:rPr lang="gl-ES" sz="1500" dirty="0">
                <a:solidFill>
                  <a:srgbClr val="4A594B"/>
                </a:solidFill>
                <a:latin typeface="Poppins" panose="00000500000000000000" pitchFamily="2" charset="0"/>
                <a:cs typeface="Poppins" panose="00000500000000000000" pitchFamily="2" charset="0"/>
              </a:rPr>
              <a:t>, asegurando que tódolos cidadáns teñen acceso a enerxía accesible e sostible, a través da </a:t>
            </a:r>
            <a:r>
              <a:rPr lang="gl-ES" sz="1500" b="1" dirty="0">
                <a:solidFill>
                  <a:srgbClr val="4A594B"/>
                </a:solidFill>
                <a:latin typeface="Poppins" panose="00000500000000000000" pitchFamily="2" charset="0"/>
                <a:cs typeface="Poppins" panose="00000500000000000000" pitchFamily="2" charset="0"/>
              </a:rPr>
              <a:t>cesión dos excedentes con criterios sociais</a:t>
            </a:r>
            <a:r>
              <a:rPr lang="gl-ES" sz="1500" dirty="0">
                <a:solidFill>
                  <a:srgbClr val="4A594B"/>
                </a:solidFill>
                <a:latin typeface="Poppins" panose="00000500000000000000" pitchFamily="2" charset="0"/>
                <a:cs typeface="Poppins" panose="00000500000000000000" pitchFamily="2" charset="0"/>
              </a:rPr>
              <a:t>.</a:t>
            </a:r>
          </a:p>
        </p:txBody>
      </p:sp>
      <p:sp>
        <p:nvSpPr>
          <p:cNvPr id="2" name="Título 1">
            <a:extLst>
              <a:ext uri="{FF2B5EF4-FFF2-40B4-BE49-F238E27FC236}">
                <a16:creationId xmlns:a16="http://schemas.microsoft.com/office/drawing/2014/main" id="{72A60647-FA3F-289B-79AF-C703FAA4FA1F}"/>
              </a:ext>
            </a:extLst>
          </p:cNvPr>
          <p:cNvSpPr txBox="1">
            <a:spLocks/>
          </p:cNvSpPr>
          <p:nvPr/>
        </p:nvSpPr>
        <p:spPr>
          <a:xfrm>
            <a:off x="838200" y="365125"/>
            <a:ext cx="10515600" cy="8727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gl-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t>OFICINA DE TRANSFORMACION COMUNITARIA </a:t>
            </a:r>
            <a:br>
              <a:rPr kumimoji="0" lang="gl-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br>
            <a:r>
              <a:rPr kumimoji="0" lang="gl-ES" sz="2000" b="1" i="1"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 </a:t>
            </a:r>
            <a:r>
              <a:rPr kumimoji="0" lang="gl-ES" sz="2000" b="1" i="0"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Renovables </a:t>
            </a:r>
          </a:p>
        </p:txBody>
      </p:sp>
      <p:pic>
        <p:nvPicPr>
          <p:cNvPr id="6" name="Imagen 5">
            <a:extLst>
              <a:ext uri="{FF2B5EF4-FFF2-40B4-BE49-F238E27FC236}">
                <a16:creationId xmlns:a16="http://schemas.microsoft.com/office/drawing/2014/main" id="{C8E467B7-7761-7617-ABED-3FE67608BF67}"/>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8" name="Imagen 7">
            <a:extLst>
              <a:ext uri="{FF2B5EF4-FFF2-40B4-BE49-F238E27FC236}">
                <a16:creationId xmlns:a16="http://schemas.microsoft.com/office/drawing/2014/main" id="{0ABD097C-566C-012D-8CA6-6F8FDFBDC15C}"/>
              </a:ext>
            </a:extLst>
          </p:cNvPr>
          <p:cNvPicPr>
            <a:picLocks noChangeAspect="1"/>
          </p:cNvPicPr>
          <p:nvPr/>
        </p:nvPicPr>
        <p:blipFill>
          <a:blip r:embed="rId5"/>
          <a:srcRect r="11365" b="-1094"/>
          <a:stretch/>
        </p:blipFill>
        <p:spPr>
          <a:xfrm>
            <a:off x="189408" y="5986811"/>
            <a:ext cx="8305689" cy="490625"/>
          </a:xfrm>
          <a:prstGeom prst="rect">
            <a:avLst/>
          </a:prstGeom>
        </p:spPr>
      </p:pic>
      <p:pic>
        <p:nvPicPr>
          <p:cNvPr id="9" name="Imagen 8" descr="Logotipo&#10;&#10;Descripción generada automáticamente">
            <a:extLst>
              <a:ext uri="{FF2B5EF4-FFF2-40B4-BE49-F238E27FC236}">
                <a16:creationId xmlns:a16="http://schemas.microsoft.com/office/drawing/2014/main" id="{11E7F669-EBDF-5F30-9DDA-6831C26116F4}"/>
              </a:ext>
            </a:extLst>
          </p:cNvPr>
          <p:cNvPicPr>
            <a:picLocks noChangeAspect="1"/>
          </p:cNvPicPr>
          <p:nvPr/>
        </p:nvPicPr>
        <p:blipFill>
          <a:blip r:embed="rId6"/>
          <a:stretch>
            <a:fillRect/>
          </a:stretch>
        </p:blipFill>
        <p:spPr>
          <a:xfrm>
            <a:off x="8720915" y="5896364"/>
            <a:ext cx="876972" cy="712101"/>
          </a:xfrm>
          <a:prstGeom prst="rect">
            <a:avLst/>
          </a:prstGeom>
        </p:spPr>
      </p:pic>
      <p:sp>
        <p:nvSpPr>
          <p:cNvPr id="12" name="CuadroTexto 11">
            <a:extLst>
              <a:ext uri="{FF2B5EF4-FFF2-40B4-BE49-F238E27FC236}">
                <a16:creationId xmlns:a16="http://schemas.microsoft.com/office/drawing/2014/main" id="{3A16EFC6-7A74-FCB3-AF81-717E4D3C1F16}"/>
              </a:ext>
            </a:extLst>
          </p:cNvPr>
          <p:cNvSpPr txBox="1"/>
          <p:nvPr/>
        </p:nvSpPr>
        <p:spPr>
          <a:xfrm>
            <a:off x="838201" y="1248783"/>
            <a:ext cx="592455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800"/>
              </a:spcAft>
              <a:buClrTx/>
              <a:buSzTx/>
              <a:buFontTx/>
              <a:buNone/>
              <a:tabLst/>
              <a:defRPr/>
            </a:pPr>
            <a:r>
              <a:rPr kumimoji="0" lang="gl-ES" sz="2200" b="1" i="0" u="none" strike="noStrike" kern="1200" cap="none" spc="0" normalizeH="0" baseline="0" noProof="0" dirty="0">
                <a:ln>
                  <a:noFill/>
                </a:ln>
                <a:solidFill>
                  <a:srgbClr val="E0C537"/>
                </a:solidFill>
                <a:effectLst/>
                <a:uLnTx/>
                <a:uFillTx/>
                <a:latin typeface="Poppins" panose="00000500000000000000" pitchFamily="2" charset="0"/>
                <a:ea typeface="+mn-ea"/>
                <a:cs typeface="Poppins" panose="00000500000000000000" pitchFamily="2" charset="0"/>
              </a:rPr>
              <a:t>ROL FACILITADOR DO CONCELLO</a:t>
            </a:r>
          </a:p>
        </p:txBody>
      </p:sp>
    </p:spTree>
    <p:extLst>
      <p:ext uri="{BB962C8B-B14F-4D97-AF65-F5344CB8AC3E}">
        <p14:creationId xmlns:p14="http://schemas.microsoft.com/office/powerpoint/2010/main" val="2962126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A7C53-477F-F71E-F1D2-3A9079EA266B}"/>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8FA66E5F-2BDB-7CA4-134F-843D7EDAD40B}"/>
              </a:ext>
            </a:extLst>
          </p:cNvPr>
          <p:cNvPicPr>
            <a:picLocks noChangeAspect="1"/>
          </p:cNvPicPr>
          <p:nvPr/>
        </p:nvPicPr>
        <p:blipFill>
          <a:blip r:embed="rId3">
            <a:alphaModFix amt="50000"/>
          </a:blip>
          <a:stretch>
            <a:fillRect/>
          </a:stretch>
        </p:blipFill>
        <p:spPr>
          <a:xfrm>
            <a:off x="2505075" y="1417229"/>
            <a:ext cx="7181849" cy="4079629"/>
          </a:xfrm>
          <a:prstGeom prst="rect">
            <a:avLst/>
          </a:prstGeom>
        </p:spPr>
      </p:pic>
      <p:sp>
        <p:nvSpPr>
          <p:cNvPr id="15" name="CuadroTexto 14">
            <a:extLst>
              <a:ext uri="{FF2B5EF4-FFF2-40B4-BE49-F238E27FC236}">
                <a16:creationId xmlns:a16="http://schemas.microsoft.com/office/drawing/2014/main" id="{9769F93B-4A5D-1EE3-27FE-2DB2E7AFECF0}"/>
              </a:ext>
            </a:extLst>
          </p:cNvPr>
          <p:cNvSpPr txBox="1"/>
          <p:nvPr/>
        </p:nvSpPr>
        <p:spPr>
          <a:xfrm>
            <a:off x="1158654" y="1934648"/>
            <a:ext cx="10004535" cy="240065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Sempre que cumpra os requisitos da LO. 1/2002 de asociacións e os estatutos e outros regulamentos da entidade.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Mediante acordo plenario.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Inscrición como socio da entidade segundo o seu propio regulamento.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Procedemento:</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Inicio expediente administrativo municipal mediante memoria xustificativa e informe favorable da Secretaría e a Intervención.</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Acordo do pleno:</a:t>
            </a:r>
          </a:p>
          <a:p>
            <a:pPr marL="1200150" lvl="2"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Aprobación da adhesión a CE como socio.</a:t>
            </a:r>
          </a:p>
          <a:p>
            <a:pPr marL="1200150" lvl="2"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Adopción da maioría absoluta (art. 47.2 LRBRL da Lei de Bases do Réxime Local).</a:t>
            </a:r>
          </a:p>
        </p:txBody>
      </p:sp>
      <p:sp>
        <p:nvSpPr>
          <p:cNvPr id="2" name="Título 1">
            <a:extLst>
              <a:ext uri="{FF2B5EF4-FFF2-40B4-BE49-F238E27FC236}">
                <a16:creationId xmlns:a16="http://schemas.microsoft.com/office/drawing/2014/main" id="{227FA799-825A-8A99-897A-BBB7B8163BDF}"/>
              </a:ext>
            </a:extLst>
          </p:cNvPr>
          <p:cNvSpPr txBox="1">
            <a:spLocks/>
          </p:cNvSpPr>
          <p:nvPr/>
        </p:nvSpPr>
        <p:spPr>
          <a:xfrm>
            <a:off x="838200" y="365125"/>
            <a:ext cx="10515600" cy="8727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gl-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t>OFICINA DE TRANSFORMACION COMUNITARIA </a:t>
            </a:r>
            <a:br>
              <a:rPr kumimoji="0" lang="gl-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br>
            <a:r>
              <a:rPr kumimoji="0" lang="gl-ES" sz="2000" b="1" i="1"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 </a:t>
            </a:r>
            <a:r>
              <a:rPr kumimoji="0" lang="gl-ES" sz="2000" b="1" i="0"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Renovables </a:t>
            </a:r>
          </a:p>
        </p:txBody>
      </p:sp>
      <p:pic>
        <p:nvPicPr>
          <p:cNvPr id="6" name="Imagen 5">
            <a:extLst>
              <a:ext uri="{FF2B5EF4-FFF2-40B4-BE49-F238E27FC236}">
                <a16:creationId xmlns:a16="http://schemas.microsoft.com/office/drawing/2014/main" id="{80402083-2BAB-90B1-300B-5A676889C878}"/>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8" name="Imagen 7">
            <a:extLst>
              <a:ext uri="{FF2B5EF4-FFF2-40B4-BE49-F238E27FC236}">
                <a16:creationId xmlns:a16="http://schemas.microsoft.com/office/drawing/2014/main" id="{F894AF6A-5BF5-57FA-8242-D1ED760FB2D3}"/>
              </a:ext>
            </a:extLst>
          </p:cNvPr>
          <p:cNvPicPr>
            <a:picLocks noChangeAspect="1"/>
          </p:cNvPicPr>
          <p:nvPr/>
        </p:nvPicPr>
        <p:blipFill>
          <a:blip r:embed="rId5"/>
          <a:srcRect r="11365" b="-1094"/>
          <a:stretch/>
        </p:blipFill>
        <p:spPr>
          <a:xfrm>
            <a:off x="189408" y="5986811"/>
            <a:ext cx="8305689" cy="490625"/>
          </a:xfrm>
          <a:prstGeom prst="rect">
            <a:avLst/>
          </a:prstGeom>
        </p:spPr>
      </p:pic>
      <p:pic>
        <p:nvPicPr>
          <p:cNvPr id="9" name="Imagen 8" descr="Logotipo&#10;&#10;Descripción generada automáticamente">
            <a:extLst>
              <a:ext uri="{FF2B5EF4-FFF2-40B4-BE49-F238E27FC236}">
                <a16:creationId xmlns:a16="http://schemas.microsoft.com/office/drawing/2014/main" id="{1905B997-A85C-1B99-3964-D13D5A255903}"/>
              </a:ext>
            </a:extLst>
          </p:cNvPr>
          <p:cNvPicPr>
            <a:picLocks noChangeAspect="1"/>
          </p:cNvPicPr>
          <p:nvPr/>
        </p:nvPicPr>
        <p:blipFill>
          <a:blip r:embed="rId6"/>
          <a:stretch>
            <a:fillRect/>
          </a:stretch>
        </p:blipFill>
        <p:spPr>
          <a:xfrm>
            <a:off x="8720915" y="5896364"/>
            <a:ext cx="876972" cy="712101"/>
          </a:xfrm>
          <a:prstGeom prst="rect">
            <a:avLst/>
          </a:prstGeom>
        </p:spPr>
      </p:pic>
      <p:sp>
        <p:nvSpPr>
          <p:cNvPr id="12" name="CuadroTexto 11">
            <a:extLst>
              <a:ext uri="{FF2B5EF4-FFF2-40B4-BE49-F238E27FC236}">
                <a16:creationId xmlns:a16="http://schemas.microsoft.com/office/drawing/2014/main" id="{FFE1196B-9A4F-E3C3-A96E-1E60D32AED20}"/>
              </a:ext>
            </a:extLst>
          </p:cNvPr>
          <p:cNvSpPr txBox="1"/>
          <p:nvPr/>
        </p:nvSpPr>
        <p:spPr>
          <a:xfrm>
            <a:off x="838201" y="1248783"/>
            <a:ext cx="592455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800"/>
              </a:spcAft>
              <a:buClrTx/>
              <a:buSzTx/>
              <a:buFontTx/>
              <a:buNone/>
              <a:tabLst/>
              <a:defRPr/>
            </a:pPr>
            <a:r>
              <a:rPr kumimoji="0" lang="gl-ES" sz="2200" b="1" i="0" u="none" strike="noStrike" kern="1200" cap="none" spc="0" normalizeH="0" baseline="0" noProof="0" dirty="0">
                <a:ln>
                  <a:noFill/>
                </a:ln>
                <a:solidFill>
                  <a:srgbClr val="E0C537"/>
                </a:solidFill>
                <a:effectLst/>
                <a:uLnTx/>
                <a:uFillTx/>
                <a:latin typeface="Poppins" panose="00000500000000000000" pitchFamily="2" charset="0"/>
                <a:ea typeface="+mn-ea"/>
                <a:cs typeface="Poppins" panose="00000500000000000000" pitchFamily="2" charset="0"/>
              </a:rPr>
              <a:t>ADHESIÓN DO CONCELLO A CE</a:t>
            </a:r>
          </a:p>
        </p:txBody>
      </p:sp>
    </p:spTree>
    <p:extLst>
      <p:ext uri="{BB962C8B-B14F-4D97-AF65-F5344CB8AC3E}">
        <p14:creationId xmlns:p14="http://schemas.microsoft.com/office/powerpoint/2010/main" val="3979792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38ECE-269E-2BE2-BF59-158D864AF4CE}"/>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B0CF79B-514C-CB1B-AB41-9A5F3E0FD1C4}"/>
              </a:ext>
            </a:extLst>
          </p:cNvPr>
          <p:cNvPicPr>
            <a:picLocks noChangeAspect="1"/>
          </p:cNvPicPr>
          <p:nvPr/>
        </p:nvPicPr>
        <p:blipFill>
          <a:blip r:embed="rId3">
            <a:alphaModFix amt="50000"/>
          </a:blip>
          <a:stretch>
            <a:fillRect/>
          </a:stretch>
        </p:blipFill>
        <p:spPr>
          <a:xfrm>
            <a:off x="2505075" y="1417229"/>
            <a:ext cx="7181849" cy="4079629"/>
          </a:xfrm>
          <a:prstGeom prst="rect">
            <a:avLst/>
          </a:prstGeom>
        </p:spPr>
      </p:pic>
      <p:sp>
        <p:nvSpPr>
          <p:cNvPr id="2" name="Título 1">
            <a:extLst>
              <a:ext uri="{FF2B5EF4-FFF2-40B4-BE49-F238E27FC236}">
                <a16:creationId xmlns:a16="http://schemas.microsoft.com/office/drawing/2014/main" id="{384FAFB8-B3E2-6B49-CA70-B24F90B4ECB7}"/>
              </a:ext>
            </a:extLst>
          </p:cNvPr>
          <p:cNvSpPr txBox="1">
            <a:spLocks/>
          </p:cNvSpPr>
          <p:nvPr/>
        </p:nvSpPr>
        <p:spPr>
          <a:xfrm>
            <a:off x="838200" y="365125"/>
            <a:ext cx="10515600" cy="8727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gl-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gl-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 </a:t>
            </a:r>
          </a:p>
        </p:txBody>
      </p:sp>
      <p:pic>
        <p:nvPicPr>
          <p:cNvPr id="6" name="Imagen 5">
            <a:extLst>
              <a:ext uri="{FF2B5EF4-FFF2-40B4-BE49-F238E27FC236}">
                <a16:creationId xmlns:a16="http://schemas.microsoft.com/office/drawing/2014/main" id="{63BB316F-78EF-A00A-D07B-A56683A10A9D}"/>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8" name="Imagen 7">
            <a:extLst>
              <a:ext uri="{FF2B5EF4-FFF2-40B4-BE49-F238E27FC236}">
                <a16:creationId xmlns:a16="http://schemas.microsoft.com/office/drawing/2014/main" id="{26569DFB-B3F0-832C-5788-93FD5EA2AA12}"/>
              </a:ext>
            </a:extLst>
          </p:cNvPr>
          <p:cNvPicPr>
            <a:picLocks noChangeAspect="1"/>
          </p:cNvPicPr>
          <p:nvPr/>
        </p:nvPicPr>
        <p:blipFill>
          <a:blip r:embed="rId5"/>
          <a:srcRect r="11365" b="-1094"/>
          <a:stretch/>
        </p:blipFill>
        <p:spPr>
          <a:xfrm>
            <a:off x="189408" y="5986811"/>
            <a:ext cx="8305689" cy="490625"/>
          </a:xfrm>
          <a:prstGeom prst="rect">
            <a:avLst/>
          </a:prstGeom>
        </p:spPr>
      </p:pic>
      <p:pic>
        <p:nvPicPr>
          <p:cNvPr id="9" name="Imagen 8" descr="Logotipo&#10;&#10;Descripción generada automáticamente">
            <a:extLst>
              <a:ext uri="{FF2B5EF4-FFF2-40B4-BE49-F238E27FC236}">
                <a16:creationId xmlns:a16="http://schemas.microsoft.com/office/drawing/2014/main" id="{4E44D326-B9BD-1546-CDF6-3080858A6B94}"/>
              </a:ext>
            </a:extLst>
          </p:cNvPr>
          <p:cNvPicPr>
            <a:picLocks noChangeAspect="1"/>
          </p:cNvPicPr>
          <p:nvPr/>
        </p:nvPicPr>
        <p:blipFill>
          <a:blip r:embed="rId6"/>
          <a:stretch>
            <a:fillRect/>
          </a:stretch>
        </p:blipFill>
        <p:spPr>
          <a:xfrm>
            <a:off x="8720915" y="5896364"/>
            <a:ext cx="876972" cy="712101"/>
          </a:xfrm>
          <a:prstGeom prst="rect">
            <a:avLst/>
          </a:prstGeom>
        </p:spPr>
      </p:pic>
      <p:sp>
        <p:nvSpPr>
          <p:cNvPr id="12" name="CuadroTexto 11">
            <a:extLst>
              <a:ext uri="{FF2B5EF4-FFF2-40B4-BE49-F238E27FC236}">
                <a16:creationId xmlns:a16="http://schemas.microsoft.com/office/drawing/2014/main" id="{7E6F49F3-C1E7-EB47-4D95-9D3B260E32CB}"/>
              </a:ext>
            </a:extLst>
          </p:cNvPr>
          <p:cNvSpPr txBox="1"/>
          <p:nvPr/>
        </p:nvSpPr>
        <p:spPr>
          <a:xfrm>
            <a:off x="838200" y="1161686"/>
            <a:ext cx="592455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800"/>
              </a:spcAft>
              <a:buClrTx/>
              <a:buSzTx/>
              <a:buFontTx/>
              <a:buNone/>
              <a:tabLst/>
              <a:defRPr/>
            </a:pPr>
            <a:r>
              <a:rPr kumimoji="0" lang="gl-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O CONCELLO COMO SOCIO FACILITADOR</a:t>
            </a:r>
          </a:p>
        </p:txBody>
      </p:sp>
      <p:sp>
        <p:nvSpPr>
          <p:cNvPr id="5" name="CuadroTexto 4">
            <a:extLst>
              <a:ext uri="{FF2B5EF4-FFF2-40B4-BE49-F238E27FC236}">
                <a16:creationId xmlns:a16="http://schemas.microsoft.com/office/drawing/2014/main" id="{84D4B5CE-901F-62D1-3260-B7C61C2B064B}"/>
              </a:ext>
            </a:extLst>
          </p:cNvPr>
          <p:cNvSpPr txBox="1"/>
          <p:nvPr/>
        </p:nvSpPr>
        <p:spPr>
          <a:xfrm>
            <a:off x="838199" y="1630605"/>
            <a:ext cx="10004535" cy="424731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b="1" dirty="0">
                <a:solidFill>
                  <a:srgbClr val="4A594B"/>
                </a:solidFill>
                <a:latin typeface="Poppins" panose="00000500000000000000" pitchFamily="2" charset="0"/>
                <a:cs typeface="Poppins" panose="00000500000000000000" pitchFamily="2" charset="0"/>
              </a:rPr>
              <a:t>FACILITADOR DE ESPACIO</a:t>
            </a:r>
            <a:endParaRPr lang="gl-ES" sz="1500" b="1" noProof="0" dirty="0">
              <a:solidFill>
                <a:srgbClr val="4A594B"/>
              </a:solidFill>
              <a:latin typeface="Poppins" panose="00000500000000000000" pitchFamily="2" charset="0"/>
              <a:cs typeface="Poppins" panose="00000500000000000000" pitchFamily="2" charset="0"/>
            </a:endParaRPr>
          </a:p>
          <a:p>
            <a:pPr marL="742950" lvl="1" indent="-285750" algn="just">
              <a:buFont typeface="Arial" panose="020B0604020202020204" pitchFamily="34" charset="0"/>
              <a:buChar char="•"/>
              <a:defRPr/>
            </a:pPr>
            <a:r>
              <a:rPr lang="gl-ES" sz="1500" noProof="0" dirty="0">
                <a:solidFill>
                  <a:srgbClr val="4A594B"/>
                </a:solidFill>
                <a:latin typeface="Poppins" panose="00000500000000000000" pitchFamily="2" charset="0"/>
                <a:cs typeface="Poppins" panose="00000500000000000000" pitchFamily="2" charset="0"/>
              </a:rPr>
              <a:t>Cesión de cubertas ou espazos degradados para que a CE poida levar a cabo o proxecto de instalación fotovoltaica.</a:t>
            </a:r>
          </a:p>
          <a:p>
            <a:pPr marL="1200150" lvl="2" indent="-285750" algn="just">
              <a:buFont typeface="Arial" panose="020B0604020202020204" pitchFamily="34" charset="0"/>
              <a:buChar char="•"/>
              <a:defRPr/>
            </a:pPr>
            <a:r>
              <a:rPr lang="gl-ES" sz="1500" b="1" dirty="0">
                <a:solidFill>
                  <a:srgbClr val="4A594B"/>
                </a:solidFill>
                <a:latin typeface="Poppins" panose="00000500000000000000" pitchFamily="2" charset="0"/>
                <a:cs typeface="Poppins" panose="00000500000000000000" pitchFamily="2" charset="0"/>
              </a:rPr>
              <a:t>Articulación xurídica</a:t>
            </a:r>
            <a:r>
              <a:rPr lang="gl-ES" sz="1500" dirty="0">
                <a:solidFill>
                  <a:srgbClr val="4A594B"/>
                </a:solidFill>
                <a:latin typeface="Poppins" panose="00000500000000000000" pitchFamily="2" charset="0"/>
                <a:cs typeface="Poppins" panose="00000500000000000000" pitchFamily="2" charset="0"/>
              </a:rPr>
              <a:t>:</a:t>
            </a:r>
          </a:p>
          <a:p>
            <a:pPr marL="1657350" lvl="3"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A</a:t>
            </a:r>
            <a:r>
              <a:rPr lang="gl-ES" sz="1500" noProof="0" dirty="0" err="1">
                <a:solidFill>
                  <a:srgbClr val="4A594B"/>
                </a:solidFill>
                <a:latin typeface="Poppins" panose="00000500000000000000" pitchFamily="2" charset="0"/>
                <a:cs typeface="Poppins" panose="00000500000000000000" pitchFamily="2" charset="0"/>
              </a:rPr>
              <a:t>rtigo</a:t>
            </a:r>
            <a:r>
              <a:rPr lang="gl-ES" sz="1500" noProof="0" dirty="0">
                <a:solidFill>
                  <a:srgbClr val="4A594B"/>
                </a:solidFill>
                <a:latin typeface="Poppins" panose="00000500000000000000" pitchFamily="2" charset="0"/>
                <a:cs typeface="Poppins" panose="00000500000000000000" pitchFamily="2" charset="0"/>
              </a:rPr>
              <a:t> </a:t>
            </a:r>
            <a:r>
              <a:rPr lang="gl-ES" sz="1500" dirty="0">
                <a:solidFill>
                  <a:srgbClr val="4A594B"/>
                </a:solidFill>
                <a:latin typeface="Poppins" panose="00000500000000000000" pitchFamily="2" charset="0"/>
                <a:cs typeface="Poppins" panose="00000500000000000000" pitchFamily="2" charset="0"/>
              </a:rPr>
              <a:t>138</a:t>
            </a:r>
            <a:r>
              <a:rPr lang="gl-ES" sz="1500" noProof="0" dirty="0">
                <a:solidFill>
                  <a:srgbClr val="4A594B"/>
                </a:solidFill>
                <a:latin typeface="Poppins" panose="00000500000000000000" pitchFamily="2" charset="0"/>
                <a:cs typeface="Poppins" panose="00000500000000000000" pitchFamily="2" charset="0"/>
              </a:rPr>
              <a:t> da Lei </a:t>
            </a:r>
            <a:r>
              <a:rPr lang="gl-ES" sz="1500" dirty="0">
                <a:solidFill>
                  <a:srgbClr val="4A594B"/>
                </a:solidFill>
                <a:latin typeface="Poppins" panose="00000500000000000000" pitchFamily="2" charset="0"/>
                <a:cs typeface="Poppins" panose="00000500000000000000" pitchFamily="2" charset="0"/>
              </a:rPr>
              <a:t>6</a:t>
            </a:r>
            <a:r>
              <a:rPr lang="gl-ES" sz="1500" noProof="0" dirty="0">
                <a:solidFill>
                  <a:srgbClr val="4A594B"/>
                </a:solidFill>
                <a:latin typeface="Poppins" panose="00000500000000000000" pitchFamily="2" charset="0"/>
                <a:cs typeface="Poppins" panose="00000500000000000000" pitchFamily="2" charset="0"/>
              </a:rPr>
              <a:t>/2023</a:t>
            </a:r>
            <a:r>
              <a:rPr lang="gl-ES" sz="1500" dirty="0">
                <a:solidFill>
                  <a:srgbClr val="4A594B"/>
                </a:solidFill>
                <a:latin typeface="Poppins" panose="00000500000000000000" pitchFamily="2" charset="0"/>
                <a:cs typeface="Poppins" panose="00000500000000000000" pitchFamily="2" charset="0"/>
              </a:rPr>
              <a:t> </a:t>
            </a:r>
            <a:r>
              <a:rPr lang="gl-ES" sz="1500" noProof="0" dirty="0">
                <a:solidFill>
                  <a:srgbClr val="4A594B"/>
                </a:solidFill>
                <a:latin typeface="Poppins" panose="00000500000000000000" pitchFamily="2" charset="0"/>
                <a:cs typeface="Poppins" panose="00000500000000000000" pitchFamily="2" charset="0"/>
              </a:rPr>
              <a:t>do Patrimonio da Comunidade Autónoma de Galicia</a:t>
            </a:r>
          </a:p>
          <a:p>
            <a:pPr marL="2114550" lvl="4"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Os bens e dereitos patrimoniais da CCAA de Galicia poden ser cedidos gratuitamente para a realización de fins de utilidade pública ou social a outras administracións, fundacións públicas e entidades sen ánimo de lucro.</a:t>
            </a:r>
          </a:p>
          <a:p>
            <a:pPr marL="1657350" lvl="3" indent="-285750" algn="just">
              <a:buFont typeface="Arial" panose="020B0604020202020204" pitchFamily="34" charset="0"/>
              <a:buChar char="•"/>
              <a:defRPr/>
            </a:pPr>
            <a:r>
              <a:rPr lang="gl-ES" sz="1500" noProof="0" dirty="0">
                <a:solidFill>
                  <a:srgbClr val="4A594B"/>
                </a:solidFill>
                <a:latin typeface="Poppins" panose="00000500000000000000" pitchFamily="2" charset="0"/>
                <a:cs typeface="Poppins" panose="00000500000000000000" pitchFamily="2" charset="0"/>
              </a:rPr>
              <a:t>Artigo </a:t>
            </a:r>
            <a:r>
              <a:rPr lang="gl-ES" sz="1500" dirty="0">
                <a:solidFill>
                  <a:srgbClr val="4A594B"/>
                </a:solidFill>
                <a:latin typeface="Poppins" panose="00000500000000000000" pitchFamily="2" charset="0"/>
                <a:cs typeface="Poppins" panose="00000500000000000000" pitchFamily="2" charset="0"/>
              </a:rPr>
              <a:t>93.1</a:t>
            </a:r>
            <a:r>
              <a:rPr lang="gl-ES" sz="1500" noProof="0" dirty="0">
                <a:solidFill>
                  <a:srgbClr val="4A594B"/>
                </a:solidFill>
                <a:latin typeface="Poppins" panose="00000500000000000000" pitchFamily="2" charset="0"/>
                <a:cs typeface="Poppins" panose="00000500000000000000" pitchFamily="2" charset="0"/>
              </a:rPr>
              <a:t> da Lei 33/2003</a:t>
            </a:r>
            <a:r>
              <a:rPr lang="gl-ES" sz="1500" dirty="0">
                <a:solidFill>
                  <a:srgbClr val="4A594B"/>
                </a:solidFill>
                <a:latin typeface="Poppins" panose="00000500000000000000" pitchFamily="2" charset="0"/>
                <a:cs typeface="Poppins" panose="00000500000000000000" pitchFamily="2" charset="0"/>
              </a:rPr>
              <a:t> </a:t>
            </a:r>
            <a:r>
              <a:rPr lang="gl-ES" sz="1500" noProof="0" dirty="0">
                <a:solidFill>
                  <a:srgbClr val="4A594B"/>
                </a:solidFill>
                <a:latin typeface="Poppins" panose="00000500000000000000" pitchFamily="2" charset="0"/>
                <a:cs typeface="Poppins" panose="00000500000000000000" pitchFamily="2" charset="0"/>
              </a:rPr>
              <a:t>de Patrimonio </a:t>
            </a:r>
            <a:r>
              <a:rPr lang="gl-ES" sz="1500" dirty="0">
                <a:solidFill>
                  <a:srgbClr val="4A594B"/>
                </a:solidFill>
                <a:latin typeface="Poppins" panose="00000500000000000000" pitchFamily="2" charset="0"/>
                <a:cs typeface="Poppins" panose="00000500000000000000" pitchFamily="2" charset="0"/>
              </a:rPr>
              <a:t>das Administracións Públicas, en relación co art. 137.4.b) da mesma lei.</a:t>
            </a:r>
          </a:p>
          <a:p>
            <a:pPr marL="2114550" lvl="4"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O outorgamento de concesións sobre bens de dominio público efectuarase en réxime de concorrencia. Porén, poderá acordarse o outorgamento directo nos supostos previstos no artigo 137.4 desta lei, cando concorran circunstancias excepcionais, debidamente xustificadas, ou noutros casos establecidos nas leis.</a:t>
            </a:r>
          </a:p>
          <a:p>
            <a:pPr marL="2114550" lvl="4"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Cando o adquirente sexa unha entidade sen ánimo de lucro, declarada de utilidade pública, ou unha igrexa, confesión ou comunidade relixiosa legalmente recoñecida.</a:t>
            </a:r>
          </a:p>
          <a:p>
            <a:pPr marL="2114550" lvl="4" indent="-285750" algn="just">
              <a:buFont typeface="Arial" panose="020B0604020202020204" pitchFamily="34" charset="0"/>
              <a:buChar char="•"/>
              <a:defRPr/>
            </a:pPr>
            <a:endParaRPr lang="gl-ES" sz="1500" noProof="0" dirty="0">
              <a:solidFill>
                <a:srgbClr val="4A594B"/>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4171791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E3B82-3578-84B6-034A-844B3C7E0AC6}"/>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B644A701-E9AB-6585-60C9-7ED69630EC91}"/>
              </a:ext>
            </a:extLst>
          </p:cNvPr>
          <p:cNvPicPr>
            <a:picLocks noChangeAspect="1"/>
          </p:cNvPicPr>
          <p:nvPr/>
        </p:nvPicPr>
        <p:blipFill>
          <a:blip r:embed="rId3">
            <a:alphaModFix amt="50000"/>
          </a:blip>
          <a:stretch>
            <a:fillRect/>
          </a:stretch>
        </p:blipFill>
        <p:spPr>
          <a:xfrm>
            <a:off x="2505075" y="1417229"/>
            <a:ext cx="7181849" cy="4079629"/>
          </a:xfrm>
          <a:prstGeom prst="rect">
            <a:avLst/>
          </a:prstGeom>
        </p:spPr>
      </p:pic>
      <p:sp>
        <p:nvSpPr>
          <p:cNvPr id="2" name="Título 1">
            <a:extLst>
              <a:ext uri="{FF2B5EF4-FFF2-40B4-BE49-F238E27FC236}">
                <a16:creationId xmlns:a16="http://schemas.microsoft.com/office/drawing/2014/main" id="{CDBE46CD-FE12-5348-47DF-E39507BAB2C4}"/>
              </a:ext>
            </a:extLst>
          </p:cNvPr>
          <p:cNvSpPr txBox="1">
            <a:spLocks/>
          </p:cNvSpPr>
          <p:nvPr/>
        </p:nvSpPr>
        <p:spPr>
          <a:xfrm>
            <a:off x="838200" y="365125"/>
            <a:ext cx="10515600" cy="8727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gl-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gl-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 </a:t>
            </a:r>
          </a:p>
        </p:txBody>
      </p:sp>
      <p:pic>
        <p:nvPicPr>
          <p:cNvPr id="6" name="Imagen 5">
            <a:extLst>
              <a:ext uri="{FF2B5EF4-FFF2-40B4-BE49-F238E27FC236}">
                <a16:creationId xmlns:a16="http://schemas.microsoft.com/office/drawing/2014/main" id="{B6DC1B23-1E32-CF12-AA34-DEEC79269176}"/>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8" name="Imagen 7">
            <a:extLst>
              <a:ext uri="{FF2B5EF4-FFF2-40B4-BE49-F238E27FC236}">
                <a16:creationId xmlns:a16="http://schemas.microsoft.com/office/drawing/2014/main" id="{DE1514FB-AF91-F13F-E3B2-7E3E5E8BF46E}"/>
              </a:ext>
            </a:extLst>
          </p:cNvPr>
          <p:cNvPicPr>
            <a:picLocks noChangeAspect="1"/>
          </p:cNvPicPr>
          <p:nvPr/>
        </p:nvPicPr>
        <p:blipFill>
          <a:blip r:embed="rId5"/>
          <a:srcRect r="11365" b="-1094"/>
          <a:stretch/>
        </p:blipFill>
        <p:spPr>
          <a:xfrm>
            <a:off x="189408" y="5986811"/>
            <a:ext cx="8305689" cy="490625"/>
          </a:xfrm>
          <a:prstGeom prst="rect">
            <a:avLst/>
          </a:prstGeom>
        </p:spPr>
      </p:pic>
      <p:pic>
        <p:nvPicPr>
          <p:cNvPr id="9" name="Imagen 8" descr="Logotipo&#10;&#10;Descripción generada automáticamente">
            <a:extLst>
              <a:ext uri="{FF2B5EF4-FFF2-40B4-BE49-F238E27FC236}">
                <a16:creationId xmlns:a16="http://schemas.microsoft.com/office/drawing/2014/main" id="{DFC43F6E-2FA9-A299-176C-4077FAFB7CF0}"/>
              </a:ext>
            </a:extLst>
          </p:cNvPr>
          <p:cNvPicPr>
            <a:picLocks noChangeAspect="1"/>
          </p:cNvPicPr>
          <p:nvPr/>
        </p:nvPicPr>
        <p:blipFill>
          <a:blip r:embed="rId6"/>
          <a:stretch>
            <a:fillRect/>
          </a:stretch>
        </p:blipFill>
        <p:spPr>
          <a:xfrm>
            <a:off x="8720915" y="5896364"/>
            <a:ext cx="876972" cy="712101"/>
          </a:xfrm>
          <a:prstGeom prst="rect">
            <a:avLst/>
          </a:prstGeom>
        </p:spPr>
      </p:pic>
      <p:sp>
        <p:nvSpPr>
          <p:cNvPr id="12" name="CuadroTexto 11">
            <a:extLst>
              <a:ext uri="{FF2B5EF4-FFF2-40B4-BE49-F238E27FC236}">
                <a16:creationId xmlns:a16="http://schemas.microsoft.com/office/drawing/2014/main" id="{D04A55CE-E8F0-0F2B-666B-99CEFD0476ED}"/>
              </a:ext>
            </a:extLst>
          </p:cNvPr>
          <p:cNvSpPr txBox="1"/>
          <p:nvPr/>
        </p:nvSpPr>
        <p:spPr>
          <a:xfrm>
            <a:off x="838200" y="1237886"/>
            <a:ext cx="592455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800"/>
              </a:spcAft>
              <a:buClrTx/>
              <a:buSzTx/>
              <a:buFontTx/>
              <a:buNone/>
              <a:tabLst/>
              <a:defRPr/>
            </a:pPr>
            <a:r>
              <a:rPr kumimoji="0" lang="gl-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O CONCELLO COMO SOCIO FACILITADOR</a:t>
            </a:r>
          </a:p>
        </p:txBody>
      </p:sp>
      <p:sp>
        <p:nvSpPr>
          <p:cNvPr id="5" name="CuadroTexto 4">
            <a:extLst>
              <a:ext uri="{FF2B5EF4-FFF2-40B4-BE49-F238E27FC236}">
                <a16:creationId xmlns:a16="http://schemas.microsoft.com/office/drawing/2014/main" id="{D91E0C33-4E92-7860-E505-4B388DD366C6}"/>
              </a:ext>
            </a:extLst>
          </p:cNvPr>
          <p:cNvSpPr txBox="1"/>
          <p:nvPr/>
        </p:nvSpPr>
        <p:spPr>
          <a:xfrm>
            <a:off x="838199" y="2030655"/>
            <a:ext cx="10004535" cy="355481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b="1" dirty="0">
                <a:solidFill>
                  <a:srgbClr val="4A594B"/>
                </a:solidFill>
                <a:latin typeface="Poppins" panose="00000500000000000000" pitchFamily="2" charset="0"/>
                <a:cs typeface="Poppins" panose="00000500000000000000" pitchFamily="2" charset="0"/>
              </a:rPr>
              <a:t>FACILITADOR DE ESPACIO</a:t>
            </a:r>
            <a:endParaRPr lang="gl-ES" sz="1500" b="1" noProof="0" dirty="0">
              <a:solidFill>
                <a:srgbClr val="4A594B"/>
              </a:solidFill>
              <a:latin typeface="Poppins" panose="00000500000000000000" pitchFamily="2" charset="0"/>
              <a:cs typeface="Poppins" panose="00000500000000000000" pitchFamily="2" charset="0"/>
            </a:endParaRPr>
          </a:p>
          <a:p>
            <a:pPr marL="742950" lvl="1" indent="-285750" algn="just">
              <a:buFont typeface="Arial" panose="020B0604020202020204" pitchFamily="34" charset="0"/>
              <a:buChar char="•"/>
              <a:defRPr/>
            </a:pPr>
            <a:r>
              <a:rPr lang="gl-ES" sz="1500" noProof="0" dirty="0">
                <a:solidFill>
                  <a:srgbClr val="4A594B"/>
                </a:solidFill>
                <a:latin typeface="Poppins" panose="00000500000000000000" pitchFamily="2" charset="0"/>
                <a:cs typeface="Poppins" panose="00000500000000000000" pitchFamily="2" charset="0"/>
              </a:rPr>
              <a:t>Cesión de cubertas ou espazos degradados para que a CE poida levar a cabo o proxecto de instalación fotovoltaica.</a:t>
            </a:r>
          </a:p>
          <a:p>
            <a:pPr marL="1200150" lvl="2" indent="-285750" algn="just">
              <a:buFont typeface="Arial" panose="020B0604020202020204" pitchFamily="34" charset="0"/>
              <a:buChar char="•"/>
              <a:defRPr/>
            </a:pPr>
            <a:r>
              <a:rPr lang="gl-ES" sz="1500" b="1" dirty="0">
                <a:solidFill>
                  <a:srgbClr val="4A594B"/>
                </a:solidFill>
                <a:latin typeface="Poppins" panose="00000500000000000000" pitchFamily="2" charset="0"/>
                <a:cs typeface="Poppins" panose="00000500000000000000" pitchFamily="2" charset="0"/>
              </a:rPr>
              <a:t>Tramitación administrativa</a:t>
            </a:r>
            <a:r>
              <a:rPr lang="gl-ES" sz="1500" dirty="0">
                <a:solidFill>
                  <a:srgbClr val="4A594B"/>
                </a:solidFill>
                <a:latin typeface="Poppins" panose="00000500000000000000" pitchFamily="2" charset="0"/>
                <a:cs typeface="Poppins" panose="00000500000000000000" pitchFamily="2" charset="0"/>
              </a:rPr>
              <a:t>:</a:t>
            </a:r>
          </a:p>
          <a:p>
            <a:pPr marL="1657350" lvl="3"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Solicitude da asociación xustificando o interese público do proxecto e a necesidade do ben.</a:t>
            </a:r>
          </a:p>
          <a:p>
            <a:pPr marL="1657350" lvl="3"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Declaración de interese público municipal acordado en pleno do Concello.</a:t>
            </a:r>
          </a:p>
          <a:p>
            <a:pPr marL="1657350" lvl="3"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Firma do convenio ou resolución administrativa detallando:</a:t>
            </a:r>
          </a:p>
          <a:p>
            <a:pPr marL="2114550" lvl="4"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Obxecto da cesión.</a:t>
            </a:r>
          </a:p>
          <a:p>
            <a:pPr marL="2114550" lvl="4"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Condicións de uso e duración.</a:t>
            </a:r>
          </a:p>
          <a:p>
            <a:pPr marL="2114550" lvl="4"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Obrigacións das partes.</a:t>
            </a:r>
          </a:p>
          <a:p>
            <a:pPr marL="2114550" lvl="4"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Mecanismos de seguimento e control.</a:t>
            </a:r>
          </a:p>
          <a:p>
            <a:pPr marL="2114550" lvl="4"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Duración (máximo 35 anos para bens patrimoniais; 75 para demaniais con concesión).</a:t>
            </a:r>
          </a:p>
          <a:p>
            <a:pPr marL="2114550" lvl="4"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Posibles cláusulas de reversión.</a:t>
            </a:r>
          </a:p>
        </p:txBody>
      </p:sp>
    </p:spTree>
    <p:extLst>
      <p:ext uri="{BB962C8B-B14F-4D97-AF65-F5344CB8AC3E}">
        <p14:creationId xmlns:p14="http://schemas.microsoft.com/office/powerpoint/2010/main" val="41326587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D2638-4490-F83E-CB25-6093AF8D4221}"/>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F034946E-5CE9-DAE7-6010-D591595119CE}"/>
              </a:ext>
            </a:extLst>
          </p:cNvPr>
          <p:cNvPicPr>
            <a:picLocks noChangeAspect="1"/>
          </p:cNvPicPr>
          <p:nvPr/>
        </p:nvPicPr>
        <p:blipFill>
          <a:blip r:embed="rId3">
            <a:alphaModFix amt="50000"/>
          </a:blip>
          <a:stretch>
            <a:fillRect/>
          </a:stretch>
        </p:blipFill>
        <p:spPr>
          <a:xfrm>
            <a:off x="2505075" y="1417229"/>
            <a:ext cx="7181849" cy="4079629"/>
          </a:xfrm>
          <a:prstGeom prst="rect">
            <a:avLst/>
          </a:prstGeom>
        </p:spPr>
      </p:pic>
      <p:sp>
        <p:nvSpPr>
          <p:cNvPr id="2" name="Título 1">
            <a:extLst>
              <a:ext uri="{FF2B5EF4-FFF2-40B4-BE49-F238E27FC236}">
                <a16:creationId xmlns:a16="http://schemas.microsoft.com/office/drawing/2014/main" id="{2454CB4D-AF73-9B51-68C7-27250B5AF050}"/>
              </a:ext>
            </a:extLst>
          </p:cNvPr>
          <p:cNvSpPr txBox="1">
            <a:spLocks/>
          </p:cNvSpPr>
          <p:nvPr/>
        </p:nvSpPr>
        <p:spPr>
          <a:xfrm>
            <a:off x="838200" y="365125"/>
            <a:ext cx="10515600" cy="8727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gl-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gl-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 </a:t>
            </a:r>
          </a:p>
        </p:txBody>
      </p:sp>
      <p:pic>
        <p:nvPicPr>
          <p:cNvPr id="6" name="Imagen 5">
            <a:extLst>
              <a:ext uri="{FF2B5EF4-FFF2-40B4-BE49-F238E27FC236}">
                <a16:creationId xmlns:a16="http://schemas.microsoft.com/office/drawing/2014/main" id="{5494371A-A161-B770-C5F6-949DDB9FA574}"/>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8" name="Imagen 7">
            <a:extLst>
              <a:ext uri="{FF2B5EF4-FFF2-40B4-BE49-F238E27FC236}">
                <a16:creationId xmlns:a16="http://schemas.microsoft.com/office/drawing/2014/main" id="{81740E8D-1B3F-475D-AE1B-CBF5F0A89F83}"/>
              </a:ext>
            </a:extLst>
          </p:cNvPr>
          <p:cNvPicPr>
            <a:picLocks noChangeAspect="1"/>
          </p:cNvPicPr>
          <p:nvPr/>
        </p:nvPicPr>
        <p:blipFill>
          <a:blip r:embed="rId5"/>
          <a:srcRect r="11365" b="-1094"/>
          <a:stretch/>
        </p:blipFill>
        <p:spPr>
          <a:xfrm>
            <a:off x="189408" y="5986811"/>
            <a:ext cx="8305689" cy="490625"/>
          </a:xfrm>
          <a:prstGeom prst="rect">
            <a:avLst/>
          </a:prstGeom>
        </p:spPr>
      </p:pic>
      <p:pic>
        <p:nvPicPr>
          <p:cNvPr id="9" name="Imagen 8" descr="Logotipo&#10;&#10;Descripción generada automáticamente">
            <a:extLst>
              <a:ext uri="{FF2B5EF4-FFF2-40B4-BE49-F238E27FC236}">
                <a16:creationId xmlns:a16="http://schemas.microsoft.com/office/drawing/2014/main" id="{725AA2C1-2DA1-D652-832B-3D5F98249CA2}"/>
              </a:ext>
            </a:extLst>
          </p:cNvPr>
          <p:cNvPicPr>
            <a:picLocks noChangeAspect="1"/>
          </p:cNvPicPr>
          <p:nvPr/>
        </p:nvPicPr>
        <p:blipFill>
          <a:blip r:embed="rId6"/>
          <a:stretch>
            <a:fillRect/>
          </a:stretch>
        </p:blipFill>
        <p:spPr>
          <a:xfrm>
            <a:off x="8720915" y="5896364"/>
            <a:ext cx="876972" cy="712101"/>
          </a:xfrm>
          <a:prstGeom prst="rect">
            <a:avLst/>
          </a:prstGeom>
        </p:spPr>
      </p:pic>
      <p:sp>
        <p:nvSpPr>
          <p:cNvPr id="12" name="CuadroTexto 11">
            <a:extLst>
              <a:ext uri="{FF2B5EF4-FFF2-40B4-BE49-F238E27FC236}">
                <a16:creationId xmlns:a16="http://schemas.microsoft.com/office/drawing/2014/main" id="{62F8319C-2334-9541-839A-C9B3FFE69EC0}"/>
              </a:ext>
            </a:extLst>
          </p:cNvPr>
          <p:cNvSpPr txBox="1"/>
          <p:nvPr/>
        </p:nvSpPr>
        <p:spPr>
          <a:xfrm>
            <a:off x="838200" y="1152161"/>
            <a:ext cx="592455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800"/>
              </a:spcAft>
              <a:buClrTx/>
              <a:buSzTx/>
              <a:buFontTx/>
              <a:buNone/>
              <a:tabLst/>
              <a:defRPr/>
            </a:pPr>
            <a:r>
              <a:rPr kumimoji="0" lang="gl-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O CONCELLO COMO SOCIO FACILITADOR</a:t>
            </a:r>
          </a:p>
        </p:txBody>
      </p:sp>
      <p:sp>
        <p:nvSpPr>
          <p:cNvPr id="5" name="CuadroTexto 4">
            <a:extLst>
              <a:ext uri="{FF2B5EF4-FFF2-40B4-BE49-F238E27FC236}">
                <a16:creationId xmlns:a16="http://schemas.microsoft.com/office/drawing/2014/main" id="{5206DA6A-CE04-2169-316A-C76BA2E505AB}"/>
              </a:ext>
            </a:extLst>
          </p:cNvPr>
          <p:cNvSpPr txBox="1"/>
          <p:nvPr/>
        </p:nvSpPr>
        <p:spPr>
          <a:xfrm>
            <a:off x="838199" y="1649655"/>
            <a:ext cx="10004535" cy="4016484"/>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b="1" dirty="0">
                <a:solidFill>
                  <a:srgbClr val="4A594B"/>
                </a:solidFill>
                <a:latin typeface="Poppins" panose="00000500000000000000" pitchFamily="2" charset="0"/>
                <a:cs typeface="Poppins" panose="00000500000000000000" pitchFamily="2" charset="0"/>
              </a:rPr>
              <a:t>FACILITADOR DE ENERXÍA</a:t>
            </a:r>
            <a:endParaRPr lang="gl-ES" sz="1500" b="1" noProof="0" dirty="0">
              <a:solidFill>
                <a:srgbClr val="4A594B"/>
              </a:solidFill>
              <a:latin typeface="Poppins" panose="00000500000000000000" pitchFamily="2" charset="0"/>
              <a:cs typeface="Poppins" panose="00000500000000000000" pitchFamily="2" charset="0"/>
            </a:endParaRPr>
          </a:p>
          <a:p>
            <a:pPr marL="742950" lvl="1" indent="-285750" algn="just">
              <a:buFont typeface="Arial" panose="020B0604020202020204" pitchFamily="34" charset="0"/>
              <a:buChar char="•"/>
              <a:defRPr/>
            </a:pPr>
            <a:r>
              <a:rPr lang="gl-ES" sz="1500" noProof="0" dirty="0">
                <a:solidFill>
                  <a:srgbClr val="4A594B"/>
                </a:solidFill>
                <a:latin typeface="Poppins" panose="00000500000000000000" pitchFamily="2" charset="0"/>
                <a:cs typeface="Poppins" panose="00000500000000000000" pitchFamily="2" charset="0"/>
              </a:rPr>
              <a:t>Cesión de uso de capacidad</a:t>
            </a:r>
            <a:r>
              <a:rPr lang="gl-ES" sz="1500" dirty="0">
                <a:solidFill>
                  <a:srgbClr val="4A594B"/>
                </a:solidFill>
                <a:latin typeface="Poppins" panose="00000500000000000000" pitchFamily="2" charset="0"/>
                <a:cs typeface="Poppins" panose="00000500000000000000" pitchFamily="2" charset="0"/>
              </a:rPr>
              <a:t>e de produción. O concello e propietario dunha fonte de enerxía renovable, por exemplo unha instalación fotovoltaica.</a:t>
            </a:r>
          </a:p>
          <a:p>
            <a:pPr marL="1200150" marR="0" lvl="2"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b="1" dirty="0">
                <a:solidFill>
                  <a:srgbClr val="4A594B"/>
                </a:solidFill>
                <a:latin typeface="Poppins" panose="00000500000000000000" pitchFamily="2" charset="0"/>
                <a:cs typeface="Poppins" panose="00000500000000000000" pitchFamily="2" charset="0"/>
              </a:rPr>
              <a:t>Tramitación administrativa</a:t>
            </a:r>
          </a:p>
          <a:p>
            <a:pPr marL="1657350" lvl="3" indent="-285750" algn="just">
              <a:buFont typeface="Arial" panose="020B0604020202020204" pitchFamily="34" charset="0"/>
              <a:buChar char="•"/>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Definición do modelo de colaboración:</a:t>
            </a:r>
          </a:p>
          <a:p>
            <a:pPr marL="2114550" lvl="4"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Elaboración d</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un convenio de cesión de enerxía coa comunidade enerxética, fixando un prezo ou establecendo unha </a:t>
            </a:r>
            <a:r>
              <a:rPr kumimoji="0" lang="gl-ES" sz="1500" b="0" i="0" u="none" strike="noStrike" kern="1200" cap="none" spc="0" normalizeH="0" baseline="0" noProof="0" dirty="0" err="1">
                <a:ln>
                  <a:noFill/>
                </a:ln>
                <a:solidFill>
                  <a:srgbClr val="4A594B"/>
                </a:solidFill>
                <a:effectLst/>
                <a:uLnTx/>
                <a:uFillTx/>
                <a:latin typeface="Poppins" panose="00000500000000000000" pitchFamily="2" charset="0"/>
                <a:ea typeface="+mn-ea"/>
                <a:cs typeface="Poppins" panose="00000500000000000000" pitchFamily="2" charset="0"/>
              </a:rPr>
              <a:t>contraprestación</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en especie (xestión da instalación, dinamización social, enerxía gratuíta para familias en situación de vulnerabilidade...)</a:t>
            </a:r>
          </a:p>
          <a:p>
            <a:pPr marL="2114550" lvl="4" indent="-285750" algn="just">
              <a:buFont typeface="Arial" panose="020B0604020202020204" pitchFamily="34" charset="0"/>
              <a:buChar char="•"/>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A cesión debe respectar o marco do autoconsumo compartido (Real Decreto 244/2019).</a:t>
            </a:r>
          </a:p>
          <a:p>
            <a:pPr marL="2114550" lvl="4" indent="-285750" algn="just">
              <a:buFont typeface="Arial" panose="020B0604020202020204" pitchFamily="34" charset="0"/>
              <a:buChar char="•"/>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Definir o % de enerxía que se desexa ceder por parte do Concello que se establecerá no acordo de reparto.</a:t>
            </a:r>
          </a:p>
          <a:p>
            <a:pPr marL="1657350" lvl="3" indent="-285750" algn="just">
              <a:buFont typeface="Arial" panose="020B0604020202020204" pitchFamily="34" charset="0"/>
              <a:buChar char="•"/>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Informe xurídico sobre compatibilidade coa normativa vixente.</a:t>
            </a:r>
          </a:p>
          <a:p>
            <a:pPr marL="1657350" lvl="3"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Acordo do órgano competente. </a:t>
            </a:r>
          </a:p>
          <a:p>
            <a:pPr marL="1657350" lvl="3"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Firma do convenio ou resolución administrativa detallando condicións de uso, duración e posibles cláusulas de reversión.</a:t>
            </a:r>
          </a:p>
        </p:txBody>
      </p:sp>
    </p:spTree>
    <p:extLst>
      <p:ext uri="{BB962C8B-B14F-4D97-AF65-F5344CB8AC3E}">
        <p14:creationId xmlns:p14="http://schemas.microsoft.com/office/powerpoint/2010/main" val="12115519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FE322-01D4-C08B-C7EC-83092825552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DCCA8E-9EEA-F7D2-F1E8-CFD110BD3CB0}"/>
              </a:ext>
            </a:extLst>
          </p:cNvPr>
          <p:cNvSpPr txBox="1"/>
          <p:nvPr/>
        </p:nvSpPr>
        <p:spPr>
          <a:xfrm>
            <a:off x="913400" y="1149812"/>
            <a:ext cx="11129775" cy="430887"/>
          </a:xfrm>
          <a:prstGeom prst="rect">
            <a:avLst/>
          </a:prstGeom>
          <a:noFill/>
        </p:spPr>
        <p:txBody>
          <a:bodyPr wrap="square">
            <a:spAutoFit/>
          </a:bodyPr>
          <a:lstStyle/>
          <a:p>
            <a:pPr marR="0" lvl="0" algn="l" defTabSz="914400" rtl="0" eaLnBrk="1" fontAlgn="auto" latinLnBrk="0" hangingPunct="1">
              <a:lnSpc>
                <a:spcPct val="100000"/>
              </a:lnSpc>
              <a:spcBef>
                <a:spcPts val="1000"/>
              </a:spcBef>
              <a:spcAft>
                <a:spcPts val="800"/>
              </a:spcAft>
              <a:buClrTx/>
              <a:buSzTx/>
              <a:tabLst/>
              <a:defRPr/>
            </a:pPr>
            <a:r>
              <a:rPr kumimoji="0" lang="gl-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BONIFICIACIÓN DO IBI OU O ICIO PARA AS </a:t>
            </a:r>
            <a:r>
              <a:rPr lang="gl-ES" sz="2200" b="1" dirty="0">
                <a:solidFill>
                  <a:srgbClr val="E0C537"/>
                </a:solidFill>
                <a:latin typeface="Poppins" panose="00000500000000000000" pitchFamily="2" charset="0"/>
                <a:cs typeface="Poppins" panose="00000500000000000000" pitchFamily="2" charset="0"/>
              </a:rPr>
              <a:t>CE</a:t>
            </a:r>
            <a:endParaRPr kumimoji="0" lang="gl-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15" name="CuadroTexto 14">
            <a:extLst>
              <a:ext uri="{FF2B5EF4-FFF2-40B4-BE49-F238E27FC236}">
                <a16:creationId xmlns:a16="http://schemas.microsoft.com/office/drawing/2014/main" id="{FD466DBB-5399-0A5E-C337-3167E1247969}"/>
              </a:ext>
            </a:extLst>
          </p:cNvPr>
          <p:cNvSpPr txBox="1"/>
          <p:nvPr/>
        </p:nvSpPr>
        <p:spPr>
          <a:xfrm>
            <a:off x="1003406" y="1762504"/>
            <a:ext cx="10004535" cy="3093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¿POR QUE BONIFICAR O IBI  E O ICIO?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Lévase a cabo una promoción da produción enerxética colectiva, ademais dunha promoción da comunidade enerxética.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BENEFICIOS DA BONIFICACIÓN DO IBI E DO ICIO: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Para o </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PROSUMIDOR:</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 amortización da participación na instalación en moito menos tempo.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Para a </a:t>
            </a: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COMUNIDADE ENERXÉTICA:</a:t>
            </a: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Crecemento máis rápido da entidade.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Máis persoas interesadas, máis instalación.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Maior capacidade para desenvolvemento de proxectos propios que impacten positivamente no ámbito local.</a:t>
            </a:r>
          </a:p>
        </p:txBody>
      </p:sp>
      <p:sp>
        <p:nvSpPr>
          <p:cNvPr id="2" name="Título 1">
            <a:extLst>
              <a:ext uri="{FF2B5EF4-FFF2-40B4-BE49-F238E27FC236}">
                <a16:creationId xmlns:a16="http://schemas.microsoft.com/office/drawing/2014/main" id="{B3E2D7AB-21B6-AEEA-DC65-C765F37C3B5C}"/>
              </a:ext>
            </a:extLst>
          </p:cNvPr>
          <p:cNvSpPr txBox="1">
            <a:spLocks/>
          </p:cNvSpPr>
          <p:nvPr/>
        </p:nvSpPr>
        <p:spPr>
          <a:xfrm>
            <a:off x="838200" y="365125"/>
            <a:ext cx="10515600" cy="8727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gl-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gl-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 </a:t>
            </a:r>
          </a:p>
        </p:txBody>
      </p:sp>
      <p:pic>
        <p:nvPicPr>
          <p:cNvPr id="6" name="Imagen 5">
            <a:extLst>
              <a:ext uri="{FF2B5EF4-FFF2-40B4-BE49-F238E27FC236}">
                <a16:creationId xmlns:a16="http://schemas.microsoft.com/office/drawing/2014/main" id="{7ACE2E31-510D-FBE3-CC97-40A440E182A7}"/>
              </a:ext>
            </a:extLst>
          </p:cNvPr>
          <p:cNvPicPr>
            <a:picLocks noChangeAspect="1"/>
          </p:cNvPicPr>
          <p:nvPr/>
        </p:nvPicPr>
        <p:blipFill>
          <a:blip r:embed="rId2"/>
          <a:stretch>
            <a:fillRect/>
          </a:stretch>
        </p:blipFill>
        <p:spPr>
          <a:xfrm>
            <a:off x="10049522" y="6010083"/>
            <a:ext cx="1733003" cy="494774"/>
          </a:xfrm>
          <a:prstGeom prst="rect">
            <a:avLst/>
          </a:prstGeom>
        </p:spPr>
      </p:pic>
      <p:pic>
        <p:nvPicPr>
          <p:cNvPr id="8" name="Imagen 7">
            <a:extLst>
              <a:ext uri="{FF2B5EF4-FFF2-40B4-BE49-F238E27FC236}">
                <a16:creationId xmlns:a16="http://schemas.microsoft.com/office/drawing/2014/main" id="{ABF8ADEF-930F-2A3B-2C71-E30C3D46CE5D}"/>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9" name="Imagen 8" descr="Logotipo&#10;&#10;Descripción generada automáticamente">
            <a:extLst>
              <a:ext uri="{FF2B5EF4-FFF2-40B4-BE49-F238E27FC236}">
                <a16:creationId xmlns:a16="http://schemas.microsoft.com/office/drawing/2014/main" id="{BC26B75A-3BCD-79CA-2A9E-F5A6BDC20592}"/>
              </a:ext>
            </a:extLst>
          </p:cNvPr>
          <p:cNvPicPr>
            <a:picLocks noChangeAspect="1"/>
          </p:cNvPicPr>
          <p:nvPr/>
        </p:nvPicPr>
        <p:blipFill>
          <a:blip r:embed="rId4"/>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11860783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55C30-081F-2F6D-7C02-EEC494BB91A9}"/>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69C3BF8-2544-12A9-FE96-65F2094E558D}"/>
              </a:ext>
            </a:extLst>
          </p:cNvPr>
          <p:cNvPicPr>
            <a:picLocks noChangeAspect="1"/>
          </p:cNvPicPr>
          <p:nvPr/>
        </p:nvPicPr>
        <p:blipFill>
          <a:blip r:embed="rId3">
            <a:alphaModFix amt="50000"/>
          </a:blip>
          <a:stretch>
            <a:fillRect/>
          </a:stretch>
        </p:blipFill>
        <p:spPr>
          <a:xfrm>
            <a:off x="2505075" y="1417229"/>
            <a:ext cx="7181849" cy="4079629"/>
          </a:xfrm>
          <a:prstGeom prst="rect">
            <a:avLst/>
          </a:prstGeom>
        </p:spPr>
      </p:pic>
      <p:sp>
        <p:nvSpPr>
          <p:cNvPr id="2" name="Título 1">
            <a:extLst>
              <a:ext uri="{FF2B5EF4-FFF2-40B4-BE49-F238E27FC236}">
                <a16:creationId xmlns:a16="http://schemas.microsoft.com/office/drawing/2014/main" id="{AC8498E2-3B92-C4BA-7A80-CFE3746E43C9}"/>
              </a:ext>
            </a:extLst>
          </p:cNvPr>
          <p:cNvSpPr txBox="1">
            <a:spLocks/>
          </p:cNvSpPr>
          <p:nvPr/>
        </p:nvSpPr>
        <p:spPr>
          <a:xfrm>
            <a:off x="838200" y="365125"/>
            <a:ext cx="10515600" cy="8727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gl-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gl-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gl-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 </a:t>
            </a:r>
          </a:p>
        </p:txBody>
      </p:sp>
      <p:pic>
        <p:nvPicPr>
          <p:cNvPr id="6" name="Imagen 5">
            <a:extLst>
              <a:ext uri="{FF2B5EF4-FFF2-40B4-BE49-F238E27FC236}">
                <a16:creationId xmlns:a16="http://schemas.microsoft.com/office/drawing/2014/main" id="{08D21E1E-8D1A-92BF-4A8E-8A793382F2B5}"/>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8" name="Imagen 7">
            <a:extLst>
              <a:ext uri="{FF2B5EF4-FFF2-40B4-BE49-F238E27FC236}">
                <a16:creationId xmlns:a16="http://schemas.microsoft.com/office/drawing/2014/main" id="{15A621D0-EBB9-A86F-1D56-8D92CB07F693}"/>
              </a:ext>
            </a:extLst>
          </p:cNvPr>
          <p:cNvPicPr>
            <a:picLocks noChangeAspect="1"/>
          </p:cNvPicPr>
          <p:nvPr/>
        </p:nvPicPr>
        <p:blipFill>
          <a:blip r:embed="rId5"/>
          <a:srcRect r="11365" b="-1094"/>
          <a:stretch/>
        </p:blipFill>
        <p:spPr>
          <a:xfrm>
            <a:off x="189408" y="5986811"/>
            <a:ext cx="8305689" cy="490625"/>
          </a:xfrm>
          <a:prstGeom prst="rect">
            <a:avLst/>
          </a:prstGeom>
        </p:spPr>
      </p:pic>
      <p:pic>
        <p:nvPicPr>
          <p:cNvPr id="9" name="Imagen 8" descr="Logotipo&#10;&#10;Descripción generada automáticamente">
            <a:extLst>
              <a:ext uri="{FF2B5EF4-FFF2-40B4-BE49-F238E27FC236}">
                <a16:creationId xmlns:a16="http://schemas.microsoft.com/office/drawing/2014/main" id="{E5776BAD-6407-B393-068D-C196860C641C}"/>
              </a:ext>
            </a:extLst>
          </p:cNvPr>
          <p:cNvPicPr>
            <a:picLocks noChangeAspect="1"/>
          </p:cNvPicPr>
          <p:nvPr/>
        </p:nvPicPr>
        <p:blipFill>
          <a:blip r:embed="rId6"/>
          <a:stretch>
            <a:fillRect/>
          </a:stretch>
        </p:blipFill>
        <p:spPr>
          <a:xfrm>
            <a:off x="8720915" y="5896364"/>
            <a:ext cx="876972" cy="712101"/>
          </a:xfrm>
          <a:prstGeom prst="rect">
            <a:avLst/>
          </a:prstGeom>
        </p:spPr>
      </p:pic>
      <p:sp>
        <p:nvSpPr>
          <p:cNvPr id="12" name="CuadroTexto 11">
            <a:extLst>
              <a:ext uri="{FF2B5EF4-FFF2-40B4-BE49-F238E27FC236}">
                <a16:creationId xmlns:a16="http://schemas.microsoft.com/office/drawing/2014/main" id="{235B82C9-BC3C-763F-1673-BA053B5B9B44}"/>
              </a:ext>
            </a:extLst>
          </p:cNvPr>
          <p:cNvSpPr txBox="1"/>
          <p:nvPr/>
        </p:nvSpPr>
        <p:spPr>
          <a:xfrm>
            <a:off x="838200" y="1237886"/>
            <a:ext cx="592455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800"/>
              </a:spcAft>
              <a:buClrTx/>
              <a:buSzTx/>
              <a:buFontTx/>
              <a:buNone/>
              <a:tabLst/>
              <a:defRPr/>
            </a:pPr>
            <a:r>
              <a:rPr kumimoji="0" lang="gl-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AP</a:t>
            </a:r>
            <a:r>
              <a:rPr lang="gl-ES" sz="2200" b="1" dirty="0">
                <a:solidFill>
                  <a:srgbClr val="E0C537"/>
                </a:solidFill>
                <a:latin typeface="Poppins" panose="00000500000000000000" pitchFamily="2" charset="0"/>
                <a:cs typeface="Poppins" panose="00000500000000000000" pitchFamily="2" charset="0"/>
              </a:rPr>
              <a:t>OIO FINANCEIRO AS CE</a:t>
            </a:r>
            <a:endParaRPr kumimoji="0" lang="gl-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5" name="CuadroTexto 4">
            <a:extLst>
              <a:ext uri="{FF2B5EF4-FFF2-40B4-BE49-F238E27FC236}">
                <a16:creationId xmlns:a16="http://schemas.microsoft.com/office/drawing/2014/main" id="{D71AA74A-4B70-D38C-2BF2-04F095A3F385}"/>
              </a:ext>
            </a:extLst>
          </p:cNvPr>
          <p:cNvSpPr txBox="1"/>
          <p:nvPr/>
        </p:nvSpPr>
        <p:spPr>
          <a:xfrm>
            <a:off x="838199" y="1878255"/>
            <a:ext cx="10004535" cy="355481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O concello pode recoller nos seus presupostos, partidas para a subvención de proxectos de comunidades enerxéticas que poden estar incluídas en programas de incentivos.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Como exemplo na guía sobre comunidades enerxéticas da “</a:t>
            </a:r>
            <a:r>
              <a:rPr lang="gl-ES" sz="1500" dirty="0" err="1">
                <a:solidFill>
                  <a:srgbClr val="4A594B"/>
                </a:solidFill>
                <a:latin typeface="Poppins" panose="00000500000000000000" pitchFamily="2" charset="0"/>
                <a:cs typeface="Poppins" panose="00000500000000000000" pitchFamily="2" charset="0"/>
              </a:rPr>
              <a:t>Red</a:t>
            </a:r>
            <a:r>
              <a:rPr lang="gl-ES" sz="1500" dirty="0">
                <a:solidFill>
                  <a:srgbClr val="4A594B"/>
                </a:solidFill>
                <a:latin typeface="Poppins" panose="00000500000000000000" pitchFamily="2" charset="0"/>
                <a:cs typeface="Poppins" panose="00000500000000000000" pitchFamily="2" charset="0"/>
              </a:rPr>
              <a:t> Española de </a:t>
            </a:r>
            <a:r>
              <a:rPr lang="gl-ES" sz="1500" dirty="0" err="1">
                <a:solidFill>
                  <a:srgbClr val="4A594B"/>
                </a:solidFill>
                <a:latin typeface="Poppins" panose="00000500000000000000" pitchFamily="2" charset="0"/>
                <a:cs typeface="Poppins" panose="00000500000000000000" pitchFamily="2" charset="0"/>
              </a:rPr>
              <a:t>Ciudades</a:t>
            </a:r>
            <a:r>
              <a:rPr lang="gl-ES" sz="1500" dirty="0">
                <a:solidFill>
                  <a:srgbClr val="4A594B"/>
                </a:solidFill>
                <a:latin typeface="Poppins" panose="00000500000000000000" pitchFamily="2" charset="0"/>
                <a:cs typeface="Poppins" panose="00000500000000000000" pitchFamily="2" charset="0"/>
              </a:rPr>
              <a:t> por el Clima” atopamos casos como:</a:t>
            </a:r>
          </a:p>
          <a:p>
            <a:pPr marL="742950" lvl="1" indent="-285750" algn="just">
              <a:buFont typeface="Arial" panose="020B0604020202020204" pitchFamily="34" charset="0"/>
              <a:buChar char="•"/>
              <a:defRPr/>
            </a:pPr>
            <a:r>
              <a:rPr lang="gl-ES" sz="1500" b="1" dirty="0">
                <a:solidFill>
                  <a:srgbClr val="4A594B"/>
                </a:solidFill>
                <a:latin typeface="Poppins" panose="00000500000000000000" pitchFamily="2" charset="0"/>
                <a:cs typeface="Poppins" panose="00000500000000000000" pitchFamily="2" charset="0"/>
              </a:rPr>
              <a:t>Comunidade Enerxética La </a:t>
            </a:r>
            <a:r>
              <a:rPr lang="gl-ES" sz="1500" b="1" dirty="0" err="1">
                <a:solidFill>
                  <a:srgbClr val="4A594B"/>
                </a:solidFill>
                <a:latin typeface="Poppins" panose="00000500000000000000" pitchFamily="2" charset="0"/>
                <a:cs typeface="Poppins" panose="00000500000000000000" pitchFamily="2" charset="0"/>
              </a:rPr>
              <a:t>Bordeta</a:t>
            </a:r>
            <a:r>
              <a:rPr lang="gl-ES" sz="1500" b="1" dirty="0">
                <a:solidFill>
                  <a:srgbClr val="4A594B"/>
                </a:solidFill>
                <a:latin typeface="Poppins" panose="00000500000000000000" pitchFamily="2" charset="0"/>
                <a:cs typeface="Poppins" panose="00000500000000000000" pitchFamily="2" charset="0"/>
              </a:rPr>
              <a:t> </a:t>
            </a:r>
            <a:r>
              <a:rPr lang="gl-ES" sz="1500" dirty="0">
                <a:solidFill>
                  <a:srgbClr val="4A594B"/>
                </a:solidFill>
                <a:latin typeface="Poppins" panose="00000500000000000000" pitchFamily="2" charset="0"/>
                <a:cs typeface="Poppins" panose="00000500000000000000" pitchFamily="2" charset="0"/>
              </a:rPr>
              <a:t>na que o seu modelo de financiación partiu ca aportación por parte do concello de Barcelona de 72.000 € mediante un convenio bianual.</a:t>
            </a:r>
          </a:p>
          <a:p>
            <a:pPr marL="742950" lvl="1" indent="-285750" algn="just">
              <a:buFont typeface="Arial" panose="020B0604020202020204" pitchFamily="34" charset="0"/>
              <a:buChar char="•"/>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C</a:t>
            </a:r>
            <a:r>
              <a:rPr lang="gl-ES" sz="1500" b="1" dirty="0">
                <a:solidFill>
                  <a:srgbClr val="4A594B"/>
                </a:solidFill>
                <a:latin typeface="Poppins" panose="00000500000000000000" pitchFamily="2" charset="0"/>
                <a:cs typeface="Poppins" panose="00000500000000000000" pitchFamily="2" charset="0"/>
              </a:rPr>
              <a:t>EL Enerxía del </a:t>
            </a:r>
            <a:r>
              <a:rPr lang="gl-ES" sz="1500" b="1" dirty="0" err="1">
                <a:solidFill>
                  <a:srgbClr val="4A594B"/>
                </a:solidFill>
                <a:latin typeface="Poppins" panose="00000500000000000000" pitchFamily="2" charset="0"/>
                <a:cs typeface="Poppins" panose="00000500000000000000" pitchFamily="2" charset="0"/>
              </a:rPr>
              <a:t>Prat</a:t>
            </a:r>
            <a:r>
              <a:rPr lang="gl-ES" sz="1500" dirty="0">
                <a:solidFill>
                  <a:srgbClr val="4A594B"/>
                </a:solidFill>
                <a:latin typeface="Poppins" panose="00000500000000000000" pitchFamily="2" charset="0"/>
                <a:cs typeface="Poppins" panose="00000500000000000000" pitchFamily="2" charset="0"/>
              </a:rPr>
              <a:t> que se constituíu cun capital de 300.000 € dos que 180.000 foron aportados polo concello, dos cales 120.000 € son en concepto de participación de titularidade municipal  e 60.000 € cedidos a asociación de usuarios.</a:t>
            </a:r>
          </a:p>
          <a:p>
            <a:pPr marL="742950" lvl="1" indent="-285750" algn="just">
              <a:buFont typeface="Arial" panose="020B0604020202020204" pitchFamily="34" charset="0"/>
              <a:buChar char="•"/>
              <a:defRPr/>
            </a:pP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285750"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Con estes exemplos queremos dicir que, aínda que é complicado financiar este tipo de proxectos por parte dos concellos, sempre poder haber unha opción, xa que ás administracións públicas lle é máis fácil chegar a financiación privada que pode ser tan necesaria no momento de arrincar co proxecto.</a:t>
            </a: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37183115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E0C537"/>
        </a:solidFill>
        <a:effectLst/>
      </p:bgPr>
    </p:bg>
    <p:spTree>
      <p:nvGrpSpPr>
        <p:cNvPr id="1" name="">
          <a:extLst>
            <a:ext uri="{FF2B5EF4-FFF2-40B4-BE49-F238E27FC236}">
              <a16:creationId xmlns:a16="http://schemas.microsoft.com/office/drawing/2014/main" id="{6E11AFD5-825E-537A-0C7A-D8307A0C362C}"/>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47274E00-7327-691A-3DDE-E3E5F610F60C}"/>
              </a:ext>
            </a:extLst>
          </p:cNvPr>
          <p:cNvSpPr txBox="1"/>
          <p:nvPr/>
        </p:nvSpPr>
        <p:spPr>
          <a:xfrm>
            <a:off x="1373076" y="1536174"/>
            <a:ext cx="944584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6000" b="1" dirty="0">
                <a:solidFill>
                  <a:srgbClr val="4A594B"/>
                </a:solidFill>
                <a:latin typeface="Poppins" panose="00000500000000000000" pitchFamily="2" charset="0"/>
                <a:cs typeface="Poppins" panose="00000500000000000000" pitchFamily="2" charset="0"/>
              </a:rPr>
              <a:t>Retos e Oportunidades.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6000" b="1" dirty="0" err="1">
                <a:solidFill>
                  <a:srgbClr val="4A594B"/>
                </a:solidFill>
                <a:latin typeface="Poppins" panose="00000500000000000000" pitchFamily="2" charset="0"/>
                <a:cs typeface="Poppins" panose="00000500000000000000" pitchFamily="2" charset="0"/>
              </a:rPr>
              <a:t>Servizos</a:t>
            </a:r>
            <a:r>
              <a:rPr lang="es-ES" sz="6000" b="1" dirty="0">
                <a:solidFill>
                  <a:srgbClr val="4A594B"/>
                </a:solidFill>
                <a:latin typeface="Poppins" panose="00000500000000000000" pitchFamily="2" charset="0"/>
                <a:cs typeface="Poppins" panose="00000500000000000000" pitchFamily="2" charset="0"/>
              </a:rPr>
              <a:t> da OTC DEPO</a:t>
            </a:r>
            <a:endParaRPr kumimoji="0" lang="es-ES" sz="6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2" name="Marcador de texto 6">
            <a:extLst>
              <a:ext uri="{FF2B5EF4-FFF2-40B4-BE49-F238E27FC236}">
                <a16:creationId xmlns:a16="http://schemas.microsoft.com/office/drawing/2014/main" id="{0680D0D9-E207-27DC-F7EB-B70A1C11EE96}"/>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
            </a:endParaRPr>
          </a:p>
        </p:txBody>
      </p:sp>
      <p:sp>
        <p:nvSpPr>
          <p:cNvPr id="3" name="CuadroTexto 2">
            <a:extLst>
              <a:ext uri="{FF2B5EF4-FFF2-40B4-BE49-F238E27FC236}">
                <a16:creationId xmlns:a16="http://schemas.microsoft.com/office/drawing/2014/main" id="{5582D30F-3C64-8FFF-C2F9-728FC0FC9F5E}"/>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8" name="Imagen 7">
            <a:extLst>
              <a:ext uri="{FF2B5EF4-FFF2-40B4-BE49-F238E27FC236}">
                <a16:creationId xmlns:a16="http://schemas.microsoft.com/office/drawing/2014/main" id="{B547006A-A201-801A-AE2F-DC8CA4E3FC4D}"/>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9" name="Imagen 8">
            <a:extLst>
              <a:ext uri="{FF2B5EF4-FFF2-40B4-BE49-F238E27FC236}">
                <a16:creationId xmlns:a16="http://schemas.microsoft.com/office/drawing/2014/main" id="{A0A9674C-1F8F-723D-EAEE-ABF8A11F07E4}"/>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0" name="Imagen 9" descr="Logotipo&#10;&#10;Descripción generada automáticamente">
            <a:extLst>
              <a:ext uri="{FF2B5EF4-FFF2-40B4-BE49-F238E27FC236}">
                <a16:creationId xmlns:a16="http://schemas.microsoft.com/office/drawing/2014/main" id="{77C816C2-5FDF-BA0C-3C71-E26F413C2C5B}"/>
              </a:ext>
            </a:extLst>
          </p:cNvPr>
          <p:cNvPicPr>
            <a:picLocks noChangeAspect="1"/>
          </p:cNvPicPr>
          <p:nvPr/>
        </p:nvPicPr>
        <p:blipFill>
          <a:blip r:embed="rId4"/>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20883398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1668A-6A75-DD41-6048-8B7A73CEC24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91FBB43-6531-1EFB-F763-7322CF48353D}"/>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4" name="Marcador de texto 4">
            <a:extLst>
              <a:ext uri="{FF2B5EF4-FFF2-40B4-BE49-F238E27FC236}">
                <a16:creationId xmlns:a16="http://schemas.microsoft.com/office/drawing/2014/main" id="{D2EF5326-DDFD-49BB-0C47-DF4D2CCED9B4}"/>
              </a:ext>
            </a:extLst>
          </p:cNvPr>
          <p:cNvSpPr txBox="1">
            <a:spLocks/>
          </p:cNvSpPr>
          <p:nvPr/>
        </p:nvSpPr>
        <p:spPr>
          <a:xfrm>
            <a:off x="160428" y="1089650"/>
            <a:ext cx="3791948" cy="1885111"/>
          </a:xfrm>
          <a:prstGeom prst="rect">
            <a:avLst/>
          </a:prstGeom>
          <a:ln w="38100">
            <a:solidFill>
              <a:srgbClr val="E0C537"/>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7000"/>
              </a:lnSpc>
              <a:spcBef>
                <a:spcPts val="1000"/>
              </a:spcBef>
              <a:spcAft>
                <a:spcPts val="800"/>
              </a:spcAft>
              <a:buClrTx/>
              <a:buSzTx/>
              <a:buNone/>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RETOS SOCIAIS E DE GOBERNANZA</a:t>
            </a:r>
            <a:endParaRPr lang="gl-ES" sz="1500" b="1" dirty="0">
              <a:solidFill>
                <a:srgbClr val="4A594B"/>
              </a:solidFill>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gl-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Mobilización da cidadanía</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Coordinación e toma de decisións</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Concienciación e formación</a:t>
            </a:r>
            <a:endParaRPr lang="es-ES" sz="1100" dirty="0">
              <a:solidFill>
                <a:srgbClr val="4A594B"/>
              </a:solidFill>
              <a:latin typeface="Poppins" panose="00000500000000000000" pitchFamily="2" charset="0"/>
              <a:cs typeface="Poppins" panose="00000500000000000000" pitchFamily="2" charset="0"/>
            </a:endParaRPr>
          </a:p>
          <a:p>
            <a:pPr marL="457200" lvl="1" indent="0" algn="just">
              <a:lnSpc>
                <a:spcPct val="107000"/>
              </a:lnSpc>
              <a:spcBef>
                <a:spcPts val="1000"/>
              </a:spcBef>
              <a:spcAft>
                <a:spcPts val="800"/>
              </a:spcAft>
              <a:buNone/>
            </a:pPr>
            <a:endParaRPr lang="es-ES" sz="1500" dirty="0">
              <a:solidFill>
                <a:srgbClr val="4A594B"/>
              </a:solidFill>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s-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7" name="Marcador de texto 6">
            <a:extLst>
              <a:ext uri="{FF2B5EF4-FFF2-40B4-BE49-F238E27FC236}">
                <a16:creationId xmlns:a16="http://schemas.microsoft.com/office/drawing/2014/main" id="{F0B0F7D0-63C4-D5E9-7657-56704EED7A8F}"/>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241B9B4B-3F80-524F-5B92-36D75E1F5CD9}"/>
              </a:ext>
            </a:extLst>
          </p:cNvPr>
          <p:cNvSpPr txBox="1"/>
          <p:nvPr/>
        </p:nvSpPr>
        <p:spPr>
          <a:xfrm>
            <a:off x="97654" y="5743853"/>
            <a:ext cx="12020365" cy="369332"/>
          </a:xfrm>
          <a:prstGeom prst="rect">
            <a:avLst/>
          </a:prstGeom>
          <a:solidFill>
            <a:schemeClr val="bg1"/>
          </a:solidFill>
        </p:spPr>
        <p:txBody>
          <a:bodyPr wrap="square" rtlCol="0">
            <a:spAutoFit/>
          </a:bodyPr>
          <a:lstStyle/>
          <a:p>
            <a:endParaRPr lang="es-ES" dirty="0">
              <a:latin typeface="Poppins" panose="00000500000000000000" pitchFamily="2" charset="0"/>
              <a:cs typeface="Poppins" panose="00000500000000000000" pitchFamily="2" charset="0"/>
            </a:endParaRPr>
          </a:p>
        </p:txBody>
      </p:sp>
      <p:pic>
        <p:nvPicPr>
          <p:cNvPr id="11" name="Imagen 10">
            <a:extLst>
              <a:ext uri="{FF2B5EF4-FFF2-40B4-BE49-F238E27FC236}">
                <a16:creationId xmlns:a16="http://schemas.microsoft.com/office/drawing/2014/main" id="{B8A7DE57-F08C-1497-94FB-0E224562063F}"/>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6EA41C20-942A-C16C-8420-B7D4C8BCD4C6}"/>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FD03C6D2-A889-1A53-C663-701776EA360E}"/>
              </a:ext>
            </a:extLst>
          </p:cNvPr>
          <p:cNvPicPr>
            <a:picLocks noChangeAspect="1"/>
          </p:cNvPicPr>
          <p:nvPr/>
        </p:nvPicPr>
        <p:blipFill>
          <a:blip r:embed="rId4"/>
          <a:stretch>
            <a:fillRect/>
          </a:stretch>
        </p:blipFill>
        <p:spPr>
          <a:xfrm>
            <a:off x="8720915" y="5896364"/>
            <a:ext cx="876972" cy="712101"/>
          </a:xfrm>
          <a:prstGeom prst="rect">
            <a:avLst/>
          </a:prstGeom>
        </p:spPr>
      </p:pic>
      <p:sp>
        <p:nvSpPr>
          <p:cNvPr id="3" name="Marcador de texto 4">
            <a:extLst>
              <a:ext uri="{FF2B5EF4-FFF2-40B4-BE49-F238E27FC236}">
                <a16:creationId xmlns:a16="http://schemas.microsoft.com/office/drawing/2014/main" id="{6D1CD07E-0571-1B9E-0F55-0C199CC216D9}"/>
              </a:ext>
            </a:extLst>
          </p:cNvPr>
          <p:cNvSpPr txBox="1">
            <a:spLocks/>
          </p:cNvSpPr>
          <p:nvPr/>
        </p:nvSpPr>
        <p:spPr>
          <a:xfrm>
            <a:off x="4123077" y="2614030"/>
            <a:ext cx="3791948" cy="1885111"/>
          </a:xfrm>
          <a:prstGeom prst="rect">
            <a:avLst/>
          </a:prstGeom>
          <a:ln w="38100">
            <a:solidFill>
              <a:srgbClr val="E0C537"/>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7000"/>
              </a:lnSpc>
              <a:spcBef>
                <a:spcPts val="1000"/>
              </a:spcBef>
              <a:spcAft>
                <a:spcPts val="800"/>
              </a:spcAft>
              <a:buClrTx/>
              <a:buSzTx/>
              <a:buNone/>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RETOS LEGAIS E ADMINISTRATIVOS</a:t>
            </a:r>
            <a:endParaRPr lang="gl-ES" sz="1500" b="1" dirty="0">
              <a:solidFill>
                <a:srgbClr val="4A594B"/>
              </a:solidFill>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gl-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Regulación e normativas</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Xestión de permisos e licenzas</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Creación dunha entidade xurídica</a:t>
            </a:r>
            <a:endParaRPr lang="es-ES" sz="1100" dirty="0">
              <a:solidFill>
                <a:srgbClr val="4A594B"/>
              </a:solidFill>
              <a:latin typeface="Poppins" panose="00000500000000000000" pitchFamily="2" charset="0"/>
              <a:cs typeface="Poppins" panose="00000500000000000000" pitchFamily="2" charset="0"/>
            </a:endParaRPr>
          </a:p>
        </p:txBody>
      </p:sp>
      <p:sp>
        <p:nvSpPr>
          <p:cNvPr id="5" name="Marcador de texto 4">
            <a:extLst>
              <a:ext uri="{FF2B5EF4-FFF2-40B4-BE49-F238E27FC236}">
                <a16:creationId xmlns:a16="http://schemas.microsoft.com/office/drawing/2014/main" id="{86FD5835-AFE9-15C9-C0E3-670CDBD43765}"/>
              </a:ext>
            </a:extLst>
          </p:cNvPr>
          <p:cNvSpPr txBox="1">
            <a:spLocks/>
          </p:cNvSpPr>
          <p:nvPr/>
        </p:nvSpPr>
        <p:spPr>
          <a:xfrm>
            <a:off x="8057152" y="1420481"/>
            <a:ext cx="3791948" cy="2136105"/>
          </a:xfrm>
          <a:prstGeom prst="rect">
            <a:avLst/>
          </a:prstGeom>
          <a:ln w="38100">
            <a:solidFill>
              <a:srgbClr val="E0C537"/>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7000"/>
              </a:lnSpc>
              <a:spcBef>
                <a:spcPts val="1000"/>
              </a:spcBef>
              <a:spcAft>
                <a:spcPts val="800"/>
              </a:spcAft>
              <a:buClrTx/>
              <a:buSzTx/>
              <a:buNone/>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RETOS CULTURAIS E DE CAMBIO DE HABITOS</a:t>
            </a:r>
            <a:endParaRPr lang="gl-ES" sz="1500" b="1" dirty="0">
              <a:solidFill>
                <a:srgbClr val="4A594B"/>
              </a:solidFill>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gl-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Resistencia o cambio</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Falta de coñecemento técnico</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Compromiso a longo prazo</a:t>
            </a:r>
          </a:p>
          <a:p>
            <a:pPr marL="0" marR="0" lvl="0" indent="0" algn="just" defTabSz="914400" rtl="0" eaLnBrk="1" fontAlgn="auto" latinLnBrk="0" hangingPunct="1">
              <a:lnSpc>
                <a:spcPct val="107000"/>
              </a:lnSpc>
              <a:spcBef>
                <a:spcPts val="1000"/>
              </a:spcBef>
              <a:spcAft>
                <a:spcPts val="800"/>
              </a:spcAft>
              <a:buClrTx/>
              <a:buSzTx/>
              <a:buNone/>
              <a:tabLst/>
              <a:defRPr/>
            </a:pPr>
            <a:endParaRPr lang="es-ES" sz="1100" b="1" dirty="0">
              <a:solidFill>
                <a:srgbClr val="4A594B"/>
              </a:solidFill>
              <a:latin typeface="Poppins" panose="00000500000000000000" pitchFamily="2" charset="0"/>
              <a:cs typeface="Poppins" panose="00000500000000000000" pitchFamily="2" charset="0"/>
            </a:endParaRPr>
          </a:p>
        </p:txBody>
      </p:sp>
      <p:sp>
        <p:nvSpPr>
          <p:cNvPr id="6" name="Marcador de texto 4">
            <a:extLst>
              <a:ext uri="{FF2B5EF4-FFF2-40B4-BE49-F238E27FC236}">
                <a16:creationId xmlns:a16="http://schemas.microsoft.com/office/drawing/2014/main" id="{B4171C04-CF66-F96F-8C24-F88B143D25E3}"/>
              </a:ext>
            </a:extLst>
          </p:cNvPr>
          <p:cNvSpPr txBox="1">
            <a:spLocks/>
          </p:cNvSpPr>
          <p:nvPr/>
        </p:nvSpPr>
        <p:spPr>
          <a:xfrm>
            <a:off x="160428" y="3096240"/>
            <a:ext cx="3791948" cy="2580436"/>
          </a:xfrm>
          <a:prstGeom prst="rect">
            <a:avLst/>
          </a:prstGeom>
          <a:ln w="38100">
            <a:solidFill>
              <a:srgbClr val="E0C537"/>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7000"/>
              </a:lnSpc>
              <a:spcBef>
                <a:spcPts val="1000"/>
              </a:spcBef>
              <a:spcAft>
                <a:spcPts val="800"/>
              </a:spcAft>
              <a:buClrTx/>
              <a:buSzTx/>
              <a:buNone/>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RETOS TÉCNICOS</a:t>
            </a:r>
            <a:endParaRPr lang="gl-ES" sz="1500" b="1" dirty="0">
              <a:solidFill>
                <a:srgbClr val="4A594B"/>
              </a:solidFill>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Infraestrutura e tecnoloxía</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gl-ES" sz="1500" i="0" u="none" strike="noStrike" kern="1200" cap="none" spc="0" normalizeH="0" baseline="0" noProof="0" dirty="0" err="1">
                <a:ln>
                  <a:noFill/>
                </a:ln>
                <a:solidFill>
                  <a:srgbClr val="4A594B"/>
                </a:solidFill>
                <a:effectLst/>
                <a:uLnTx/>
                <a:uFillTx/>
                <a:latin typeface="Poppins" panose="00000500000000000000" pitchFamily="2" charset="0"/>
                <a:cs typeface="Poppins" panose="00000500000000000000" pitchFamily="2" charset="0"/>
              </a:rPr>
              <a:t>Conectividade</a:t>
            </a:r>
            <a:r>
              <a:rPr lang="gl-ES" sz="1500" dirty="0">
                <a:solidFill>
                  <a:srgbClr val="4A594B"/>
                </a:solidFill>
                <a:latin typeface="Poppins" panose="00000500000000000000" pitchFamily="2" charset="0"/>
                <a:cs typeface="Poppins" panose="00000500000000000000" pitchFamily="2" charset="0"/>
              </a:rPr>
              <a:t> coa rede eléctrica</a:t>
            </a:r>
            <a:endParaRPr kumimoji="0" lang="gl-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gl-ES" sz="1500" dirty="0" err="1">
                <a:solidFill>
                  <a:srgbClr val="4A594B"/>
                </a:solidFill>
                <a:latin typeface="Poppins" panose="00000500000000000000" pitchFamily="2" charset="0"/>
                <a:cs typeface="Poppins" panose="00000500000000000000" pitchFamily="2" charset="0"/>
              </a:rPr>
              <a:t>Escalabilidade</a:t>
            </a:r>
            <a:r>
              <a:rPr lang="gl-ES" sz="1500" dirty="0">
                <a:solidFill>
                  <a:srgbClr val="4A594B"/>
                </a:solidFill>
                <a:latin typeface="Poppins" panose="00000500000000000000" pitchFamily="2" charset="0"/>
                <a:cs typeface="Poppins" panose="00000500000000000000" pitchFamily="2" charset="0"/>
              </a:rPr>
              <a:t> e optimización</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Mantemento e operación</a:t>
            </a:r>
            <a:endParaRPr lang="es-ES" sz="1100" dirty="0">
              <a:solidFill>
                <a:srgbClr val="4A594B"/>
              </a:solidFill>
              <a:latin typeface="Poppins" panose="00000500000000000000" pitchFamily="2" charset="0"/>
              <a:cs typeface="Poppins" panose="00000500000000000000" pitchFamily="2" charset="0"/>
            </a:endParaRPr>
          </a:p>
          <a:p>
            <a:pPr marL="457200" lvl="1" indent="0" algn="just">
              <a:lnSpc>
                <a:spcPct val="107000"/>
              </a:lnSpc>
              <a:spcBef>
                <a:spcPts val="1000"/>
              </a:spcBef>
              <a:spcAft>
                <a:spcPts val="800"/>
              </a:spcAft>
              <a:buNone/>
            </a:pPr>
            <a:endParaRPr lang="es-ES" sz="1500" dirty="0">
              <a:solidFill>
                <a:srgbClr val="4A594B"/>
              </a:solidFill>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s-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8" name="Marcador de texto 4">
            <a:extLst>
              <a:ext uri="{FF2B5EF4-FFF2-40B4-BE49-F238E27FC236}">
                <a16:creationId xmlns:a16="http://schemas.microsoft.com/office/drawing/2014/main" id="{205D9CEB-0A2F-129C-6061-AB9F77E5C0B4}"/>
              </a:ext>
            </a:extLst>
          </p:cNvPr>
          <p:cNvSpPr txBox="1">
            <a:spLocks/>
          </p:cNvSpPr>
          <p:nvPr/>
        </p:nvSpPr>
        <p:spPr>
          <a:xfrm>
            <a:off x="8085727" y="3667964"/>
            <a:ext cx="3791948" cy="2008712"/>
          </a:xfrm>
          <a:prstGeom prst="rect">
            <a:avLst/>
          </a:prstGeom>
          <a:ln w="38100">
            <a:solidFill>
              <a:srgbClr val="E0C537"/>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7000"/>
              </a:lnSpc>
              <a:spcBef>
                <a:spcPts val="1000"/>
              </a:spcBef>
              <a:spcAft>
                <a:spcPts val="800"/>
              </a:spcAft>
              <a:buClrTx/>
              <a:buSzTx/>
              <a:buNone/>
              <a:tabLst/>
              <a:defRPr/>
            </a:pPr>
            <a:r>
              <a:rPr kumimoji="0" lang="gl-ES" sz="15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RETOS ECONÓMICOS E FINANCEIROS</a:t>
            </a:r>
            <a:endParaRPr lang="gl-ES" sz="1500" b="1" dirty="0">
              <a:solidFill>
                <a:srgbClr val="4A594B"/>
              </a:solidFill>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Financiamento inicial</a:t>
            </a: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Acceso a subvencións e incentivos</a:t>
            </a:r>
            <a:endParaRPr kumimoji="0" lang="gl-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Modelo de negocio sostible</a:t>
            </a:r>
            <a:endParaRPr lang="es-ES" sz="1100" dirty="0">
              <a:solidFill>
                <a:srgbClr val="4A594B"/>
              </a:solidFill>
              <a:latin typeface="Poppins" panose="00000500000000000000" pitchFamily="2" charset="0"/>
              <a:cs typeface="Poppins" panose="00000500000000000000" pitchFamily="2" charset="0"/>
            </a:endParaRPr>
          </a:p>
          <a:p>
            <a:pPr marL="457200" lvl="1" indent="0" algn="just">
              <a:lnSpc>
                <a:spcPct val="107000"/>
              </a:lnSpc>
              <a:spcBef>
                <a:spcPts val="1000"/>
              </a:spcBef>
              <a:spcAft>
                <a:spcPts val="800"/>
              </a:spcAft>
              <a:buNone/>
            </a:pPr>
            <a:endParaRPr lang="es-ES" sz="1500" dirty="0">
              <a:solidFill>
                <a:srgbClr val="4A594B"/>
              </a:solidFill>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s-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pic>
        <p:nvPicPr>
          <p:cNvPr id="14" name="Imagen 13">
            <a:extLst>
              <a:ext uri="{FF2B5EF4-FFF2-40B4-BE49-F238E27FC236}">
                <a16:creationId xmlns:a16="http://schemas.microsoft.com/office/drawing/2014/main" id="{8728E8C4-4C34-B0FD-786D-1F246641C57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909139" y="1207706"/>
            <a:ext cx="1016282" cy="1016282"/>
          </a:xfrm>
          <a:prstGeom prst="rect">
            <a:avLst/>
          </a:prstGeom>
        </p:spPr>
      </p:pic>
      <p:pic>
        <p:nvPicPr>
          <p:cNvPr id="1026" name="Picture 2" descr="522.900+ Engranaje Fotografías de stock, fotos e imágenes libres de  derechos - iStock | Proceso, Tuercas, Trabajo en equipo">
            <a:extLst>
              <a:ext uri="{FF2B5EF4-FFF2-40B4-BE49-F238E27FC236}">
                <a16:creationId xmlns:a16="http://schemas.microsoft.com/office/drawing/2014/main" id="{FDE9A4DC-6F75-1DB6-34F2-53C9F906A4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134255" y="3122469"/>
            <a:ext cx="791164" cy="7911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y Justicia Papel De Carta Pluma PNG ,dibujos Ley, La Justicia, Papel  Carta PNG y PSD para Descargar Gratis | Pngtree">
            <a:extLst>
              <a:ext uri="{FF2B5EF4-FFF2-40B4-BE49-F238E27FC236}">
                <a16:creationId xmlns:a16="http://schemas.microsoft.com/office/drawing/2014/main" id="{7EF82D2F-8509-596A-60D2-42EDAF78DC4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41344" y="2790658"/>
            <a:ext cx="944166" cy="944166"/>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38E2581B-93F2-205C-0C32-DFE407F0E764}"/>
              </a:ext>
            </a:extLst>
          </p:cNvPr>
          <p:cNvPicPr>
            <a:picLocks noChangeAspect="1"/>
          </p:cNvPicPr>
          <p:nvPr/>
        </p:nvPicPr>
        <p:blipFill>
          <a:blip r:embed="rId10"/>
          <a:stretch>
            <a:fillRect/>
          </a:stretch>
        </p:blipFill>
        <p:spPr>
          <a:xfrm>
            <a:off x="10717937" y="1681923"/>
            <a:ext cx="968478" cy="968478"/>
          </a:xfrm>
          <a:prstGeom prst="rect">
            <a:avLst/>
          </a:prstGeom>
        </p:spPr>
      </p:pic>
      <p:pic>
        <p:nvPicPr>
          <p:cNvPr id="16" name="Imagen 15">
            <a:extLst>
              <a:ext uri="{FF2B5EF4-FFF2-40B4-BE49-F238E27FC236}">
                <a16:creationId xmlns:a16="http://schemas.microsoft.com/office/drawing/2014/main" id="{F0A8FE54-ED1B-E035-A619-AD86C90348ED}"/>
              </a:ext>
            </a:extLst>
          </p:cNvPr>
          <p:cNvPicPr>
            <a:picLocks noChangeAspect="1"/>
          </p:cNvPicPr>
          <p:nvPr/>
        </p:nvPicPr>
        <p:blipFill>
          <a:blip r:embed="rId11"/>
          <a:stretch>
            <a:fillRect/>
          </a:stretch>
        </p:blipFill>
        <p:spPr>
          <a:xfrm>
            <a:off x="10900369" y="3785194"/>
            <a:ext cx="944962" cy="944962"/>
          </a:xfrm>
          <a:prstGeom prst="rect">
            <a:avLst/>
          </a:prstGeom>
        </p:spPr>
      </p:pic>
    </p:spTree>
    <p:extLst>
      <p:ext uri="{BB962C8B-B14F-4D97-AF65-F5344CB8AC3E}">
        <p14:creationId xmlns:p14="http://schemas.microsoft.com/office/powerpoint/2010/main" val="22948380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6CF61-EAAF-6789-3EEB-E3D12F6E4A3A}"/>
            </a:ext>
          </a:extLst>
        </p:cNvPr>
        <p:cNvGrpSpPr/>
        <p:nvPr/>
      </p:nvGrpSpPr>
      <p:grpSpPr>
        <a:xfrm>
          <a:off x="0" y="0"/>
          <a:ext cx="0" cy="0"/>
          <a:chOff x="0" y="0"/>
          <a:chExt cx="0" cy="0"/>
        </a:xfrm>
      </p:grpSpPr>
      <p:sp>
        <p:nvSpPr>
          <p:cNvPr id="10" name="Marcador de texto 4">
            <a:extLst>
              <a:ext uri="{FF2B5EF4-FFF2-40B4-BE49-F238E27FC236}">
                <a16:creationId xmlns:a16="http://schemas.microsoft.com/office/drawing/2014/main" id="{7DDC643B-0DA0-891B-D25D-00F3276FD2E7}"/>
              </a:ext>
            </a:extLst>
          </p:cNvPr>
          <p:cNvSpPr txBox="1">
            <a:spLocks/>
          </p:cNvSpPr>
          <p:nvPr/>
        </p:nvSpPr>
        <p:spPr>
          <a:xfrm>
            <a:off x="913400" y="1129714"/>
            <a:ext cx="10771892"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A OTC DEPO OFRECE ANTE ESTES RETOS…</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C5FD1643-5E07-4D70-722C-B544B35BD593}"/>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7" name="Marcador de texto 6">
            <a:extLst>
              <a:ext uri="{FF2B5EF4-FFF2-40B4-BE49-F238E27FC236}">
                <a16:creationId xmlns:a16="http://schemas.microsoft.com/office/drawing/2014/main" id="{83EDB3AB-2C87-D4C2-FF2A-C96B57940FE0}"/>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896C5B2F-57CF-E0BF-5DCB-F189EC56A940}"/>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910732C7-CD03-8DBB-20DF-DD52BFF212AE}"/>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FDDB29D9-A811-D316-F5BD-0DF76A4EC5DF}"/>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23A2ADCB-6764-0874-8116-E980194A7B24}"/>
              </a:ext>
            </a:extLst>
          </p:cNvPr>
          <p:cNvPicPr>
            <a:picLocks noChangeAspect="1"/>
          </p:cNvPicPr>
          <p:nvPr/>
        </p:nvPicPr>
        <p:blipFill>
          <a:blip r:embed="rId4"/>
          <a:stretch>
            <a:fillRect/>
          </a:stretch>
        </p:blipFill>
        <p:spPr>
          <a:xfrm>
            <a:off x="8720915" y="5896364"/>
            <a:ext cx="876972" cy="712101"/>
          </a:xfrm>
          <a:prstGeom prst="rect">
            <a:avLst/>
          </a:prstGeom>
        </p:spPr>
      </p:pic>
      <p:sp>
        <p:nvSpPr>
          <p:cNvPr id="3" name="Marcador de texto 4">
            <a:extLst>
              <a:ext uri="{FF2B5EF4-FFF2-40B4-BE49-F238E27FC236}">
                <a16:creationId xmlns:a16="http://schemas.microsoft.com/office/drawing/2014/main" id="{3A72BDE8-6889-D630-92FF-79F031AF6CF6}"/>
              </a:ext>
            </a:extLst>
          </p:cNvPr>
          <p:cNvSpPr txBox="1">
            <a:spLocks/>
          </p:cNvSpPr>
          <p:nvPr/>
        </p:nvSpPr>
        <p:spPr>
          <a:xfrm>
            <a:off x="389527" y="1896314"/>
            <a:ext cx="3791948" cy="2580436"/>
          </a:xfrm>
          <a:prstGeom prst="rect">
            <a:avLst/>
          </a:prstGeom>
          <a:ln w="38100">
            <a:solidFill>
              <a:srgbClr val="E0C537"/>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lnSpc>
                <a:spcPct val="107000"/>
              </a:lnSpc>
              <a:spcBef>
                <a:spcPts val="1000"/>
              </a:spcBef>
              <a:spcAft>
                <a:spcPts val="800"/>
              </a:spcAft>
              <a:buNone/>
            </a:pPr>
            <a:endParaRPr lang="es-ES" sz="1500" dirty="0">
              <a:solidFill>
                <a:srgbClr val="4A594B"/>
              </a:solidFill>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s-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8" name="CuadroTexto 7">
            <a:extLst>
              <a:ext uri="{FF2B5EF4-FFF2-40B4-BE49-F238E27FC236}">
                <a16:creationId xmlns:a16="http://schemas.microsoft.com/office/drawing/2014/main" id="{25CB2DAA-5841-22C1-FA5F-E5741E7D39C3}"/>
              </a:ext>
            </a:extLst>
          </p:cNvPr>
          <p:cNvSpPr txBox="1"/>
          <p:nvPr/>
        </p:nvSpPr>
        <p:spPr>
          <a:xfrm>
            <a:off x="695325" y="1938884"/>
            <a:ext cx="3190875" cy="1815882"/>
          </a:xfrm>
          <a:prstGeom prst="rect">
            <a:avLst/>
          </a:prstGeom>
          <a:noFill/>
        </p:spPr>
        <p:txBody>
          <a:bodyPr wrap="square">
            <a:spAutoFit/>
          </a:bodyPr>
          <a:lstStyle>
            <a:defPPr>
              <a:defRPr lang="es-ES"/>
            </a:defPPr>
            <a:lvl1pPr marR="100501" algn="ctr">
              <a:defRPr sz="2400" b="1" spc="27">
                <a:solidFill>
                  <a:srgbClr val="4A594B"/>
                </a:solidFill>
                <a:latin typeface="Montserrat" panose="02000505000000020004" pitchFamily="2" charset="0"/>
                <a:cs typeface="Poppins" panose="00000500000000000000" pitchFamily="2" charset="0"/>
              </a:defRPr>
            </a:lvl1pPr>
          </a:lstStyle>
          <a:p>
            <a:r>
              <a:rPr lang="gl-ES" dirty="0">
                <a:latin typeface="Poppins" panose="00000500000000000000" pitchFamily="2" charset="0"/>
              </a:rPr>
              <a:t>DIFUSIÓN</a:t>
            </a:r>
          </a:p>
          <a:p>
            <a:endParaRPr lang="gl-ES" dirty="0">
              <a:latin typeface="Poppins" panose="00000500000000000000" pitchFamily="2" charset="0"/>
            </a:endParaRPr>
          </a:p>
          <a:p>
            <a:r>
              <a:rPr lang="gl-ES" sz="1600" b="0" spc="-86" dirty="0">
                <a:solidFill>
                  <a:srgbClr val="345264"/>
                </a:solidFill>
                <a:latin typeface="Poppins" panose="00000500000000000000" pitchFamily="2" charset="0"/>
              </a:rPr>
              <a:t>Divulgación de información sobre a constitución e funcionamento dunha Comunidade Enerxética</a:t>
            </a:r>
          </a:p>
        </p:txBody>
      </p:sp>
      <p:sp>
        <p:nvSpPr>
          <p:cNvPr id="16" name="Marcador de texto 4">
            <a:extLst>
              <a:ext uri="{FF2B5EF4-FFF2-40B4-BE49-F238E27FC236}">
                <a16:creationId xmlns:a16="http://schemas.microsoft.com/office/drawing/2014/main" id="{FF846ED7-3013-83D8-A604-5275391BDB7E}"/>
              </a:ext>
            </a:extLst>
          </p:cNvPr>
          <p:cNvSpPr txBox="1">
            <a:spLocks/>
          </p:cNvSpPr>
          <p:nvPr/>
        </p:nvSpPr>
        <p:spPr>
          <a:xfrm>
            <a:off x="4190002" y="2648789"/>
            <a:ext cx="3791948" cy="2580436"/>
          </a:xfrm>
          <a:prstGeom prst="rect">
            <a:avLst/>
          </a:prstGeom>
          <a:ln w="38100">
            <a:solidFill>
              <a:srgbClr val="E0C537"/>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lnSpc>
                <a:spcPct val="107000"/>
              </a:lnSpc>
              <a:spcBef>
                <a:spcPts val="1000"/>
              </a:spcBef>
              <a:spcAft>
                <a:spcPts val="800"/>
              </a:spcAft>
              <a:buNone/>
            </a:pPr>
            <a:endParaRPr lang="es-ES" sz="1500" dirty="0">
              <a:solidFill>
                <a:srgbClr val="4A594B"/>
              </a:solidFill>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s-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17" name="CuadroTexto 16">
            <a:extLst>
              <a:ext uri="{FF2B5EF4-FFF2-40B4-BE49-F238E27FC236}">
                <a16:creationId xmlns:a16="http://schemas.microsoft.com/office/drawing/2014/main" id="{7DEEE4EB-17C1-770A-458F-E34BDF566391}"/>
              </a:ext>
            </a:extLst>
          </p:cNvPr>
          <p:cNvSpPr txBox="1"/>
          <p:nvPr/>
        </p:nvSpPr>
        <p:spPr>
          <a:xfrm>
            <a:off x="4190002" y="2710409"/>
            <a:ext cx="3791948" cy="2062103"/>
          </a:xfrm>
          <a:prstGeom prst="rect">
            <a:avLst/>
          </a:prstGeom>
          <a:noFill/>
        </p:spPr>
        <p:txBody>
          <a:bodyPr wrap="square">
            <a:spAutoFit/>
          </a:bodyPr>
          <a:lstStyle>
            <a:defPPr>
              <a:defRPr lang="es-ES"/>
            </a:defPPr>
            <a:lvl1pPr marR="100501" algn="ctr">
              <a:defRPr sz="2400" b="1" spc="27">
                <a:solidFill>
                  <a:srgbClr val="4A594B"/>
                </a:solidFill>
                <a:latin typeface="Montserrat" panose="02000505000000020004" pitchFamily="2" charset="0"/>
                <a:cs typeface="Poppins" panose="00000500000000000000" pitchFamily="2" charset="0"/>
              </a:defRPr>
            </a:lvl1pPr>
          </a:lstStyle>
          <a:p>
            <a:r>
              <a:rPr lang="gl-ES" dirty="0">
                <a:latin typeface="Poppins" panose="00000500000000000000" pitchFamily="2" charset="0"/>
              </a:rPr>
              <a:t>ACOMPAÑAMENTO</a:t>
            </a:r>
          </a:p>
          <a:p>
            <a:endParaRPr lang="gl-ES" dirty="0">
              <a:latin typeface="Poppins" panose="00000500000000000000" pitchFamily="2" charset="0"/>
            </a:endParaRPr>
          </a:p>
          <a:p>
            <a:r>
              <a:rPr lang="gl-ES" sz="1600" b="0" spc="-86" dirty="0">
                <a:solidFill>
                  <a:srgbClr val="345264"/>
                </a:solidFill>
                <a:latin typeface="Poppins" panose="00000500000000000000" pitchFamily="2" charset="0"/>
              </a:rPr>
              <a:t>No desenrolo de procesos participativos ata chegar a constituír a Comunidade Enerxética, e incluso despois, no avance dos seus proxectos</a:t>
            </a:r>
          </a:p>
        </p:txBody>
      </p:sp>
      <p:sp>
        <p:nvSpPr>
          <p:cNvPr id="18" name="Marcador de texto 4">
            <a:extLst>
              <a:ext uri="{FF2B5EF4-FFF2-40B4-BE49-F238E27FC236}">
                <a16:creationId xmlns:a16="http://schemas.microsoft.com/office/drawing/2014/main" id="{64208F0B-7CD2-568B-4AC0-00896924AD84}"/>
              </a:ext>
            </a:extLst>
          </p:cNvPr>
          <p:cNvSpPr txBox="1">
            <a:spLocks/>
          </p:cNvSpPr>
          <p:nvPr/>
        </p:nvSpPr>
        <p:spPr>
          <a:xfrm>
            <a:off x="7990477" y="1791539"/>
            <a:ext cx="3791948" cy="2580436"/>
          </a:xfrm>
          <a:prstGeom prst="rect">
            <a:avLst/>
          </a:prstGeom>
          <a:ln w="38100">
            <a:solidFill>
              <a:srgbClr val="E0C537"/>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lnSpc>
                <a:spcPct val="107000"/>
              </a:lnSpc>
              <a:spcBef>
                <a:spcPts val="1000"/>
              </a:spcBef>
              <a:spcAft>
                <a:spcPts val="800"/>
              </a:spcAft>
              <a:buNone/>
            </a:pPr>
            <a:endParaRPr lang="es-ES" sz="1500" dirty="0">
              <a:solidFill>
                <a:srgbClr val="4A594B"/>
              </a:solidFill>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s-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19" name="CuadroTexto 18">
            <a:extLst>
              <a:ext uri="{FF2B5EF4-FFF2-40B4-BE49-F238E27FC236}">
                <a16:creationId xmlns:a16="http://schemas.microsoft.com/office/drawing/2014/main" id="{C416541A-F79B-908A-84C7-DCAF633D58A2}"/>
              </a:ext>
            </a:extLst>
          </p:cNvPr>
          <p:cNvSpPr txBox="1"/>
          <p:nvPr/>
        </p:nvSpPr>
        <p:spPr>
          <a:xfrm>
            <a:off x="8010527" y="1834109"/>
            <a:ext cx="3771898" cy="2185470"/>
          </a:xfrm>
          <a:prstGeom prst="rect">
            <a:avLst/>
          </a:prstGeom>
          <a:noFill/>
        </p:spPr>
        <p:txBody>
          <a:bodyPr wrap="square">
            <a:spAutoFit/>
          </a:bodyPr>
          <a:lstStyle/>
          <a:p>
            <a:pPr marR="100501" algn="ctr"/>
            <a:r>
              <a:rPr lang="gl-ES" sz="2400" b="1" spc="27" dirty="0">
                <a:solidFill>
                  <a:srgbClr val="4A594B"/>
                </a:solidFill>
                <a:latin typeface="Poppins" panose="00000500000000000000" pitchFamily="2" charset="0"/>
                <a:cs typeface="Poppins" panose="00000500000000000000" pitchFamily="2" charset="0"/>
              </a:rPr>
              <a:t>ASESORAMENTO</a:t>
            </a:r>
            <a:endParaRPr lang="gl-ES" sz="2400" b="1" spc="27" noProof="0" dirty="0">
              <a:solidFill>
                <a:srgbClr val="4A594B"/>
              </a:solidFill>
              <a:latin typeface="Poppins" panose="00000500000000000000" pitchFamily="2" charset="0"/>
              <a:cs typeface="Poppins" panose="00000500000000000000" pitchFamily="2" charset="0"/>
            </a:endParaRPr>
          </a:p>
          <a:p>
            <a:pPr marR="100501" algn="ctr"/>
            <a:endParaRPr lang="gl-ES" sz="1600" dirty="0">
              <a:latin typeface="Poppins" panose="00000500000000000000" pitchFamily="2" charset="0"/>
              <a:cs typeface="Poppins" panose="00000500000000000000" pitchFamily="2" charset="0"/>
            </a:endParaRPr>
          </a:p>
          <a:p>
            <a:pPr marL="180975" marR="148641" algn="ctr" defTabSz="542925">
              <a:lnSpc>
                <a:spcPct val="122300"/>
              </a:lnSpc>
            </a:pPr>
            <a:r>
              <a:rPr lang="gl-ES" sz="1600" spc="-86" noProof="0" dirty="0" err="1">
                <a:solidFill>
                  <a:srgbClr val="345264"/>
                </a:solidFill>
                <a:latin typeface="Poppins" panose="00000500000000000000" pitchFamily="2" charset="0"/>
                <a:cs typeface="Poppins" panose="00000500000000000000" pitchFamily="2" charset="0"/>
              </a:rPr>
              <a:t>Consultoría</a:t>
            </a:r>
            <a:r>
              <a:rPr lang="gl-ES" sz="1600" spc="-86" noProof="0" dirty="0">
                <a:solidFill>
                  <a:srgbClr val="345264"/>
                </a:solidFill>
                <a:latin typeface="Poppins" panose="00000500000000000000" pitchFamily="2" charset="0"/>
                <a:cs typeface="Poppins" panose="00000500000000000000" pitchFamily="2" charset="0"/>
              </a:rPr>
              <a:t> t</a:t>
            </a:r>
            <a:r>
              <a:rPr lang="gl-ES" sz="1600" spc="-86" dirty="0" err="1">
                <a:solidFill>
                  <a:srgbClr val="345264"/>
                </a:solidFill>
                <a:latin typeface="Poppins" panose="00000500000000000000" pitchFamily="2" charset="0"/>
                <a:cs typeface="Poppins" panose="00000500000000000000" pitchFamily="2" charset="0"/>
              </a:rPr>
              <a:t>écnica</a:t>
            </a:r>
            <a:r>
              <a:rPr lang="gl-ES" sz="1600" spc="-86" dirty="0">
                <a:solidFill>
                  <a:srgbClr val="345264"/>
                </a:solidFill>
                <a:latin typeface="Poppins" panose="00000500000000000000" pitchFamily="2" charset="0"/>
                <a:cs typeface="Poppins" panose="00000500000000000000" pitchFamily="2" charset="0"/>
              </a:rPr>
              <a:t>, administrativa, económica, social e xurídica vinculada á constitución e posta en marcha da Comunidade Enerxética e dos seus proxectos</a:t>
            </a:r>
            <a:endParaRPr lang="gl-ES" sz="1600" spc="-7" noProof="0" dirty="0">
              <a:solidFill>
                <a:srgbClr val="345264"/>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13447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C537"/>
        </a:solidFill>
        <a:effectLst/>
      </p:bgPr>
    </p:bg>
    <p:spTree>
      <p:nvGrpSpPr>
        <p:cNvPr id="1" name="">
          <a:extLst>
            <a:ext uri="{FF2B5EF4-FFF2-40B4-BE49-F238E27FC236}">
              <a16:creationId xmlns:a16="http://schemas.microsoft.com/office/drawing/2014/main" id="{B51BD251-5505-5DD6-2FBC-4C71D12C3ABE}"/>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1128B0E7-E2F0-24FC-5081-DBE8570C2938}"/>
              </a:ext>
            </a:extLst>
          </p:cNvPr>
          <p:cNvSpPr txBox="1"/>
          <p:nvPr/>
        </p:nvSpPr>
        <p:spPr>
          <a:xfrm>
            <a:off x="1384912" y="2335048"/>
            <a:ext cx="944584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Marco Con</a:t>
            </a:r>
            <a:r>
              <a:rPr lang="es-ES" sz="6000" b="1" dirty="0" err="1">
                <a:solidFill>
                  <a:srgbClr val="4A594B"/>
                </a:solidFill>
                <a:latin typeface="Poppins" panose="00000500000000000000" pitchFamily="2" charset="0"/>
                <a:cs typeface="Poppins" panose="00000500000000000000" pitchFamily="2" charset="0"/>
              </a:rPr>
              <a:t>ceptual</a:t>
            </a:r>
            <a:endParaRPr kumimoji="0" lang="es-ES" sz="6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2" name="Marcador de texto 6">
            <a:extLst>
              <a:ext uri="{FF2B5EF4-FFF2-40B4-BE49-F238E27FC236}">
                <a16:creationId xmlns:a16="http://schemas.microsoft.com/office/drawing/2014/main" id="{30337AC7-D537-51E9-BDF3-F15766A56E72}"/>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
            </a:endParaRPr>
          </a:p>
        </p:txBody>
      </p:sp>
      <p:sp>
        <p:nvSpPr>
          <p:cNvPr id="3" name="CuadroTexto 2">
            <a:extLst>
              <a:ext uri="{FF2B5EF4-FFF2-40B4-BE49-F238E27FC236}">
                <a16:creationId xmlns:a16="http://schemas.microsoft.com/office/drawing/2014/main" id="{4A2581EE-FB04-3E47-2033-D6EDDDCA7F63}"/>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8" name="Imagen 7">
            <a:extLst>
              <a:ext uri="{FF2B5EF4-FFF2-40B4-BE49-F238E27FC236}">
                <a16:creationId xmlns:a16="http://schemas.microsoft.com/office/drawing/2014/main" id="{9120A1A9-2A8B-6D75-807D-758C8709CAB8}"/>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9" name="Imagen 8">
            <a:extLst>
              <a:ext uri="{FF2B5EF4-FFF2-40B4-BE49-F238E27FC236}">
                <a16:creationId xmlns:a16="http://schemas.microsoft.com/office/drawing/2014/main" id="{97A22C63-780C-02B2-CEE3-4F153A0E441A}"/>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0" name="Imagen 9" descr="Logotipo&#10;&#10;Descripción generada automáticamente">
            <a:extLst>
              <a:ext uri="{FF2B5EF4-FFF2-40B4-BE49-F238E27FC236}">
                <a16:creationId xmlns:a16="http://schemas.microsoft.com/office/drawing/2014/main" id="{E17EDC7C-6898-3740-A4EC-F6C5B1C7A972}"/>
              </a:ext>
            </a:extLst>
          </p:cNvPr>
          <p:cNvPicPr>
            <a:picLocks noChangeAspect="1"/>
          </p:cNvPicPr>
          <p:nvPr/>
        </p:nvPicPr>
        <p:blipFill>
          <a:blip r:embed="rId4"/>
          <a:stretch>
            <a:fillRect/>
          </a:stretch>
        </p:blipFill>
        <p:spPr>
          <a:xfrm>
            <a:off x="8720915" y="5896364"/>
            <a:ext cx="876972" cy="712101"/>
          </a:xfrm>
          <a:prstGeom prst="rect">
            <a:avLst/>
          </a:prstGeom>
        </p:spPr>
      </p:pic>
    </p:spTree>
    <p:extLst>
      <p:ext uri="{BB962C8B-B14F-4D97-AF65-F5344CB8AC3E}">
        <p14:creationId xmlns:p14="http://schemas.microsoft.com/office/powerpoint/2010/main" val="17501378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1F427-670E-227D-74FB-D951285EFB8F}"/>
            </a:ext>
          </a:extLst>
        </p:cNvPr>
        <p:cNvGrpSpPr/>
        <p:nvPr/>
      </p:nvGrpSpPr>
      <p:grpSpPr>
        <a:xfrm>
          <a:off x="0" y="0"/>
          <a:ext cx="0" cy="0"/>
          <a:chOff x="0" y="0"/>
          <a:chExt cx="0" cy="0"/>
        </a:xfrm>
      </p:grpSpPr>
      <p:sp>
        <p:nvSpPr>
          <p:cNvPr id="10" name="Marcador de texto 4">
            <a:extLst>
              <a:ext uri="{FF2B5EF4-FFF2-40B4-BE49-F238E27FC236}">
                <a16:creationId xmlns:a16="http://schemas.microsoft.com/office/drawing/2014/main" id="{8F665CF0-516A-9268-F6C7-80466B088AC3}"/>
              </a:ext>
            </a:extLst>
          </p:cNvPr>
          <p:cNvSpPr txBox="1">
            <a:spLocks/>
          </p:cNvSpPr>
          <p:nvPr/>
        </p:nvSpPr>
        <p:spPr>
          <a:xfrm>
            <a:off x="913400" y="1129714"/>
            <a:ext cx="10771892"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ESPAZOS DE COLABORACIÓN…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CE94DF20-441B-9EF4-1924-6A20343A9337}"/>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Renovables</a:t>
            </a:r>
            <a:r>
              <a:rPr kumimoji="0" lang="es-ES" sz="2000" b="1" i="1"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a:t>
            </a:r>
          </a:p>
        </p:txBody>
      </p:sp>
      <p:sp>
        <p:nvSpPr>
          <p:cNvPr id="7" name="Marcador de texto 6">
            <a:extLst>
              <a:ext uri="{FF2B5EF4-FFF2-40B4-BE49-F238E27FC236}">
                <a16:creationId xmlns:a16="http://schemas.microsoft.com/office/drawing/2014/main" id="{FCF36035-E14D-8F4D-2C09-A40B7E95A836}"/>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id="{FDF1A50B-2B55-1607-F3C3-6AB9DC278796}"/>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C183264F-D944-E4D4-6D40-8C2CD14166C0}"/>
              </a:ext>
            </a:extLst>
          </p:cNvPr>
          <p:cNvPicPr>
            <a:picLocks noChangeAspect="1"/>
          </p:cNvPicPr>
          <p:nvPr/>
        </p:nvPicPr>
        <p:blipFill>
          <a:blip r:embed="rId2"/>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879CD6D1-7452-24E7-E910-42D05D00501C}"/>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B562E241-E0EF-43E6-81DD-8F5CDC819A1D}"/>
              </a:ext>
            </a:extLst>
          </p:cNvPr>
          <p:cNvPicPr>
            <a:picLocks noChangeAspect="1"/>
          </p:cNvPicPr>
          <p:nvPr/>
        </p:nvPicPr>
        <p:blipFill>
          <a:blip r:embed="rId4"/>
          <a:stretch>
            <a:fillRect/>
          </a:stretch>
        </p:blipFill>
        <p:spPr>
          <a:xfrm>
            <a:off x="8720915" y="5896364"/>
            <a:ext cx="876972" cy="712101"/>
          </a:xfrm>
          <a:prstGeom prst="rect">
            <a:avLst/>
          </a:prstGeom>
        </p:spPr>
      </p:pic>
      <p:sp>
        <p:nvSpPr>
          <p:cNvPr id="3" name="Marcador de texto 4">
            <a:extLst>
              <a:ext uri="{FF2B5EF4-FFF2-40B4-BE49-F238E27FC236}">
                <a16:creationId xmlns:a16="http://schemas.microsoft.com/office/drawing/2014/main" id="{9342352B-695A-71D8-F8FE-7F2CECD6E280}"/>
              </a:ext>
            </a:extLst>
          </p:cNvPr>
          <p:cNvSpPr txBox="1">
            <a:spLocks/>
          </p:cNvSpPr>
          <p:nvPr/>
        </p:nvSpPr>
        <p:spPr>
          <a:xfrm>
            <a:off x="389527" y="1896314"/>
            <a:ext cx="3791948" cy="2580436"/>
          </a:xfrm>
          <a:prstGeom prst="rect">
            <a:avLst/>
          </a:prstGeom>
          <a:ln w="38100">
            <a:solidFill>
              <a:srgbClr val="E0C537"/>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lnSpc>
                <a:spcPct val="107000"/>
              </a:lnSpc>
              <a:spcBef>
                <a:spcPts val="1000"/>
              </a:spcBef>
              <a:spcAft>
                <a:spcPts val="800"/>
              </a:spcAft>
              <a:buNone/>
            </a:pPr>
            <a:endParaRPr lang="es-ES" sz="1500" dirty="0">
              <a:solidFill>
                <a:srgbClr val="4A594B"/>
              </a:solidFill>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s-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8" name="CuadroTexto 7">
            <a:extLst>
              <a:ext uri="{FF2B5EF4-FFF2-40B4-BE49-F238E27FC236}">
                <a16:creationId xmlns:a16="http://schemas.microsoft.com/office/drawing/2014/main" id="{F2BF175F-4667-E730-93B1-D80243C701A8}"/>
              </a:ext>
            </a:extLst>
          </p:cNvPr>
          <p:cNvSpPr txBox="1"/>
          <p:nvPr/>
        </p:nvSpPr>
        <p:spPr>
          <a:xfrm>
            <a:off x="690063" y="2217036"/>
            <a:ext cx="3190875" cy="1938992"/>
          </a:xfrm>
          <a:prstGeom prst="rect">
            <a:avLst/>
          </a:prstGeom>
          <a:noFill/>
        </p:spPr>
        <p:txBody>
          <a:bodyPr wrap="square">
            <a:spAutoFit/>
          </a:bodyPr>
          <a:lstStyle>
            <a:defPPr>
              <a:defRPr lang="es-ES"/>
            </a:defPPr>
            <a:lvl1pPr marR="100501" algn="ctr">
              <a:defRPr sz="2400" b="1" spc="27">
                <a:solidFill>
                  <a:srgbClr val="4A594B"/>
                </a:solidFill>
                <a:latin typeface="Montserrat" panose="02000505000000020004" pitchFamily="2" charset="0"/>
                <a:cs typeface="Poppins" panose="00000500000000000000" pitchFamily="2" charset="0"/>
              </a:defRPr>
            </a:lvl1pPr>
          </a:lstStyle>
          <a:p>
            <a:r>
              <a:rPr lang="gl-ES" dirty="0">
                <a:latin typeface="Poppins" panose="00000500000000000000" pitchFamily="2" charset="0"/>
              </a:rPr>
              <a:t>OBSERVATORIO PROVINCIAL DAS CE DA PROVINCIA DE PONTEVEDRA</a:t>
            </a:r>
          </a:p>
          <a:p>
            <a:endParaRPr lang="gl-ES" dirty="0">
              <a:latin typeface="Poppins" panose="00000500000000000000" pitchFamily="2" charset="0"/>
            </a:endParaRPr>
          </a:p>
        </p:txBody>
      </p:sp>
      <p:sp>
        <p:nvSpPr>
          <p:cNvPr id="16" name="Marcador de texto 4">
            <a:extLst>
              <a:ext uri="{FF2B5EF4-FFF2-40B4-BE49-F238E27FC236}">
                <a16:creationId xmlns:a16="http://schemas.microsoft.com/office/drawing/2014/main" id="{AE3BF6D8-D572-9201-CEDB-D493E60CD004}"/>
              </a:ext>
            </a:extLst>
          </p:cNvPr>
          <p:cNvSpPr txBox="1">
            <a:spLocks/>
          </p:cNvSpPr>
          <p:nvPr/>
        </p:nvSpPr>
        <p:spPr>
          <a:xfrm>
            <a:off x="4190002" y="2648789"/>
            <a:ext cx="3791948" cy="2580436"/>
          </a:xfrm>
          <a:prstGeom prst="rect">
            <a:avLst/>
          </a:prstGeom>
          <a:ln w="38100">
            <a:solidFill>
              <a:srgbClr val="E0C537"/>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lnSpc>
                <a:spcPct val="107000"/>
              </a:lnSpc>
              <a:spcBef>
                <a:spcPts val="1000"/>
              </a:spcBef>
              <a:spcAft>
                <a:spcPts val="800"/>
              </a:spcAft>
              <a:buNone/>
            </a:pPr>
            <a:endParaRPr lang="es-ES" sz="1500" dirty="0">
              <a:solidFill>
                <a:srgbClr val="4A594B"/>
              </a:solidFill>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s-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17" name="CuadroTexto 16">
            <a:extLst>
              <a:ext uri="{FF2B5EF4-FFF2-40B4-BE49-F238E27FC236}">
                <a16:creationId xmlns:a16="http://schemas.microsoft.com/office/drawing/2014/main" id="{9AB9F68D-2ED8-D114-2345-5FAAB3BF8E6D}"/>
              </a:ext>
            </a:extLst>
          </p:cNvPr>
          <p:cNvSpPr txBox="1"/>
          <p:nvPr/>
        </p:nvSpPr>
        <p:spPr>
          <a:xfrm>
            <a:off x="4200026" y="3149724"/>
            <a:ext cx="3791948" cy="1569660"/>
          </a:xfrm>
          <a:prstGeom prst="rect">
            <a:avLst/>
          </a:prstGeom>
          <a:noFill/>
        </p:spPr>
        <p:txBody>
          <a:bodyPr wrap="square">
            <a:spAutoFit/>
          </a:bodyPr>
          <a:lstStyle>
            <a:defPPr>
              <a:defRPr lang="es-ES"/>
            </a:defPPr>
            <a:lvl1pPr marR="100501" algn="ctr">
              <a:defRPr sz="2400" b="1" spc="27">
                <a:solidFill>
                  <a:srgbClr val="4A594B"/>
                </a:solidFill>
                <a:latin typeface="Montserrat" panose="02000505000000020004" pitchFamily="2" charset="0"/>
                <a:cs typeface="Poppins" panose="00000500000000000000" pitchFamily="2" charset="0"/>
              </a:defRPr>
            </a:lvl1pPr>
          </a:lstStyle>
          <a:p>
            <a:r>
              <a:rPr lang="gl-ES" dirty="0">
                <a:latin typeface="Poppins" panose="00000500000000000000" pitchFamily="2" charset="0"/>
              </a:rPr>
              <a:t>ENCONTROS VIRTUAIS SOBRE CE DA PROVINCIA DE PONTEVEDRA</a:t>
            </a:r>
          </a:p>
        </p:txBody>
      </p:sp>
      <p:sp>
        <p:nvSpPr>
          <p:cNvPr id="18" name="Marcador de texto 4">
            <a:extLst>
              <a:ext uri="{FF2B5EF4-FFF2-40B4-BE49-F238E27FC236}">
                <a16:creationId xmlns:a16="http://schemas.microsoft.com/office/drawing/2014/main" id="{D059845E-3BF2-34A7-F62A-9DA3F0F9FCE0}"/>
              </a:ext>
            </a:extLst>
          </p:cNvPr>
          <p:cNvSpPr txBox="1">
            <a:spLocks/>
          </p:cNvSpPr>
          <p:nvPr/>
        </p:nvSpPr>
        <p:spPr>
          <a:xfrm>
            <a:off x="7990477" y="1791539"/>
            <a:ext cx="3791948" cy="2580436"/>
          </a:xfrm>
          <a:prstGeom prst="rect">
            <a:avLst/>
          </a:prstGeom>
          <a:ln w="38100">
            <a:solidFill>
              <a:srgbClr val="E0C537"/>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lnSpc>
                <a:spcPct val="107000"/>
              </a:lnSpc>
              <a:spcBef>
                <a:spcPts val="1000"/>
              </a:spcBef>
              <a:spcAft>
                <a:spcPts val="800"/>
              </a:spcAft>
              <a:buNone/>
            </a:pPr>
            <a:endParaRPr lang="es-ES" sz="1500" dirty="0">
              <a:solidFill>
                <a:srgbClr val="4A594B"/>
              </a:solidFill>
              <a:latin typeface="Poppins" panose="00000500000000000000" pitchFamily="2" charset="0"/>
              <a:cs typeface="Poppins" panose="00000500000000000000" pitchFamily="2" charset="0"/>
            </a:endParaRPr>
          </a:p>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s-ES" sz="1500"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endParaRPr>
          </a:p>
        </p:txBody>
      </p:sp>
      <p:sp>
        <p:nvSpPr>
          <p:cNvPr id="19" name="CuadroTexto 18">
            <a:extLst>
              <a:ext uri="{FF2B5EF4-FFF2-40B4-BE49-F238E27FC236}">
                <a16:creationId xmlns:a16="http://schemas.microsoft.com/office/drawing/2014/main" id="{75D66680-EA8C-69C1-11A1-721B78669820}"/>
              </a:ext>
            </a:extLst>
          </p:cNvPr>
          <p:cNvSpPr txBox="1"/>
          <p:nvPr/>
        </p:nvSpPr>
        <p:spPr>
          <a:xfrm>
            <a:off x="8030575" y="2125255"/>
            <a:ext cx="3771898" cy="1569660"/>
          </a:xfrm>
          <a:prstGeom prst="rect">
            <a:avLst/>
          </a:prstGeom>
          <a:noFill/>
        </p:spPr>
        <p:txBody>
          <a:bodyPr wrap="square">
            <a:spAutoFit/>
          </a:bodyPr>
          <a:lstStyle/>
          <a:p>
            <a:pPr marR="100501" algn="ctr"/>
            <a:r>
              <a:rPr lang="gl-ES" sz="2400" b="1" spc="27" dirty="0">
                <a:solidFill>
                  <a:srgbClr val="4A594B"/>
                </a:solidFill>
                <a:latin typeface="Poppins" panose="00000500000000000000" pitchFamily="2" charset="0"/>
                <a:cs typeface="Poppins" panose="00000500000000000000" pitchFamily="2" charset="0"/>
              </a:rPr>
              <a:t>OFICINA VIVEIRO DE EMPREGO NO POLÍGONO INDUSTRIAL DE BARRO</a:t>
            </a:r>
            <a:endParaRPr lang="gl-ES" sz="2400" b="1" spc="27" noProof="0" dirty="0">
              <a:solidFill>
                <a:srgbClr val="4A594B"/>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784710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5C20E-6598-D842-40F0-0299569816E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45E1BFA4-D70C-DF2F-C389-18B8915FFA41}"/>
              </a:ext>
            </a:extLst>
          </p:cNvPr>
          <p:cNvPicPr>
            <a:picLocks noChangeAspect="1"/>
          </p:cNvPicPr>
          <p:nvPr/>
        </p:nvPicPr>
        <p:blipFill>
          <a:blip r:embed="rId3">
            <a:alphaModFix amt="50000"/>
          </a:blip>
          <a:stretch>
            <a:fillRect/>
          </a:stretch>
        </p:blipFill>
        <p:spPr>
          <a:xfrm>
            <a:off x="2505075" y="1417229"/>
            <a:ext cx="7181849" cy="4079629"/>
          </a:xfrm>
          <a:prstGeom prst="rect">
            <a:avLst/>
          </a:prstGeom>
        </p:spPr>
      </p:pic>
      <p:sp>
        <p:nvSpPr>
          <p:cNvPr id="2" name="Título 1">
            <a:extLst>
              <a:ext uri="{FF2B5EF4-FFF2-40B4-BE49-F238E27FC236}">
                <a16:creationId xmlns:a16="http://schemas.microsoft.com/office/drawing/2014/main" id="{7B76D290-DCC3-D305-DC32-BC154311DF3A}"/>
              </a:ext>
            </a:extLst>
          </p:cNvPr>
          <p:cNvSpPr txBox="1">
            <a:spLocks/>
          </p:cNvSpPr>
          <p:nvPr/>
        </p:nvSpPr>
        <p:spPr>
          <a:xfrm>
            <a:off x="838200" y="365125"/>
            <a:ext cx="10515600" cy="8727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gl-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t>OFICINA DE TRANSFORMACION COMUNITARIA </a:t>
            </a:r>
            <a:br>
              <a:rPr kumimoji="0" lang="gl-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br>
            <a:r>
              <a:rPr kumimoji="0" lang="gl-ES" sz="2000" b="1" i="1"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 </a:t>
            </a:r>
            <a:r>
              <a:rPr kumimoji="0" lang="gl-ES" sz="2000" b="1" i="0"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Renovables </a:t>
            </a:r>
          </a:p>
        </p:txBody>
      </p:sp>
      <p:pic>
        <p:nvPicPr>
          <p:cNvPr id="6" name="Imagen 5">
            <a:extLst>
              <a:ext uri="{FF2B5EF4-FFF2-40B4-BE49-F238E27FC236}">
                <a16:creationId xmlns:a16="http://schemas.microsoft.com/office/drawing/2014/main" id="{3D87159F-630F-404C-4DB3-1B7F6DD1EB09}"/>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8" name="Imagen 7">
            <a:extLst>
              <a:ext uri="{FF2B5EF4-FFF2-40B4-BE49-F238E27FC236}">
                <a16:creationId xmlns:a16="http://schemas.microsoft.com/office/drawing/2014/main" id="{6552CCF7-666F-52C7-5F86-1BF8C1C3B4B9}"/>
              </a:ext>
            </a:extLst>
          </p:cNvPr>
          <p:cNvPicPr>
            <a:picLocks noChangeAspect="1"/>
          </p:cNvPicPr>
          <p:nvPr/>
        </p:nvPicPr>
        <p:blipFill>
          <a:blip r:embed="rId5"/>
          <a:srcRect r="11365" b="-1094"/>
          <a:stretch/>
        </p:blipFill>
        <p:spPr>
          <a:xfrm>
            <a:off x="189408" y="5986811"/>
            <a:ext cx="8305689" cy="490625"/>
          </a:xfrm>
          <a:prstGeom prst="rect">
            <a:avLst/>
          </a:prstGeom>
        </p:spPr>
      </p:pic>
      <p:pic>
        <p:nvPicPr>
          <p:cNvPr id="9" name="Imagen 8" descr="Logotipo&#10;&#10;Descripción generada automáticamente">
            <a:extLst>
              <a:ext uri="{FF2B5EF4-FFF2-40B4-BE49-F238E27FC236}">
                <a16:creationId xmlns:a16="http://schemas.microsoft.com/office/drawing/2014/main" id="{91C55B68-D664-ACB6-29A2-F15BD77BF2D2}"/>
              </a:ext>
            </a:extLst>
          </p:cNvPr>
          <p:cNvPicPr>
            <a:picLocks noChangeAspect="1"/>
          </p:cNvPicPr>
          <p:nvPr/>
        </p:nvPicPr>
        <p:blipFill>
          <a:blip r:embed="rId6"/>
          <a:stretch>
            <a:fillRect/>
          </a:stretch>
        </p:blipFill>
        <p:spPr>
          <a:xfrm>
            <a:off x="8720915" y="5896364"/>
            <a:ext cx="876972" cy="712101"/>
          </a:xfrm>
          <a:prstGeom prst="rect">
            <a:avLst/>
          </a:prstGeom>
        </p:spPr>
      </p:pic>
      <p:sp>
        <p:nvSpPr>
          <p:cNvPr id="12" name="CuadroTexto 11">
            <a:extLst>
              <a:ext uri="{FF2B5EF4-FFF2-40B4-BE49-F238E27FC236}">
                <a16:creationId xmlns:a16="http://schemas.microsoft.com/office/drawing/2014/main" id="{4326C546-579B-813A-016B-A1F4E2BCB7A4}"/>
              </a:ext>
            </a:extLst>
          </p:cNvPr>
          <p:cNvSpPr txBox="1"/>
          <p:nvPr/>
        </p:nvSpPr>
        <p:spPr>
          <a:xfrm>
            <a:off x="838200" y="1237886"/>
            <a:ext cx="82677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800"/>
              </a:spcAft>
              <a:buClrTx/>
              <a:buSzTx/>
              <a:buFontTx/>
              <a:buNone/>
              <a:tabLst/>
              <a:defRPr/>
            </a:pPr>
            <a:r>
              <a:rPr kumimoji="0" lang="gl-ES" sz="2200" b="1" i="0" u="none" strike="noStrike" kern="1200" cap="none" spc="0" normalizeH="0" baseline="0" noProof="0" dirty="0">
                <a:ln>
                  <a:noFill/>
                </a:ln>
                <a:solidFill>
                  <a:srgbClr val="E0C537"/>
                </a:solidFill>
                <a:effectLst/>
                <a:uLnTx/>
                <a:uFillTx/>
                <a:latin typeface="Poppins" panose="00000500000000000000" pitchFamily="2" charset="0"/>
                <a:ea typeface="+mn-ea"/>
                <a:cs typeface="Poppins" panose="00000500000000000000" pitchFamily="2" charset="0"/>
              </a:rPr>
              <a:t>LIÑAS DE FINANCIAMENTO: AS APOR</a:t>
            </a:r>
            <a:r>
              <a:rPr lang="gl-ES" sz="2200" b="1" dirty="0">
                <a:solidFill>
                  <a:srgbClr val="E0C537"/>
                </a:solidFill>
                <a:latin typeface="Poppins" panose="00000500000000000000" pitchFamily="2" charset="0"/>
                <a:cs typeface="Poppins" panose="00000500000000000000" pitchFamily="2" charset="0"/>
              </a:rPr>
              <a:t>T</a:t>
            </a:r>
            <a:r>
              <a:rPr kumimoji="0" lang="gl-ES" sz="2200" b="1" i="0" u="none" strike="noStrike" kern="1200" cap="none" spc="0" normalizeH="0" baseline="0" noProof="0" dirty="0">
                <a:ln>
                  <a:noFill/>
                </a:ln>
                <a:solidFill>
                  <a:srgbClr val="E0C537"/>
                </a:solidFill>
                <a:effectLst/>
                <a:uLnTx/>
                <a:uFillTx/>
                <a:latin typeface="Poppins" panose="00000500000000000000" pitchFamily="2" charset="0"/>
                <a:ea typeface="+mn-ea"/>
                <a:cs typeface="Poppins" panose="00000500000000000000" pitchFamily="2" charset="0"/>
              </a:rPr>
              <a:t>ACIÓNS DOS SOCIOS</a:t>
            </a:r>
          </a:p>
        </p:txBody>
      </p:sp>
      <p:sp>
        <p:nvSpPr>
          <p:cNvPr id="5" name="CuadroTexto 4">
            <a:extLst>
              <a:ext uri="{FF2B5EF4-FFF2-40B4-BE49-F238E27FC236}">
                <a16:creationId xmlns:a16="http://schemas.microsoft.com/office/drawing/2014/main" id="{45FDFD8E-B376-B343-6A0B-975FF61592B6}"/>
              </a:ext>
            </a:extLst>
          </p:cNvPr>
          <p:cNvSpPr txBox="1"/>
          <p:nvPr/>
        </p:nvSpPr>
        <p:spPr>
          <a:xfrm>
            <a:off x="838199" y="1878255"/>
            <a:ext cx="10004535" cy="2631490"/>
          </a:xfrm>
          <a:prstGeom prst="rect">
            <a:avLst/>
          </a:prstGeom>
          <a:noFill/>
        </p:spPr>
        <p:txBody>
          <a:bodyPr wrap="square" rtlCol="0">
            <a:spAutoFit/>
          </a:bodyPr>
          <a:lstStyle/>
          <a:p>
            <a:pPr marL="285750"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A financiación inicial, en moitos dos casos, partirá dos propios socios da CE.</a:t>
            </a:r>
          </a:p>
          <a:p>
            <a:pPr marL="285750"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Nos estatutos da CE establecerase a forma de entrada na mesma e as cotas de participación segundo o tipo de socio. Pode establecerse unha cota de entrada inicial para ser socio e posteriormente unha cota para o socio que se beneficie da enerxía que produce a planta, que se establece xeralmente por </a:t>
            </a:r>
            <a:r>
              <a:rPr lang="gl-ES" sz="1500" dirty="0" err="1">
                <a:solidFill>
                  <a:srgbClr val="4A594B"/>
                </a:solidFill>
                <a:latin typeface="Poppins" panose="00000500000000000000" pitchFamily="2" charset="0"/>
                <a:cs typeface="Poppins" panose="00000500000000000000" pitchFamily="2" charset="0"/>
              </a:rPr>
              <a:t>kWp</a:t>
            </a:r>
            <a:r>
              <a:rPr lang="gl-ES" sz="1500" dirty="0">
                <a:solidFill>
                  <a:srgbClr val="4A594B"/>
                </a:solidFill>
                <a:latin typeface="Poppins" panose="00000500000000000000" pitchFamily="2" charset="0"/>
                <a:cs typeface="Poppins" panose="00000500000000000000" pitchFamily="2" charset="0"/>
              </a:rPr>
              <a:t> que se adquire.</a:t>
            </a:r>
          </a:p>
          <a:p>
            <a:pPr marL="285750"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O plan de viabilidade económica que realice a CE, ditaminara a cota que ten que aportar cada socio enerxía e só se abonará unha única vez o inicio do proxecto.</a:t>
            </a:r>
          </a:p>
          <a:p>
            <a:pPr marL="285750" indent="-285750" algn="just">
              <a:buFont typeface="Arial" panose="020B0604020202020204" pitchFamily="34" charset="0"/>
              <a:buChar char="•"/>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Esta cota engloba o custo dos proxectos técnicos, costes de materiais, man de obra...</a:t>
            </a:r>
          </a:p>
          <a:p>
            <a:pPr marL="285750" indent="-285750" algn="just">
              <a:buFont typeface="Arial" panose="020B0604020202020204" pitchFamily="34" charset="0"/>
              <a:buChar char="•"/>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Posteriormente establecese unha cota de mantemento anual, que pode englobar tamén servizos como a xestión da CE, se se decide contratar un xestor da CE externo, os seguros... Xeralmente esta cota tamén se establece en base os </a:t>
            </a:r>
            <a:r>
              <a:rPr kumimoji="0" lang="gl-ES" sz="1500" b="0" i="0" u="none" strike="noStrike" kern="1200" cap="none" spc="0" normalizeH="0" baseline="0" noProof="0" dirty="0" err="1">
                <a:ln>
                  <a:noFill/>
                </a:ln>
                <a:solidFill>
                  <a:srgbClr val="4A594B"/>
                </a:solidFill>
                <a:effectLst/>
                <a:uLnTx/>
                <a:uFillTx/>
                <a:latin typeface="Poppins" panose="00000500000000000000" pitchFamily="2" charset="0"/>
                <a:ea typeface="+mn-ea"/>
                <a:cs typeface="Poppins" panose="00000500000000000000" pitchFamily="2" charset="0"/>
              </a:rPr>
              <a:t>kWp</a:t>
            </a: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adquiridos.</a:t>
            </a:r>
          </a:p>
        </p:txBody>
      </p:sp>
    </p:spTree>
    <p:extLst>
      <p:ext uri="{BB962C8B-B14F-4D97-AF65-F5344CB8AC3E}">
        <p14:creationId xmlns:p14="http://schemas.microsoft.com/office/powerpoint/2010/main" val="6092756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4BCD56-60BF-5436-EAD5-DAB8EA870AB2}"/>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b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 Renovables </a:t>
            </a:r>
          </a:p>
        </p:txBody>
      </p:sp>
      <p:sp>
        <p:nvSpPr>
          <p:cNvPr id="3" name="CuadroTexto 2">
            <a:extLst>
              <a:ext uri="{FF2B5EF4-FFF2-40B4-BE49-F238E27FC236}">
                <a16:creationId xmlns:a16="http://schemas.microsoft.com/office/drawing/2014/main" id="{046C5EA6-D79E-3F38-A6B3-0F58211BD09E}"/>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94402D05-34FF-DCFA-AE29-9E5DF6F64969}"/>
              </a:ext>
            </a:extLst>
          </p:cNvPr>
          <p:cNvSpPr txBox="1"/>
          <p:nvPr/>
        </p:nvSpPr>
        <p:spPr>
          <a:xfrm>
            <a:off x="103063" y="5830941"/>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AAD3DB45-822B-7BF0-772D-A32011652ABC}"/>
              </a:ext>
            </a:extLst>
          </p:cNvPr>
          <p:cNvPicPr>
            <a:picLocks noChangeAspect="1"/>
          </p:cNvPicPr>
          <p:nvPr/>
        </p:nvPicPr>
        <p:blipFill>
          <a:blip r:embed="rId2"/>
          <a:stretch>
            <a:fillRect/>
          </a:stretch>
        </p:blipFill>
        <p:spPr>
          <a:xfrm>
            <a:off x="10049522" y="6010083"/>
            <a:ext cx="1733003" cy="494774"/>
          </a:xfrm>
          <a:prstGeom prst="rect">
            <a:avLst/>
          </a:prstGeom>
        </p:spPr>
      </p:pic>
      <p:sp>
        <p:nvSpPr>
          <p:cNvPr id="13" name="CuadroTexto 12">
            <a:extLst>
              <a:ext uri="{FF2B5EF4-FFF2-40B4-BE49-F238E27FC236}">
                <a16:creationId xmlns:a16="http://schemas.microsoft.com/office/drawing/2014/main" id="{CBDF2D3D-3306-6D01-477D-ED71D5AB6D04}"/>
              </a:ext>
            </a:extLst>
          </p:cNvPr>
          <p:cNvSpPr txBox="1"/>
          <p:nvPr/>
        </p:nvSpPr>
        <p:spPr>
          <a:xfrm>
            <a:off x="775993" y="1723717"/>
            <a:ext cx="10392856" cy="12926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hlinkClick r:id="rId3"/>
              </a:rPr>
              <a:t>https://ayudasenergiaidae.es/programas-ayudas-abiertas/</a:t>
            </a:r>
            <a:r>
              <a:rPr kumimoji="0" lang="es-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a:t>
            </a: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pic>
        <p:nvPicPr>
          <p:cNvPr id="4" name="Imagen 3">
            <a:extLst>
              <a:ext uri="{FF2B5EF4-FFF2-40B4-BE49-F238E27FC236}">
                <a16:creationId xmlns:a16="http://schemas.microsoft.com/office/drawing/2014/main" id="{199FEA31-C0AB-B678-95C7-929FA54808AA}"/>
              </a:ext>
            </a:extLst>
          </p:cNvPr>
          <p:cNvPicPr>
            <a:picLocks noChangeAspect="1"/>
          </p:cNvPicPr>
          <p:nvPr/>
        </p:nvPicPr>
        <p:blipFill>
          <a:blip r:embed="rId4"/>
          <a:srcRect r="11365" b="-1094"/>
          <a:stretch/>
        </p:blipFill>
        <p:spPr>
          <a:xfrm>
            <a:off x="189408" y="5986811"/>
            <a:ext cx="8305689" cy="490625"/>
          </a:xfrm>
          <a:prstGeom prst="rect">
            <a:avLst/>
          </a:prstGeom>
        </p:spPr>
      </p:pic>
      <p:pic>
        <p:nvPicPr>
          <p:cNvPr id="11" name="Imagen 10" descr="Logotipo&#10;&#10;Descripción generada automáticamente">
            <a:extLst>
              <a:ext uri="{FF2B5EF4-FFF2-40B4-BE49-F238E27FC236}">
                <a16:creationId xmlns:a16="http://schemas.microsoft.com/office/drawing/2014/main" id="{368E1038-7D52-81A1-5C35-F18E1B9B153C}"/>
              </a:ext>
            </a:extLst>
          </p:cNvPr>
          <p:cNvPicPr>
            <a:picLocks noChangeAspect="1"/>
          </p:cNvPicPr>
          <p:nvPr/>
        </p:nvPicPr>
        <p:blipFill>
          <a:blip r:embed="rId5"/>
          <a:stretch>
            <a:fillRect/>
          </a:stretch>
        </p:blipFill>
        <p:spPr>
          <a:xfrm>
            <a:off x="8720915" y="5896364"/>
            <a:ext cx="876972" cy="712101"/>
          </a:xfrm>
          <a:prstGeom prst="rect">
            <a:avLst/>
          </a:prstGeom>
        </p:spPr>
      </p:pic>
      <p:pic>
        <p:nvPicPr>
          <p:cNvPr id="12" name="Imagen 11">
            <a:hlinkClick r:id="rId6"/>
            <a:extLst>
              <a:ext uri="{FF2B5EF4-FFF2-40B4-BE49-F238E27FC236}">
                <a16:creationId xmlns:a16="http://schemas.microsoft.com/office/drawing/2014/main" id="{75073FD2-6115-102C-378F-2019FB4D430D}"/>
              </a:ext>
            </a:extLst>
          </p:cNvPr>
          <p:cNvPicPr>
            <a:picLocks noChangeAspect="1"/>
          </p:cNvPicPr>
          <p:nvPr/>
        </p:nvPicPr>
        <p:blipFill>
          <a:blip r:embed="rId7"/>
          <a:stretch>
            <a:fillRect/>
          </a:stretch>
        </p:blipFill>
        <p:spPr>
          <a:xfrm>
            <a:off x="1366463" y="2326041"/>
            <a:ext cx="2175610" cy="1569717"/>
          </a:xfrm>
          <a:prstGeom prst="rect">
            <a:avLst/>
          </a:prstGeom>
        </p:spPr>
      </p:pic>
      <p:pic>
        <p:nvPicPr>
          <p:cNvPr id="15" name="Imagen 14">
            <a:extLst>
              <a:ext uri="{FF2B5EF4-FFF2-40B4-BE49-F238E27FC236}">
                <a16:creationId xmlns:a16="http://schemas.microsoft.com/office/drawing/2014/main" id="{224D8BC2-0283-A14F-12A5-FF888C2DFDBA}"/>
              </a:ext>
            </a:extLst>
          </p:cNvPr>
          <p:cNvPicPr>
            <a:picLocks noChangeAspect="1"/>
          </p:cNvPicPr>
          <p:nvPr/>
        </p:nvPicPr>
        <p:blipFill>
          <a:blip r:embed="rId8"/>
          <a:stretch>
            <a:fillRect/>
          </a:stretch>
        </p:blipFill>
        <p:spPr>
          <a:xfrm>
            <a:off x="1366463" y="3928710"/>
            <a:ext cx="2175610" cy="1515580"/>
          </a:xfrm>
          <a:prstGeom prst="rect">
            <a:avLst/>
          </a:prstGeom>
        </p:spPr>
      </p:pic>
      <p:pic>
        <p:nvPicPr>
          <p:cNvPr id="18" name="Imagen 17">
            <a:extLst>
              <a:ext uri="{FF2B5EF4-FFF2-40B4-BE49-F238E27FC236}">
                <a16:creationId xmlns:a16="http://schemas.microsoft.com/office/drawing/2014/main" id="{4C78FD04-4F94-1F8F-C186-76ADA05DD47C}"/>
              </a:ext>
            </a:extLst>
          </p:cNvPr>
          <p:cNvPicPr>
            <a:picLocks noChangeAspect="1"/>
          </p:cNvPicPr>
          <p:nvPr/>
        </p:nvPicPr>
        <p:blipFill>
          <a:blip r:embed="rId9"/>
          <a:stretch>
            <a:fillRect/>
          </a:stretch>
        </p:blipFill>
        <p:spPr>
          <a:xfrm>
            <a:off x="3587172" y="2683148"/>
            <a:ext cx="8195353" cy="797307"/>
          </a:xfrm>
          <a:prstGeom prst="rect">
            <a:avLst/>
          </a:prstGeom>
        </p:spPr>
      </p:pic>
      <p:pic>
        <p:nvPicPr>
          <p:cNvPr id="20" name="Imagen 19">
            <a:extLst>
              <a:ext uri="{FF2B5EF4-FFF2-40B4-BE49-F238E27FC236}">
                <a16:creationId xmlns:a16="http://schemas.microsoft.com/office/drawing/2014/main" id="{2A92E78F-B183-25FC-0AA7-B16F7665BE45}"/>
              </a:ext>
            </a:extLst>
          </p:cNvPr>
          <p:cNvPicPr>
            <a:picLocks noChangeAspect="1"/>
          </p:cNvPicPr>
          <p:nvPr/>
        </p:nvPicPr>
        <p:blipFill>
          <a:blip r:embed="rId10"/>
          <a:stretch>
            <a:fillRect/>
          </a:stretch>
        </p:blipFill>
        <p:spPr>
          <a:xfrm>
            <a:off x="3587172" y="4224997"/>
            <a:ext cx="8195353" cy="794496"/>
          </a:xfrm>
          <a:prstGeom prst="rect">
            <a:avLst/>
          </a:prstGeom>
        </p:spPr>
      </p:pic>
      <p:pic>
        <p:nvPicPr>
          <p:cNvPr id="1028" name="Picture 4" descr="IDAE">
            <a:extLst>
              <a:ext uri="{FF2B5EF4-FFF2-40B4-BE49-F238E27FC236}">
                <a16:creationId xmlns:a16="http://schemas.microsoft.com/office/drawing/2014/main" id="{C06C29C0-1B94-ACA7-95CF-8965177B77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95097" y="1236468"/>
            <a:ext cx="2659111" cy="956347"/>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45DEF722-5EC9-5C7A-7892-85F922A82480}"/>
              </a:ext>
            </a:extLst>
          </p:cNvPr>
          <p:cNvSpPr txBox="1"/>
          <p:nvPr/>
        </p:nvSpPr>
        <p:spPr>
          <a:xfrm>
            <a:off x="4635992" y="3473303"/>
            <a:ext cx="6097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hlinkClick r:id="rId6"/>
              </a:rPr>
              <a:t>CE IMPLEMENTA | Comunidades energéticas | IDAE</a:t>
            </a:r>
            <a:endParaRPr kumimoji="0" lang="es-ES"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24" name="CuadroTexto 23">
            <a:extLst>
              <a:ext uri="{FF2B5EF4-FFF2-40B4-BE49-F238E27FC236}">
                <a16:creationId xmlns:a16="http://schemas.microsoft.com/office/drawing/2014/main" id="{7A69C310-44F7-679A-36CF-335B07AC9EE0}"/>
              </a:ext>
            </a:extLst>
          </p:cNvPr>
          <p:cNvSpPr txBox="1"/>
          <p:nvPr/>
        </p:nvSpPr>
        <p:spPr>
          <a:xfrm>
            <a:off x="4635992" y="5019493"/>
            <a:ext cx="6097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hlinkClick r:id="rId12"/>
              </a:rPr>
              <a:t>https://ayudasenergiaidae.es/pree-5000/</a:t>
            </a:r>
            <a:r>
              <a:rPr kumimoji="0" lang="es-ES"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 </a:t>
            </a:r>
          </a:p>
        </p:txBody>
      </p:sp>
      <p:sp>
        <p:nvSpPr>
          <p:cNvPr id="6" name="CuadroTexto 5">
            <a:extLst>
              <a:ext uri="{FF2B5EF4-FFF2-40B4-BE49-F238E27FC236}">
                <a16:creationId xmlns:a16="http://schemas.microsoft.com/office/drawing/2014/main" id="{7A2EFC72-0816-E415-92AF-7E7D0EBEA829}"/>
              </a:ext>
            </a:extLst>
          </p:cNvPr>
          <p:cNvSpPr txBox="1"/>
          <p:nvPr/>
        </p:nvSpPr>
        <p:spPr>
          <a:xfrm>
            <a:off x="781049" y="1152161"/>
            <a:ext cx="710037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800"/>
              </a:spcAft>
              <a:buClrTx/>
              <a:buSzTx/>
              <a:buFontTx/>
              <a:buNone/>
              <a:tabLst/>
              <a:defRPr/>
            </a:pPr>
            <a:r>
              <a:rPr kumimoji="0" lang="gl-ES" sz="2200" b="1" i="0" u="none" strike="noStrike" kern="1200" cap="none" spc="0" normalizeH="0" baseline="0" noProof="0" dirty="0">
                <a:ln>
                  <a:noFill/>
                </a:ln>
                <a:solidFill>
                  <a:srgbClr val="E0C537"/>
                </a:solidFill>
                <a:effectLst/>
                <a:uLnTx/>
                <a:uFillTx/>
                <a:latin typeface="Poppins" panose="00000500000000000000" pitchFamily="2" charset="0"/>
                <a:ea typeface="+mn-ea"/>
                <a:cs typeface="Poppins" panose="00000500000000000000" pitchFamily="2" charset="0"/>
              </a:rPr>
              <a:t>LIÑAS DE FINANCIAMENTO: SUBVENCIÓNS</a:t>
            </a:r>
          </a:p>
        </p:txBody>
      </p:sp>
    </p:spTree>
    <p:extLst>
      <p:ext uri="{BB962C8B-B14F-4D97-AF65-F5344CB8AC3E}">
        <p14:creationId xmlns:p14="http://schemas.microsoft.com/office/powerpoint/2010/main" val="2378175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4">
            <a:extLst>
              <a:ext uri="{FF2B5EF4-FFF2-40B4-BE49-F238E27FC236}">
                <a16:creationId xmlns:a16="http://schemas.microsoft.com/office/drawing/2014/main" id="{FD9D6008-74E3-4E93-A6C9-E25D2DD85AC8}"/>
              </a:ext>
            </a:extLst>
          </p:cNvPr>
          <p:cNvSpPr txBox="1">
            <a:spLocks/>
          </p:cNvSpPr>
          <p:nvPr/>
        </p:nvSpPr>
        <p:spPr>
          <a:xfrm>
            <a:off x="913401" y="1129714"/>
            <a:ext cx="4758350"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
              <a:ea typeface="+mn-ea"/>
              <a:cs typeface="+mn-cs"/>
            </a:endParaRPr>
          </a:p>
        </p:txBody>
      </p:sp>
      <p:sp>
        <p:nvSpPr>
          <p:cNvPr id="2" name="Título 1">
            <a:extLst>
              <a:ext uri="{FF2B5EF4-FFF2-40B4-BE49-F238E27FC236}">
                <a16:creationId xmlns:a16="http://schemas.microsoft.com/office/drawing/2014/main" id="{184BCD56-60BF-5436-EAD5-DAB8EA870AB2}"/>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
                <a:ea typeface="+mj-ea"/>
                <a:cs typeface="+mj-cs"/>
              </a:rPr>
              <a:t>OFICINA DE TRANSFORMACION COMUNITARIA </a:t>
            </a:r>
            <a:br>
              <a:rPr kumimoji="0" lang="es-ES" sz="2000" b="1" i="0" u="none" strike="noStrike" kern="1200" cap="none" spc="0" normalizeH="0" baseline="0" noProof="0" dirty="0">
                <a:ln>
                  <a:noFill/>
                </a:ln>
                <a:solidFill>
                  <a:srgbClr val="4A594B"/>
                </a:solidFill>
                <a:effectLst/>
                <a:uLnTx/>
                <a:uFillTx/>
                <a:latin typeface=""/>
                <a:ea typeface="+mj-ea"/>
                <a:cs typeface="+mj-cs"/>
              </a:rPr>
            </a:br>
            <a:r>
              <a:rPr kumimoji="0" lang="es-ES" sz="2000" b="1" i="0" u="none" strike="noStrike" kern="1200" cap="none" spc="0" normalizeH="0" baseline="0" noProof="0" dirty="0">
                <a:ln>
                  <a:noFill/>
                </a:ln>
                <a:solidFill>
                  <a:srgbClr val="E0C537"/>
                </a:solidFill>
                <a:effectLst/>
                <a:uLnTx/>
                <a:uFillTx/>
                <a:latin typeface=""/>
                <a:ea typeface="+mj-ea"/>
                <a:cs typeface="+mj-cs"/>
              </a:rPr>
              <a:t>+ Renovables </a:t>
            </a:r>
          </a:p>
        </p:txBody>
      </p:sp>
      <p:sp>
        <p:nvSpPr>
          <p:cNvPr id="3" name="CuadroTexto 2">
            <a:extLst>
              <a:ext uri="{FF2B5EF4-FFF2-40B4-BE49-F238E27FC236}">
                <a16:creationId xmlns:a16="http://schemas.microsoft.com/office/drawing/2014/main" id="{046C5EA6-D79E-3F38-A6B3-0F58211BD09E}"/>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94402D05-34FF-DCFA-AE29-9E5DF6F64969}"/>
              </a:ext>
            </a:extLst>
          </p:cNvPr>
          <p:cNvSpPr txBox="1"/>
          <p:nvPr/>
        </p:nvSpPr>
        <p:spPr>
          <a:xfrm>
            <a:off x="103063" y="5830941"/>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AAD3DB45-822B-7BF0-772D-A32011652ABC}"/>
              </a:ext>
            </a:extLst>
          </p:cNvPr>
          <p:cNvPicPr>
            <a:picLocks noChangeAspect="1"/>
          </p:cNvPicPr>
          <p:nvPr/>
        </p:nvPicPr>
        <p:blipFill>
          <a:blip r:embed="rId2"/>
          <a:stretch>
            <a:fillRect/>
          </a:stretch>
        </p:blipFill>
        <p:spPr>
          <a:xfrm>
            <a:off x="10049522" y="6010083"/>
            <a:ext cx="1733003" cy="494774"/>
          </a:xfrm>
          <a:prstGeom prst="rect">
            <a:avLst/>
          </a:prstGeom>
        </p:spPr>
      </p:pic>
      <p:sp>
        <p:nvSpPr>
          <p:cNvPr id="13" name="CuadroTexto 12">
            <a:extLst>
              <a:ext uri="{FF2B5EF4-FFF2-40B4-BE49-F238E27FC236}">
                <a16:creationId xmlns:a16="http://schemas.microsoft.com/office/drawing/2014/main" id="{CBDF2D3D-3306-6D01-477D-ED71D5AB6D04}"/>
              </a:ext>
            </a:extLst>
          </p:cNvPr>
          <p:cNvSpPr txBox="1"/>
          <p:nvPr/>
        </p:nvSpPr>
        <p:spPr>
          <a:xfrm>
            <a:off x="775993" y="1723717"/>
            <a:ext cx="10392856" cy="12926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hlinkClick r:id="rId3"/>
              </a:rPr>
              <a:t>https://ayudasenergiaidae.es/programas-ayudas-abiertas/</a:t>
            </a:r>
            <a:r>
              <a:rPr kumimoji="0" lang="es-ES" sz="15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a:t>
            </a: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pic>
        <p:nvPicPr>
          <p:cNvPr id="4" name="Imagen 3">
            <a:extLst>
              <a:ext uri="{FF2B5EF4-FFF2-40B4-BE49-F238E27FC236}">
                <a16:creationId xmlns:a16="http://schemas.microsoft.com/office/drawing/2014/main" id="{199FEA31-C0AB-B678-95C7-929FA54808AA}"/>
              </a:ext>
            </a:extLst>
          </p:cNvPr>
          <p:cNvPicPr>
            <a:picLocks noChangeAspect="1"/>
          </p:cNvPicPr>
          <p:nvPr/>
        </p:nvPicPr>
        <p:blipFill>
          <a:blip r:embed="rId4"/>
          <a:srcRect r="11365" b="-1094"/>
          <a:stretch/>
        </p:blipFill>
        <p:spPr>
          <a:xfrm>
            <a:off x="189408" y="5986811"/>
            <a:ext cx="8305689" cy="490625"/>
          </a:xfrm>
          <a:prstGeom prst="rect">
            <a:avLst/>
          </a:prstGeom>
        </p:spPr>
      </p:pic>
      <p:pic>
        <p:nvPicPr>
          <p:cNvPr id="11" name="Imagen 10" descr="Logotipo&#10;&#10;Descripción generada automáticamente">
            <a:extLst>
              <a:ext uri="{FF2B5EF4-FFF2-40B4-BE49-F238E27FC236}">
                <a16:creationId xmlns:a16="http://schemas.microsoft.com/office/drawing/2014/main" id="{368E1038-7D52-81A1-5C35-F18E1B9B153C}"/>
              </a:ext>
            </a:extLst>
          </p:cNvPr>
          <p:cNvPicPr>
            <a:picLocks noChangeAspect="1"/>
          </p:cNvPicPr>
          <p:nvPr/>
        </p:nvPicPr>
        <p:blipFill>
          <a:blip r:embed="rId5"/>
          <a:stretch>
            <a:fillRect/>
          </a:stretch>
        </p:blipFill>
        <p:spPr>
          <a:xfrm>
            <a:off x="8720915" y="5896364"/>
            <a:ext cx="876972" cy="712101"/>
          </a:xfrm>
          <a:prstGeom prst="rect">
            <a:avLst/>
          </a:prstGeom>
        </p:spPr>
      </p:pic>
      <p:pic>
        <p:nvPicPr>
          <p:cNvPr id="1028" name="Picture 4" descr="IDAE">
            <a:extLst>
              <a:ext uri="{FF2B5EF4-FFF2-40B4-BE49-F238E27FC236}">
                <a16:creationId xmlns:a16="http://schemas.microsoft.com/office/drawing/2014/main" id="{C06C29C0-1B94-ACA7-95CF-8965177B7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4593" y="1272786"/>
            <a:ext cx="2659111" cy="95634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55720048-96DE-2EF0-7C2C-10A29D00B10C}"/>
              </a:ext>
            </a:extLst>
          </p:cNvPr>
          <p:cNvPicPr>
            <a:picLocks noChangeAspect="1"/>
          </p:cNvPicPr>
          <p:nvPr/>
        </p:nvPicPr>
        <p:blipFill>
          <a:blip r:embed="rId7"/>
          <a:stretch>
            <a:fillRect/>
          </a:stretch>
        </p:blipFill>
        <p:spPr>
          <a:xfrm>
            <a:off x="1374654" y="2256842"/>
            <a:ext cx="2150650" cy="1908590"/>
          </a:xfrm>
          <a:prstGeom prst="rect">
            <a:avLst/>
          </a:prstGeom>
        </p:spPr>
      </p:pic>
      <p:pic>
        <p:nvPicPr>
          <p:cNvPr id="17" name="Imagen 16">
            <a:extLst>
              <a:ext uri="{FF2B5EF4-FFF2-40B4-BE49-F238E27FC236}">
                <a16:creationId xmlns:a16="http://schemas.microsoft.com/office/drawing/2014/main" id="{3D49E2BE-F409-7944-E408-98964A48DA6C}"/>
              </a:ext>
            </a:extLst>
          </p:cNvPr>
          <p:cNvPicPr>
            <a:picLocks noChangeAspect="1"/>
          </p:cNvPicPr>
          <p:nvPr/>
        </p:nvPicPr>
        <p:blipFill>
          <a:blip r:embed="rId8"/>
          <a:srcRect l="3258" r="6113"/>
          <a:stretch/>
        </p:blipFill>
        <p:spPr>
          <a:xfrm>
            <a:off x="3572157" y="2567224"/>
            <a:ext cx="8195353" cy="1113849"/>
          </a:xfrm>
          <a:prstGeom prst="rect">
            <a:avLst/>
          </a:prstGeom>
        </p:spPr>
      </p:pic>
      <p:sp>
        <p:nvSpPr>
          <p:cNvPr id="21" name="CuadroTexto 20">
            <a:extLst>
              <a:ext uri="{FF2B5EF4-FFF2-40B4-BE49-F238E27FC236}">
                <a16:creationId xmlns:a16="http://schemas.microsoft.com/office/drawing/2014/main" id="{1E3273E9-ABA7-CF83-2F3C-5F88AF868910}"/>
              </a:ext>
            </a:extLst>
          </p:cNvPr>
          <p:cNvSpPr txBox="1"/>
          <p:nvPr/>
        </p:nvSpPr>
        <p:spPr>
          <a:xfrm>
            <a:off x="4635992" y="3685303"/>
            <a:ext cx="6097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Renovables innovadoras | Comunidades energéticas |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9"/>
              </a:rPr>
              <a:t>IDAEçx</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Imagen 24">
            <a:extLst>
              <a:ext uri="{FF2B5EF4-FFF2-40B4-BE49-F238E27FC236}">
                <a16:creationId xmlns:a16="http://schemas.microsoft.com/office/drawing/2014/main" id="{46085B61-3F7F-A44D-51BC-49D37BCEE9D9}"/>
              </a:ext>
            </a:extLst>
          </p:cNvPr>
          <p:cNvPicPr>
            <a:picLocks noChangeAspect="1"/>
          </p:cNvPicPr>
          <p:nvPr/>
        </p:nvPicPr>
        <p:blipFill>
          <a:blip r:embed="rId10"/>
          <a:stretch>
            <a:fillRect/>
          </a:stretch>
        </p:blipFill>
        <p:spPr>
          <a:xfrm>
            <a:off x="1374654" y="4137978"/>
            <a:ext cx="2150650" cy="1653847"/>
          </a:xfrm>
          <a:prstGeom prst="rect">
            <a:avLst/>
          </a:prstGeom>
        </p:spPr>
      </p:pic>
      <p:pic>
        <p:nvPicPr>
          <p:cNvPr id="27" name="Imagen 26">
            <a:extLst>
              <a:ext uri="{FF2B5EF4-FFF2-40B4-BE49-F238E27FC236}">
                <a16:creationId xmlns:a16="http://schemas.microsoft.com/office/drawing/2014/main" id="{7A0DED82-CA07-38CF-7C96-2E11C98883B4}"/>
              </a:ext>
            </a:extLst>
          </p:cNvPr>
          <p:cNvPicPr>
            <a:picLocks noChangeAspect="1"/>
          </p:cNvPicPr>
          <p:nvPr/>
        </p:nvPicPr>
        <p:blipFill>
          <a:blip r:embed="rId11"/>
          <a:srcRect r="20527"/>
          <a:stretch/>
        </p:blipFill>
        <p:spPr>
          <a:xfrm>
            <a:off x="3572156" y="4556064"/>
            <a:ext cx="8195353" cy="686359"/>
          </a:xfrm>
          <a:prstGeom prst="rect">
            <a:avLst/>
          </a:prstGeom>
        </p:spPr>
      </p:pic>
      <p:sp>
        <p:nvSpPr>
          <p:cNvPr id="29" name="CuadroTexto 28">
            <a:extLst>
              <a:ext uri="{FF2B5EF4-FFF2-40B4-BE49-F238E27FC236}">
                <a16:creationId xmlns:a16="http://schemas.microsoft.com/office/drawing/2014/main" id="{887C8572-2553-D150-259E-107D4A2A2546}"/>
              </a:ext>
            </a:extLst>
          </p:cNvPr>
          <p:cNvSpPr txBox="1"/>
          <p:nvPr/>
        </p:nvSpPr>
        <p:spPr>
          <a:xfrm>
            <a:off x="4635992" y="5250082"/>
            <a:ext cx="6097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12"/>
              </a:rPr>
              <a:t>MOVES</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2"/>
              </a:rPr>
              <a:t> III | Portal Ayudas IDAE</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0260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4">
            <a:extLst>
              <a:ext uri="{FF2B5EF4-FFF2-40B4-BE49-F238E27FC236}">
                <a16:creationId xmlns:a16="http://schemas.microsoft.com/office/drawing/2014/main" id="{FD9D6008-74E3-4E93-A6C9-E25D2DD85AC8}"/>
              </a:ext>
            </a:extLst>
          </p:cNvPr>
          <p:cNvSpPr txBox="1">
            <a:spLocks/>
          </p:cNvSpPr>
          <p:nvPr/>
        </p:nvSpPr>
        <p:spPr>
          <a:xfrm>
            <a:off x="913401" y="1129714"/>
            <a:ext cx="4758350"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
              <a:ea typeface="+mn-ea"/>
              <a:cs typeface="+mn-cs"/>
            </a:endParaRPr>
          </a:p>
        </p:txBody>
      </p:sp>
      <p:sp>
        <p:nvSpPr>
          <p:cNvPr id="2" name="Título 1">
            <a:extLst>
              <a:ext uri="{FF2B5EF4-FFF2-40B4-BE49-F238E27FC236}">
                <a16:creationId xmlns:a16="http://schemas.microsoft.com/office/drawing/2014/main" id="{184BCD56-60BF-5436-EAD5-DAB8EA870AB2}"/>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
                <a:ea typeface="+mj-ea"/>
                <a:cs typeface="+mj-cs"/>
              </a:rPr>
              <a:t>OFICINA DE TRANSFORMACION COMUNITARIA </a:t>
            </a:r>
            <a:br>
              <a:rPr kumimoji="0" lang="es-ES" sz="2000" b="1" i="0" u="none" strike="noStrike" kern="1200" cap="none" spc="0" normalizeH="0" baseline="0" noProof="0" dirty="0">
                <a:ln>
                  <a:noFill/>
                </a:ln>
                <a:solidFill>
                  <a:srgbClr val="4A594B"/>
                </a:solidFill>
                <a:effectLst/>
                <a:uLnTx/>
                <a:uFillTx/>
                <a:latin typeface=""/>
                <a:ea typeface="+mj-ea"/>
                <a:cs typeface="+mj-cs"/>
              </a:rPr>
            </a:br>
            <a:r>
              <a:rPr kumimoji="0" lang="es-ES" sz="2000" b="1" i="0" u="none" strike="noStrike" kern="1200" cap="none" spc="0" normalizeH="0" baseline="0" noProof="0" dirty="0">
                <a:ln>
                  <a:noFill/>
                </a:ln>
                <a:solidFill>
                  <a:srgbClr val="E0C537"/>
                </a:solidFill>
                <a:effectLst/>
                <a:uLnTx/>
                <a:uFillTx/>
                <a:latin typeface=""/>
                <a:ea typeface="+mj-ea"/>
                <a:cs typeface="+mj-cs"/>
              </a:rPr>
              <a:t>+ Renovables </a:t>
            </a:r>
          </a:p>
        </p:txBody>
      </p:sp>
      <p:sp>
        <p:nvSpPr>
          <p:cNvPr id="3" name="CuadroTexto 2">
            <a:extLst>
              <a:ext uri="{FF2B5EF4-FFF2-40B4-BE49-F238E27FC236}">
                <a16:creationId xmlns:a16="http://schemas.microsoft.com/office/drawing/2014/main" id="{046C5EA6-D79E-3F38-A6B3-0F58211BD09E}"/>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94402D05-34FF-DCFA-AE29-9E5DF6F64969}"/>
              </a:ext>
            </a:extLst>
          </p:cNvPr>
          <p:cNvSpPr txBox="1"/>
          <p:nvPr/>
        </p:nvSpPr>
        <p:spPr>
          <a:xfrm>
            <a:off x="103063" y="5830941"/>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AAD3DB45-822B-7BF0-772D-A32011652ABC}"/>
              </a:ext>
            </a:extLst>
          </p:cNvPr>
          <p:cNvPicPr>
            <a:picLocks noChangeAspect="1"/>
          </p:cNvPicPr>
          <p:nvPr/>
        </p:nvPicPr>
        <p:blipFill>
          <a:blip r:embed="rId2"/>
          <a:stretch>
            <a:fillRect/>
          </a:stretch>
        </p:blipFill>
        <p:spPr>
          <a:xfrm>
            <a:off x="10049522" y="6010083"/>
            <a:ext cx="1733003" cy="494774"/>
          </a:xfrm>
          <a:prstGeom prst="rect">
            <a:avLst/>
          </a:prstGeom>
        </p:spPr>
      </p:pic>
      <p:sp>
        <p:nvSpPr>
          <p:cNvPr id="13" name="CuadroTexto 12">
            <a:extLst>
              <a:ext uri="{FF2B5EF4-FFF2-40B4-BE49-F238E27FC236}">
                <a16:creationId xmlns:a16="http://schemas.microsoft.com/office/drawing/2014/main" id="{CBDF2D3D-3306-6D01-477D-ED71D5AB6D04}"/>
              </a:ext>
            </a:extLst>
          </p:cNvPr>
          <p:cNvSpPr txBox="1"/>
          <p:nvPr/>
        </p:nvSpPr>
        <p:spPr>
          <a:xfrm>
            <a:off x="775993" y="1723717"/>
            <a:ext cx="10392856"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hlinkClick r:id="rId3"/>
              </a:rPr>
              <a:t>Ayudas | </a:t>
            </a:r>
            <a:r>
              <a:rPr kumimoji="0" lang="es-ES" sz="1600" b="0" i="0" u="none" strike="noStrike" kern="1200" cap="none" spc="0" normalizeH="0" baseline="0" noProof="0" dirty="0" err="1">
                <a:ln>
                  <a:noFill/>
                </a:ln>
                <a:solidFill>
                  <a:prstClr val="black"/>
                </a:solidFill>
                <a:effectLst/>
                <a:uLnTx/>
                <a:uFillTx/>
                <a:latin typeface="Poppins" panose="00000500000000000000" pitchFamily="2" charset="0"/>
                <a:ea typeface="+mn-ea"/>
                <a:cs typeface="Poppins" panose="00000500000000000000" pitchFamily="2" charset="0"/>
                <a:hlinkClick r:id="rId3"/>
              </a:rPr>
              <a:t>Inega</a:t>
            </a:r>
            <a:r>
              <a:rPr kumimoji="0" lang="es-ES"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hlinkClick r:id="rId3"/>
              </a:rPr>
              <a:t>: Instituto </a:t>
            </a:r>
            <a:r>
              <a:rPr kumimoji="0" lang="es-ES" sz="1600" b="0" i="0" u="none" strike="noStrike" kern="1200" cap="none" spc="0" normalizeH="0" baseline="0" noProof="0" dirty="0" err="1">
                <a:ln>
                  <a:noFill/>
                </a:ln>
                <a:solidFill>
                  <a:prstClr val="black"/>
                </a:solidFill>
                <a:effectLst/>
                <a:uLnTx/>
                <a:uFillTx/>
                <a:latin typeface="Poppins" panose="00000500000000000000" pitchFamily="2" charset="0"/>
                <a:ea typeface="+mn-ea"/>
                <a:cs typeface="Poppins" panose="00000500000000000000" pitchFamily="2" charset="0"/>
                <a:hlinkClick r:id="rId3"/>
              </a:rPr>
              <a:t>Enerxético</a:t>
            </a:r>
            <a:r>
              <a:rPr kumimoji="0" lang="es-ES"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hlinkClick r:id="rId3"/>
              </a:rPr>
              <a:t> de Galicia</a:t>
            </a: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pic>
        <p:nvPicPr>
          <p:cNvPr id="4" name="Imagen 3">
            <a:extLst>
              <a:ext uri="{FF2B5EF4-FFF2-40B4-BE49-F238E27FC236}">
                <a16:creationId xmlns:a16="http://schemas.microsoft.com/office/drawing/2014/main" id="{199FEA31-C0AB-B678-95C7-929FA54808AA}"/>
              </a:ext>
            </a:extLst>
          </p:cNvPr>
          <p:cNvPicPr>
            <a:picLocks noChangeAspect="1"/>
          </p:cNvPicPr>
          <p:nvPr/>
        </p:nvPicPr>
        <p:blipFill>
          <a:blip r:embed="rId4"/>
          <a:srcRect r="11365" b="-1094"/>
          <a:stretch/>
        </p:blipFill>
        <p:spPr>
          <a:xfrm>
            <a:off x="189408" y="5986811"/>
            <a:ext cx="8305689" cy="490625"/>
          </a:xfrm>
          <a:prstGeom prst="rect">
            <a:avLst/>
          </a:prstGeom>
        </p:spPr>
      </p:pic>
      <p:pic>
        <p:nvPicPr>
          <p:cNvPr id="11" name="Imagen 10" descr="Logotipo&#10;&#10;Descripción generada automáticamente">
            <a:extLst>
              <a:ext uri="{FF2B5EF4-FFF2-40B4-BE49-F238E27FC236}">
                <a16:creationId xmlns:a16="http://schemas.microsoft.com/office/drawing/2014/main" id="{368E1038-7D52-81A1-5C35-F18E1B9B153C}"/>
              </a:ext>
            </a:extLst>
          </p:cNvPr>
          <p:cNvPicPr>
            <a:picLocks noChangeAspect="1"/>
          </p:cNvPicPr>
          <p:nvPr/>
        </p:nvPicPr>
        <p:blipFill>
          <a:blip r:embed="rId5"/>
          <a:stretch>
            <a:fillRect/>
          </a:stretch>
        </p:blipFill>
        <p:spPr>
          <a:xfrm>
            <a:off x="8720915" y="5896364"/>
            <a:ext cx="876972" cy="712101"/>
          </a:xfrm>
          <a:prstGeom prst="rect">
            <a:avLst/>
          </a:prstGeom>
        </p:spPr>
      </p:pic>
      <p:pic>
        <p:nvPicPr>
          <p:cNvPr id="2056" name="Picture 8" descr="Acluxega on X: &quot;Ahí está la geotermia, con un presupuesto importante!!  Inega. Instituto Enerxético de Galicia @inega_gal - Proyectos de  instalaciones de energías renovables térmicas en el sector residencial -  (RD 477/2021).">
            <a:extLst>
              <a:ext uri="{FF2B5EF4-FFF2-40B4-BE49-F238E27FC236}">
                <a16:creationId xmlns:a16="http://schemas.microsoft.com/office/drawing/2014/main" id="{0DEA02CC-AAAB-2D69-D975-902CC77E81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993" y="611256"/>
            <a:ext cx="2427291" cy="8572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C673760D-EDAE-BB18-CD1D-E1DA6EF5731A}"/>
              </a:ext>
            </a:extLst>
          </p:cNvPr>
          <p:cNvPicPr>
            <a:picLocks noChangeAspect="1"/>
          </p:cNvPicPr>
          <p:nvPr/>
        </p:nvPicPr>
        <p:blipFill>
          <a:blip r:embed="rId7"/>
          <a:stretch>
            <a:fillRect/>
          </a:stretch>
        </p:blipFill>
        <p:spPr>
          <a:xfrm>
            <a:off x="913401" y="2229251"/>
            <a:ext cx="3539510" cy="3248898"/>
          </a:xfrm>
          <a:prstGeom prst="rect">
            <a:avLst/>
          </a:prstGeom>
        </p:spPr>
      </p:pic>
      <p:pic>
        <p:nvPicPr>
          <p:cNvPr id="14" name="Imagen 13">
            <a:extLst>
              <a:ext uri="{FF2B5EF4-FFF2-40B4-BE49-F238E27FC236}">
                <a16:creationId xmlns:a16="http://schemas.microsoft.com/office/drawing/2014/main" id="{1D47A8AF-E3F6-8454-5FFE-2E1DE3880E0D}"/>
              </a:ext>
            </a:extLst>
          </p:cNvPr>
          <p:cNvPicPr>
            <a:picLocks noChangeAspect="1"/>
          </p:cNvPicPr>
          <p:nvPr/>
        </p:nvPicPr>
        <p:blipFill>
          <a:blip r:embed="rId8"/>
          <a:stretch>
            <a:fillRect/>
          </a:stretch>
        </p:blipFill>
        <p:spPr>
          <a:xfrm>
            <a:off x="4590319" y="2145133"/>
            <a:ext cx="3489028" cy="3338489"/>
          </a:xfrm>
          <a:prstGeom prst="rect">
            <a:avLst/>
          </a:prstGeom>
        </p:spPr>
      </p:pic>
      <p:pic>
        <p:nvPicPr>
          <p:cNvPr id="17" name="Imagen 16">
            <a:extLst>
              <a:ext uri="{FF2B5EF4-FFF2-40B4-BE49-F238E27FC236}">
                <a16:creationId xmlns:a16="http://schemas.microsoft.com/office/drawing/2014/main" id="{1329682A-4BA1-075F-B86A-4122EC76BA7D}"/>
              </a:ext>
            </a:extLst>
          </p:cNvPr>
          <p:cNvPicPr>
            <a:picLocks noChangeAspect="1"/>
          </p:cNvPicPr>
          <p:nvPr/>
        </p:nvPicPr>
        <p:blipFill>
          <a:blip r:embed="rId9"/>
          <a:stretch>
            <a:fillRect/>
          </a:stretch>
        </p:blipFill>
        <p:spPr>
          <a:xfrm>
            <a:off x="8216755" y="2114182"/>
            <a:ext cx="3335758" cy="3363967"/>
          </a:xfrm>
          <a:prstGeom prst="rect">
            <a:avLst/>
          </a:prstGeom>
        </p:spPr>
      </p:pic>
    </p:spTree>
    <p:extLst>
      <p:ext uri="{BB962C8B-B14F-4D97-AF65-F5344CB8AC3E}">
        <p14:creationId xmlns:p14="http://schemas.microsoft.com/office/powerpoint/2010/main" val="21349735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4">
            <a:extLst>
              <a:ext uri="{FF2B5EF4-FFF2-40B4-BE49-F238E27FC236}">
                <a16:creationId xmlns:a16="http://schemas.microsoft.com/office/drawing/2014/main" id="{FD9D6008-74E3-4E93-A6C9-E25D2DD85AC8}"/>
              </a:ext>
            </a:extLst>
          </p:cNvPr>
          <p:cNvSpPr txBox="1">
            <a:spLocks/>
          </p:cNvSpPr>
          <p:nvPr/>
        </p:nvSpPr>
        <p:spPr>
          <a:xfrm>
            <a:off x="913401" y="1129714"/>
            <a:ext cx="4758350"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1" i="0" u="none" strike="noStrike" kern="1200" cap="none" spc="0" normalizeH="0" baseline="0" noProof="0" dirty="0">
                <a:ln>
                  <a:noFill/>
                </a:ln>
                <a:solidFill>
                  <a:srgbClr val="E0C537"/>
                </a:solidFill>
                <a:effectLst/>
                <a:uLnTx/>
                <a:uFillTx/>
                <a:latin typeface=""/>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1" i="0" u="none" strike="noStrike" kern="1200" cap="none" spc="0" normalizeH="0" baseline="0" noProof="0" dirty="0">
              <a:ln>
                <a:noFill/>
              </a:ln>
              <a:solidFill>
                <a:srgbClr val="E0C537"/>
              </a:solidFill>
              <a:effectLst/>
              <a:uLnTx/>
              <a:uFillTx/>
              <a:latin typeface=""/>
              <a:ea typeface="+mn-ea"/>
              <a:cs typeface="+mn-cs"/>
            </a:endParaRPr>
          </a:p>
        </p:txBody>
      </p:sp>
      <p:sp>
        <p:nvSpPr>
          <p:cNvPr id="2" name="Título 1">
            <a:extLst>
              <a:ext uri="{FF2B5EF4-FFF2-40B4-BE49-F238E27FC236}">
                <a16:creationId xmlns:a16="http://schemas.microsoft.com/office/drawing/2014/main" id="{184BCD56-60BF-5436-EAD5-DAB8EA870AB2}"/>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
                <a:ea typeface="+mj-ea"/>
                <a:cs typeface="+mj-cs"/>
              </a:rPr>
              <a:t>OFICINA DE TRANSFORMACION COMUNITARIA </a:t>
            </a:r>
            <a:br>
              <a:rPr kumimoji="0" lang="es-ES" sz="2000" b="1" i="0" u="none" strike="noStrike" kern="1200" cap="none" spc="0" normalizeH="0" baseline="0" noProof="0" dirty="0">
                <a:ln>
                  <a:noFill/>
                </a:ln>
                <a:solidFill>
                  <a:srgbClr val="4A594B"/>
                </a:solidFill>
                <a:effectLst/>
                <a:uLnTx/>
                <a:uFillTx/>
                <a:latin typeface=""/>
                <a:ea typeface="+mj-ea"/>
                <a:cs typeface="+mj-cs"/>
              </a:rPr>
            </a:br>
            <a:r>
              <a:rPr kumimoji="0" lang="es-ES" sz="2000" b="1" i="0" u="none" strike="noStrike" kern="1200" cap="none" spc="0" normalizeH="0" baseline="0" noProof="0" dirty="0">
                <a:ln>
                  <a:noFill/>
                </a:ln>
                <a:solidFill>
                  <a:srgbClr val="E0C537"/>
                </a:solidFill>
                <a:effectLst/>
                <a:uLnTx/>
                <a:uFillTx/>
                <a:latin typeface=""/>
                <a:ea typeface="+mj-ea"/>
                <a:cs typeface="+mj-cs"/>
              </a:rPr>
              <a:t>+ Renovables </a:t>
            </a:r>
          </a:p>
        </p:txBody>
      </p:sp>
      <p:sp>
        <p:nvSpPr>
          <p:cNvPr id="3" name="CuadroTexto 2">
            <a:extLst>
              <a:ext uri="{FF2B5EF4-FFF2-40B4-BE49-F238E27FC236}">
                <a16:creationId xmlns:a16="http://schemas.microsoft.com/office/drawing/2014/main" id="{046C5EA6-D79E-3F38-A6B3-0F58211BD09E}"/>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94402D05-34FF-DCFA-AE29-9E5DF6F64969}"/>
              </a:ext>
            </a:extLst>
          </p:cNvPr>
          <p:cNvSpPr txBox="1"/>
          <p:nvPr/>
        </p:nvSpPr>
        <p:spPr>
          <a:xfrm>
            <a:off x="103063" y="5830941"/>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AAD3DB45-822B-7BF0-772D-A32011652ABC}"/>
              </a:ext>
            </a:extLst>
          </p:cNvPr>
          <p:cNvPicPr>
            <a:picLocks noChangeAspect="1"/>
          </p:cNvPicPr>
          <p:nvPr/>
        </p:nvPicPr>
        <p:blipFill>
          <a:blip r:embed="rId2"/>
          <a:stretch>
            <a:fillRect/>
          </a:stretch>
        </p:blipFill>
        <p:spPr>
          <a:xfrm>
            <a:off x="10049522" y="6010083"/>
            <a:ext cx="1733003" cy="494774"/>
          </a:xfrm>
          <a:prstGeom prst="rect">
            <a:avLst/>
          </a:prstGeom>
        </p:spPr>
      </p:pic>
      <p:sp>
        <p:nvSpPr>
          <p:cNvPr id="13" name="CuadroTexto 12">
            <a:extLst>
              <a:ext uri="{FF2B5EF4-FFF2-40B4-BE49-F238E27FC236}">
                <a16:creationId xmlns:a16="http://schemas.microsoft.com/office/drawing/2014/main" id="{CBDF2D3D-3306-6D01-477D-ED71D5AB6D04}"/>
              </a:ext>
            </a:extLst>
          </p:cNvPr>
          <p:cNvSpPr txBox="1"/>
          <p:nvPr/>
        </p:nvSpPr>
        <p:spPr>
          <a:xfrm>
            <a:off x="775993" y="1723717"/>
            <a:ext cx="10392856"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hlinkClick r:id="rId3"/>
              </a:rPr>
              <a:t>Ayudas | </a:t>
            </a:r>
            <a:r>
              <a:rPr kumimoji="0" lang="es-ES" sz="1600" b="0" i="0" u="none" strike="noStrike" kern="1200" cap="none" spc="0" normalizeH="0" baseline="0" noProof="0" dirty="0" err="1">
                <a:ln>
                  <a:noFill/>
                </a:ln>
                <a:solidFill>
                  <a:prstClr val="black"/>
                </a:solidFill>
                <a:effectLst/>
                <a:uLnTx/>
                <a:uFillTx/>
                <a:latin typeface="Poppins" panose="00000500000000000000" pitchFamily="2" charset="0"/>
                <a:ea typeface="+mn-ea"/>
                <a:cs typeface="Poppins" panose="00000500000000000000" pitchFamily="2" charset="0"/>
                <a:hlinkClick r:id="rId3"/>
              </a:rPr>
              <a:t>Inega</a:t>
            </a:r>
            <a:r>
              <a:rPr kumimoji="0" lang="es-ES"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hlinkClick r:id="rId3"/>
              </a:rPr>
              <a:t>: Instituto </a:t>
            </a:r>
            <a:r>
              <a:rPr kumimoji="0" lang="es-ES" sz="1600" b="0" i="0" u="none" strike="noStrike" kern="1200" cap="none" spc="0" normalizeH="0" baseline="0" noProof="0" dirty="0" err="1">
                <a:ln>
                  <a:noFill/>
                </a:ln>
                <a:solidFill>
                  <a:prstClr val="black"/>
                </a:solidFill>
                <a:effectLst/>
                <a:uLnTx/>
                <a:uFillTx/>
                <a:latin typeface="Poppins" panose="00000500000000000000" pitchFamily="2" charset="0"/>
                <a:ea typeface="+mn-ea"/>
                <a:cs typeface="Poppins" panose="00000500000000000000" pitchFamily="2" charset="0"/>
                <a:hlinkClick r:id="rId3"/>
              </a:rPr>
              <a:t>Enerxético</a:t>
            </a:r>
            <a:r>
              <a:rPr kumimoji="0" lang="es-ES"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hlinkClick r:id="rId3"/>
              </a:rPr>
              <a:t> de Galicia</a:t>
            </a: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pic>
        <p:nvPicPr>
          <p:cNvPr id="4" name="Imagen 3">
            <a:extLst>
              <a:ext uri="{FF2B5EF4-FFF2-40B4-BE49-F238E27FC236}">
                <a16:creationId xmlns:a16="http://schemas.microsoft.com/office/drawing/2014/main" id="{199FEA31-C0AB-B678-95C7-929FA54808AA}"/>
              </a:ext>
            </a:extLst>
          </p:cNvPr>
          <p:cNvPicPr>
            <a:picLocks noChangeAspect="1"/>
          </p:cNvPicPr>
          <p:nvPr/>
        </p:nvPicPr>
        <p:blipFill>
          <a:blip r:embed="rId4"/>
          <a:srcRect r="11365" b="-1094"/>
          <a:stretch/>
        </p:blipFill>
        <p:spPr>
          <a:xfrm>
            <a:off x="189408" y="5986811"/>
            <a:ext cx="8305689" cy="490625"/>
          </a:xfrm>
          <a:prstGeom prst="rect">
            <a:avLst/>
          </a:prstGeom>
        </p:spPr>
      </p:pic>
      <p:pic>
        <p:nvPicPr>
          <p:cNvPr id="11" name="Imagen 10" descr="Logotipo&#10;&#10;Descripción generada automáticamente">
            <a:extLst>
              <a:ext uri="{FF2B5EF4-FFF2-40B4-BE49-F238E27FC236}">
                <a16:creationId xmlns:a16="http://schemas.microsoft.com/office/drawing/2014/main" id="{368E1038-7D52-81A1-5C35-F18E1B9B153C}"/>
              </a:ext>
            </a:extLst>
          </p:cNvPr>
          <p:cNvPicPr>
            <a:picLocks noChangeAspect="1"/>
          </p:cNvPicPr>
          <p:nvPr/>
        </p:nvPicPr>
        <p:blipFill>
          <a:blip r:embed="rId5"/>
          <a:stretch>
            <a:fillRect/>
          </a:stretch>
        </p:blipFill>
        <p:spPr>
          <a:xfrm>
            <a:off x="8720915" y="5896364"/>
            <a:ext cx="876972" cy="712101"/>
          </a:xfrm>
          <a:prstGeom prst="rect">
            <a:avLst/>
          </a:prstGeom>
        </p:spPr>
      </p:pic>
      <p:pic>
        <p:nvPicPr>
          <p:cNvPr id="2056" name="Picture 8" descr="Acluxega on X: &quot;Ahí está la geotermia, con un presupuesto importante!!  Inega. Instituto Enerxético de Galicia @inega_gal - Proyectos de  instalaciones de energías renovables térmicas en el sector residencial -  (RD 477/2021).">
            <a:extLst>
              <a:ext uri="{FF2B5EF4-FFF2-40B4-BE49-F238E27FC236}">
                <a16:creationId xmlns:a16="http://schemas.microsoft.com/office/drawing/2014/main" id="{0DEA02CC-AAAB-2D69-D975-902CC77E81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993" y="611256"/>
            <a:ext cx="2427291" cy="85725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09270A4F-D7FC-C3AE-A89B-85F7104F726E}"/>
              </a:ext>
            </a:extLst>
          </p:cNvPr>
          <p:cNvPicPr>
            <a:picLocks noChangeAspect="1"/>
          </p:cNvPicPr>
          <p:nvPr/>
        </p:nvPicPr>
        <p:blipFill>
          <a:blip r:embed="rId7"/>
          <a:stretch>
            <a:fillRect/>
          </a:stretch>
        </p:blipFill>
        <p:spPr>
          <a:xfrm>
            <a:off x="877449" y="2145133"/>
            <a:ext cx="3575462" cy="3332797"/>
          </a:xfrm>
          <a:prstGeom prst="rect">
            <a:avLst/>
          </a:prstGeom>
        </p:spPr>
      </p:pic>
      <p:sp>
        <p:nvSpPr>
          <p:cNvPr id="15" name="Diagrama de flujo: conector 14">
            <a:extLst>
              <a:ext uri="{FF2B5EF4-FFF2-40B4-BE49-F238E27FC236}">
                <a16:creationId xmlns:a16="http://schemas.microsoft.com/office/drawing/2014/main" id="{20EA4B55-1B74-C660-DC43-A331111D3A8A}"/>
              </a:ext>
            </a:extLst>
          </p:cNvPr>
          <p:cNvSpPr/>
          <p:nvPr/>
        </p:nvSpPr>
        <p:spPr>
          <a:xfrm>
            <a:off x="5972421" y="3455251"/>
            <a:ext cx="572217" cy="572217"/>
          </a:xfrm>
          <a:prstGeom prst="flowChartConnector">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Diagrama de flujo: conector 15">
            <a:extLst>
              <a:ext uri="{FF2B5EF4-FFF2-40B4-BE49-F238E27FC236}">
                <a16:creationId xmlns:a16="http://schemas.microsoft.com/office/drawing/2014/main" id="{2F62D8E6-8BB0-9531-D0A4-1438431A0897}"/>
              </a:ext>
            </a:extLst>
          </p:cNvPr>
          <p:cNvSpPr/>
          <p:nvPr/>
        </p:nvSpPr>
        <p:spPr>
          <a:xfrm>
            <a:off x="6849438" y="3455250"/>
            <a:ext cx="572217" cy="572217"/>
          </a:xfrm>
          <a:prstGeom prst="flowChartConnector">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Diagrama de flujo: conector 17">
            <a:extLst>
              <a:ext uri="{FF2B5EF4-FFF2-40B4-BE49-F238E27FC236}">
                <a16:creationId xmlns:a16="http://schemas.microsoft.com/office/drawing/2014/main" id="{130B06CC-E9D9-E19B-4357-B905AC649BFF}"/>
              </a:ext>
            </a:extLst>
          </p:cNvPr>
          <p:cNvSpPr/>
          <p:nvPr/>
        </p:nvSpPr>
        <p:spPr>
          <a:xfrm>
            <a:off x="7726455" y="3455250"/>
            <a:ext cx="572217" cy="572217"/>
          </a:xfrm>
          <a:prstGeom prst="flowChartConnector">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6651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33B5F-D8FF-5ECE-F297-D98877E9C64B}"/>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505846BB-98B9-32E1-4D6C-ACFC2C9E6508}"/>
              </a:ext>
            </a:extLst>
          </p:cNvPr>
          <p:cNvPicPr>
            <a:picLocks noChangeAspect="1"/>
          </p:cNvPicPr>
          <p:nvPr/>
        </p:nvPicPr>
        <p:blipFill>
          <a:blip r:embed="rId3">
            <a:alphaModFix amt="50000"/>
          </a:blip>
          <a:stretch>
            <a:fillRect/>
          </a:stretch>
        </p:blipFill>
        <p:spPr>
          <a:xfrm>
            <a:off x="2505075" y="1417229"/>
            <a:ext cx="7181849" cy="4079629"/>
          </a:xfrm>
          <a:prstGeom prst="rect">
            <a:avLst/>
          </a:prstGeom>
        </p:spPr>
      </p:pic>
      <p:sp>
        <p:nvSpPr>
          <p:cNvPr id="2" name="Título 1">
            <a:extLst>
              <a:ext uri="{FF2B5EF4-FFF2-40B4-BE49-F238E27FC236}">
                <a16:creationId xmlns:a16="http://schemas.microsoft.com/office/drawing/2014/main" id="{0D1A0D79-B900-7532-642E-88F76F04A86A}"/>
              </a:ext>
            </a:extLst>
          </p:cNvPr>
          <p:cNvSpPr txBox="1">
            <a:spLocks/>
          </p:cNvSpPr>
          <p:nvPr/>
        </p:nvSpPr>
        <p:spPr>
          <a:xfrm>
            <a:off x="838200" y="365125"/>
            <a:ext cx="10515600" cy="8727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gl-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t>OFICINA DE TRANSFORMACION COMUNITARIA </a:t>
            </a:r>
            <a:br>
              <a:rPr kumimoji="0" lang="gl-ES" sz="2000" b="1" i="0" u="none" strike="noStrike" kern="1200" cap="none" spc="0" normalizeH="0" baseline="0" noProof="0" dirty="0">
                <a:ln>
                  <a:noFill/>
                </a:ln>
                <a:solidFill>
                  <a:srgbClr val="4A594B"/>
                </a:solidFill>
                <a:effectLst/>
                <a:uLnTx/>
                <a:uFillTx/>
                <a:latin typeface="Poppins" panose="00000500000000000000" pitchFamily="2" charset="0"/>
                <a:ea typeface="+mj-ea"/>
                <a:cs typeface="Poppins" panose="00000500000000000000" pitchFamily="2" charset="0"/>
              </a:rPr>
            </a:br>
            <a:r>
              <a:rPr kumimoji="0" lang="gl-ES" sz="2000" b="1" i="1"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 </a:t>
            </a:r>
            <a:r>
              <a:rPr kumimoji="0" lang="gl-ES" sz="2000" b="1" i="0" u="none" strike="noStrike" kern="1200" cap="none" spc="0" normalizeH="0" baseline="0" noProof="0" dirty="0">
                <a:ln>
                  <a:noFill/>
                </a:ln>
                <a:solidFill>
                  <a:srgbClr val="E0C537"/>
                </a:solidFill>
                <a:effectLst/>
                <a:uLnTx/>
                <a:uFillTx/>
                <a:latin typeface="Poppins" panose="00000500000000000000" pitchFamily="2" charset="0"/>
                <a:ea typeface="+mj-ea"/>
                <a:cs typeface="Poppins" panose="00000500000000000000" pitchFamily="2" charset="0"/>
              </a:rPr>
              <a:t>Renovables </a:t>
            </a:r>
          </a:p>
        </p:txBody>
      </p:sp>
      <p:pic>
        <p:nvPicPr>
          <p:cNvPr id="6" name="Imagen 5">
            <a:extLst>
              <a:ext uri="{FF2B5EF4-FFF2-40B4-BE49-F238E27FC236}">
                <a16:creationId xmlns:a16="http://schemas.microsoft.com/office/drawing/2014/main" id="{22684DE2-8E7F-E85D-9DF7-4A333CFFAA2A}"/>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8" name="Imagen 7">
            <a:extLst>
              <a:ext uri="{FF2B5EF4-FFF2-40B4-BE49-F238E27FC236}">
                <a16:creationId xmlns:a16="http://schemas.microsoft.com/office/drawing/2014/main" id="{FCB8C9EA-8408-D00B-CA81-78AC39927EFA}"/>
              </a:ext>
            </a:extLst>
          </p:cNvPr>
          <p:cNvPicPr>
            <a:picLocks noChangeAspect="1"/>
          </p:cNvPicPr>
          <p:nvPr/>
        </p:nvPicPr>
        <p:blipFill>
          <a:blip r:embed="rId5"/>
          <a:srcRect r="11365" b="-1094"/>
          <a:stretch/>
        </p:blipFill>
        <p:spPr>
          <a:xfrm>
            <a:off x="189408" y="5986811"/>
            <a:ext cx="8305689" cy="490625"/>
          </a:xfrm>
          <a:prstGeom prst="rect">
            <a:avLst/>
          </a:prstGeom>
        </p:spPr>
      </p:pic>
      <p:pic>
        <p:nvPicPr>
          <p:cNvPr id="9" name="Imagen 8" descr="Logotipo&#10;&#10;Descripción generada automáticamente">
            <a:extLst>
              <a:ext uri="{FF2B5EF4-FFF2-40B4-BE49-F238E27FC236}">
                <a16:creationId xmlns:a16="http://schemas.microsoft.com/office/drawing/2014/main" id="{5BB58F3F-C1C2-A802-A384-9525ABE2F993}"/>
              </a:ext>
            </a:extLst>
          </p:cNvPr>
          <p:cNvPicPr>
            <a:picLocks noChangeAspect="1"/>
          </p:cNvPicPr>
          <p:nvPr/>
        </p:nvPicPr>
        <p:blipFill>
          <a:blip r:embed="rId6"/>
          <a:stretch>
            <a:fillRect/>
          </a:stretch>
        </p:blipFill>
        <p:spPr>
          <a:xfrm>
            <a:off x="8720915" y="5896364"/>
            <a:ext cx="876972" cy="712101"/>
          </a:xfrm>
          <a:prstGeom prst="rect">
            <a:avLst/>
          </a:prstGeom>
        </p:spPr>
      </p:pic>
      <p:sp>
        <p:nvSpPr>
          <p:cNvPr id="12" name="CuadroTexto 11">
            <a:extLst>
              <a:ext uri="{FF2B5EF4-FFF2-40B4-BE49-F238E27FC236}">
                <a16:creationId xmlns:a16="http://schemas.microsoft.com/office/drawing/2014/main" id="{A0C5D2B5-DEB9-A0DC-4646-EFEC64736933}"/>
              </a:ext>
            </a:extLst>
          </p:cNvPr>
          <p:cNvSpPr txBox="1"/>
          <p:nvPr/>
        </p:nvSpPr>
        <p:spPr>
          <a:xfrm>
            <a:off x="838200" y="1237886"/>
            <a:ext cx="977265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800"/>
              </a:spcAft>
              <a:buClrTx/>
              <a:buSzTx/>
              <a:buFontTx/>
              <a:buNone/>
              <a:tabLst/>
              <a:defRPr/>
            </a:pPr>
            <a:r>
              <a:rPr kumimoji="0" lang="gl-ES" sz="2200" b="1" i="0" u="none" strike="noStrike" kern="1200" cap="none" spc="0" normalizeH="0" baseline="0" noProof="0" dirty="0">
                <a:ln>
                  <a:noFill/>
                </a:ln>
                <a:solidFill>
                  <a:srgbClr val="E0C537"/>
                </a:solidFill>
                <a:effectLst/>
                <a:uLnTx/>
                <a:uFillTx/>
                <a:latin typeface="Poppins" panose="00000500000000000000" pitchFamily="2" charset="0"/>
                <a:ea typeface="+mn-ea"/>
                <a:cs typeface="Poppins" panose="00000500000000000000" pitchFamily="2" charset="0"/>
              </a:rPr>
              <a:t>LIÑAS DE FINANCIAMENTO: CERTIFICADOS DE AFORRO ENERGÉTICO</a:t>
            </a:r>
          </a:p>
        </p:txBody>
      </p:sp>
      <p:sp>
        <p:nvSpPr>
          <p:cNvPr id="5" name="CuadroTexto 4">
            <a:extLst>
              <a:ext uri="{FF2B5EF4-FFF2-40B4-BE49-F238E27FC236}">
                <a16:creationId xmlns:a16="http://schemas.microsoft.com/office/drawing/2014/main" id="{B4D70EA4-1C8F-4294-1CBB-4495E0AF0734}"/>
              </a:ext>
            </a:extLst>
          </p:cNvPr>
          <p:cNvSpPr txBox="1"/>
          <p:nvPr/>
        </p:nvSpPr>
        <p:spPr>
          <a:xfrm>
            <a:off x="838199" y="1878255"/>
            <a:ext cx="10004535" cy="3785652"/>
          </a:xfrm>
          <a:prstGeom prst="rect">
            <a:avLst/>
          </a:prstGeom>
          <a:noFill/>
        </p:spPr>
        <p:txBody>
          <a:bodyPr wrap="square" rtlCol="0">
            <a:spAutoFit/>
          </a:bodyPr>
          <a:lstStyle/>
          <a:p>
            <a:pPr marL="285750"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Anteriormente, nas actividades que pode desenrolar unha CE atópanse as melloras de eficiencia enerxética.  Os </a:t>
            </a:r>
            <a:r>
              <a:rPr lang="gl-ES" sz="1500" b="1" dirty="0">
                <a:solidFill>
                  <a:srgbClr val="4A594B"/>
                </a:solidFill>
                <a:latin typeface="Poppins" panose="00000500000000000000" pitchFamily="2" charset="0"/>
                <a:cs typeface="Poppins" panose="00000500000000000000" pitchFamily="2" charset="0"/>
              </a:rPr>
              <a:t>certificados de aforro enerxético </a:t>
            </a:r>
            <a:r>
              <a:rPr lang="gl-ES" sz="1500" dirty="0">
                <a:solidFill>
                  <a:srgbClr val="4A594B"/>
                </a:solidFill>
                <a:latin typeface="Poppins" panose="00000500000000000000" pitchFamily="2" charset="0"/>
                <a:cs typeface="Poppins" panose="00000500000000000000" pitchFamily="2" charset="0"/>
              </a:rPr>
              <a:t>(</a:t>
            </a:r>
            <a:r>
              <a:rPr lang="gl-ES" sz="1500" b="1" dirty="0" err="1">
                <a:solidFill>
                  <a:srgbClr val="4A594B"/>
                </a:solidFill>
                <a:latin typeface="Poppins" panose="00000500000000000000" pitchFamily="2" charset="0"/>
                <a:cs typeface="Poppins" panose="00000500000000000000" pitchFamily="2" charset="0"/>
              </a:rPr>
              <a:t>CAEs</a:t>
            </a:r>
            <a:r>
              <a:rPr lang="gl-ES" sz="1500" dirty="0">
                <a:solidFill>
                  <a:srgbClr val="4A594B"/>
                </a:solidFill>
                <a:latin typeface="Poppins" panose="00000500000000000000" pitchFamily="2" charset="0"/>
                <a:cs typeface="Poppins" panose="00000500000000000000" pitchFamily="2" charset="0"/>
              </a:rPr>
              <a:t>) que poder solicitar a CE, poden ser obxecto de </a:t>
            </a:r>
            <a:r>
              <a:rPr lang="gl-ES" sz="1500" dirty="0" err="1">
                <a:solidFill>
                  <a:srgbClr val="4A594B"/>
                </a:solidFill>
                <a:latin typeface="Poppins" panose="00000500000000000000" pitchFamily="2" charset="0"/>
                <a:cs typeface="Poppins" panose="00000500000000000000" pitchFamily="2" charset="0"/>
              </a:rPr>
              <a:t>compraventa</a:t>
            </a:r>
            <a:r>
              <a:rPr lang="gl-ES" sz="1500" dirty="0">
                <a:solidFill>
                  <a:srgbClr val="4A594B"/>
                </a:solidFill>
                <a:latin typeface="Poppins" panose="00000500000000000000" pitchFamily="2" charset="0"/>
                <a:cs typeface="Poppins" panose="00000500000000000000" pitchFamily="2" charset="0"/>
              </a:rPr>
              <a:t> entre quen sexan suxeito obrigados (grandes empresas eléctricas) ou suxeitos delegados (pequenas empresas que se dedican a emitir estes informes e se dan de alta no Rexistro Nacional de CAE).</a:t>
            </a:r>
          </a:p>
          <a:p>
            <a:pPr marL="285750"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Procedemento:</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Realización dunha actuación de aforro enerxético.</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Medición e verificación dos aforros.</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Participación como suxeito delegado ou a través dun deles.</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Solicitude do CAE.</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Emisión do CAE.</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Venda dos CAE.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gl-ES" sz="1500" dirty="0">
              <a:solidFill>
                <a:srgbClr val="4A594B"/>
              </a:solidFill>
              <a:latin typeface="Poppins" panose="00000500000000000000" pitchFamily="2" charset="0"/>
              <a:cs typeface="Poppins" panose="00000500000000000000" pitchFamily="2"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O valor oscila entre os 80 e os 120 € por megavatio-hora (</a:t>
            </a:r>
            <a:r>
              <a:rPr lang="gl-ES" sz="1500" dirty="0" err="1">
                <a:solidFill>
                  <a:srgbClr val="4A594B"/>
                </a:solidFill>
                <a:latin typeface="Poppins" panose="00000500000000000000" pitchFamily="2" charset="0"/>
                <a:cs typeface="Poppins" panose="00000500000000000000" pitchFamily="2" charset="0"/>
              </a:rPr>
              <a:t>MWh</a:t>
            </a:r>
            <a:r>
              <a:rPr lang="gl-ES" sz="1500" dirty="0">
                <a:solidFill>
                  <a:srgbClr val="4A594B"/>
                </a:solidFill>
                <a:latin typeface="Poppins" panose="00000500000000000000" pitchFamily="2" charset="0"/>
                <a:cs typeface="Poppins" panose="00000500000000000000" pitchFamily="2" charset="0"/>
              </a:rPr>
              <a:t>) aforrado, o que equivale a 0,08 a 0,12 </a:t>
            </a:r>
            <a:r>
              <a:rPr lang="gl-ES" sz="1500" dirty="0" err="1">
                <a:solidFill>
                  <a:srgbClr val="4A594B"/>
                </a:solidFill>
                <a:latin typeface="Poppins" panose="00000500000000000000" pitchFamily="2" charset="0"/>
                <a:cs typeface="Poppins" panose="00000500000000000000" pitchFamily="2" charset="0"/>
              </a:rPr>
              <a:t>kWh</a:t>
            </a:r>
            <a:r>
              <a:rPr lang="gl-ES" sz="1500" dirty="0">
                <a:solidFill>
                  <a:srgbClr val="4A594B"/>
                </a:solidFill>
                <a:latin typeface="Poppins" panose="00000500000000000000" pitchFamily="2" charset="0"/>
                <a:cs typeface="Poppins" panose="00000500000000000000" pitchFamily="2" charset="0"/>
              </a:rPr>
              <a:t>.</a:t>
            </a:r>
          </a:p>
          <a:p>
            <a:pPr marR="0" lvl="0" algn="just" defTabSz="914400" rtl="0" eaLnBrk="1" fontAlgn="auto" latinLnBrk="0" hangingPunct="1">
              <a:lnSpc>
                <a:spcPct val="100000"/>
              </a:lnSpc>
              <a:spcBef>
                <a:spcPts val="0"/>
              </a:spcBef>
              <a:spcAft>
                <a:spcPts val="0"/>
              </a:spcAft>
              <a:buClrTx/>
              <a:buSzTx/>
              <a:tabLst/>
              <a:defRPr/>
            </a:pP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40772044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E0C537"/>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08F73FC-345D-465E-B48D-4EE0087C4F3E}"/>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6B6B2AE6-AC63-41D8-A976-6A3F058BA75D}"/>
              </a:ext>
            </a:extLst>
          </p:cNvPr>
          <p:cNvPicPr>
            <a:picLocks noChangeAspect="1"/>
          </p:cNvPicPr>
          <p:nvPr/>
        </p:nvPicPr>
        <p:blipFill>
          <a:blip r:embed="rId2"/>
          <a:stretch>
            <a:fillRect/>
          </a:stretch>
        </p:blipFill>
        <p:spPr>
          <a:xfrm>
            <a:off x="10049522" y="6010083"/>
            <a:ext cx="1733003" cy="494774"/>
          </a:xfrm>
          <a:prstGeom prst="rect">
            <a:avLst/>
          </a:prstGeom>
        </p:spPr>
      </p:pic>
      <p:pic>
        <p:nvPicPr>
          <p:cNvPr id="2" name="Imagen 1">
            <a:extLst>
              <a:ext uri="{FF2B5EF4-FFF2-40B4-BE49-F238E27FC236}">
                <a16:creationId xmlns:a16="http://schemas.microsoft.com/office/drawing/2014/main" id="{71412524-8C5C-437D-8755-28E2F85D6BA7}"/>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8" name="Imagen 7" descr="Logotipo&#10;&#10;Descripción generada automáticamente">
            <a:extLst>
              <a:ext uri="{FF2B5EF4-FFF2-40B4-BE49-F238E27FC236}">
                <a16:creationId xmlns:a16="http://schemas.microsoft.com/office/drawing/2014/main" id="{EDA66E08-BA70-C948-C90E-4F0FB0B90F09}"/>
              </a:ext>
            </a:extLst>
          </p:cNvPr>
          <p:cNvPicPr>
            <a:picLocks noChangeAspect="1"/>
          </p:cNvPicPr>
          <p:nvPr/>
        </p:nvPicPr>
        <p:blipFill>
          <a:blip r:embed="rId4"/>
          <a:stretch>
            <a:fillRect/>
          </a:stretch>
        </p:blipFill>
        <p:spPr>
          <a:xfrm>
            <a:off x="8720915" y="5896364"/>
            <a:ext cx="876972" cy="712101"/>
          </a:xfrm>
          <a:prstGeom prst="rect">
            <a:avLst/>
          </a:prstGeom>
        </p:spPr>
      </p:pic>
      <p:sp>
        <p:nvSpPr>
          <p:cNvPr id="9" name="CuadroTexto 8">
            <a:extLst>
              <a:ext uri="{FF2B5EF4-FFF2-40B4-BE49-F238E27FC236}">
                <a16:creationId xmlns:a16="http://schemas.microsoft.com/office/drawing/2014/main" id="{F28349A5-27D0-9BE4-70A1-776B5386842E}"/>
              </a:ext>
            </a:extLst>
          </p:cNvPr>
          <p:cNvSpPr txBox="1"/>
          <p:nvPr/>
        </p:nvSpPr>
        <p:spPr>
          <a:xfrm>
            <a:off x="540473" y="1997839"/>
            <a:ext cx="1113472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6000" b="1" dirty="0">
                <a:solidFill>
                  <a:srgbClr val="4A594B"/>
                </a:solidFill>
                <a:latin typeface="Poppins" panose="00000500000000000000" pitchFamily="2" charset="0"/>
                <a:cs typeface="Poppins" panose="00000500000000000000" pitchFamily="2" charset="0"/>
              </a:rPr>
              <a:t>Casos de Éxito</a:t>
            </a:r>
            <a:endParaRPr kumimoji="0" lang="es-ES" sz="60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29630355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áfico 8" descr="Red con relleno sólido">
            <a:extLst>
              <a:ext uri="{FF2B5EF4-FFF2-40B4-BE49-F238E27FC236}">
                <a16:creationId xmlns:a16="http://schemas.microsoft.com/office/drawing/2014/main" id="{F56ABA4C-0930-B904-DA2A-3398DD58791B}"/>
              </a:ext>
            </a:extLst>
          </p:cNvPr>
          <p:cNvPicPr>
            <a:picLocks noChangeAspect="1"/>
          </p:cNvPicPr>
          <p:nvPr/>
        </p:nvPicPr>
        <p:blipFill>
          <a:blip r:embed="rId2">
            <a:extLst>
              <a:ext uri="{96DAC541-7B7A-43D3-8B79-37D633B846F1}">
                <asvg:svgBlip xmlns:asvg="http://schemas.microsoft.com/office/drawing/2016/SVG/main" r:embed="rId3"/>
              </a:ext>
            </a:extLst>
          </a:blip>
          <a:srcRect r="505"/>
          <a:stretch/>
        </p:blipFill>
        <p:spPr>
          <a:xfrm flipH="1">
            <a:off x="3623104" y="1236468"/>
            <a:ext cx="4097293" cy="4118102"/>
          </a:xfrm>
          <a:prstGeom prst="rect">
            <a:avLst/>
          </a:prstGeom>
        </p:spPr>
      </p:pic>
      <p:sp>
        <p:nvSpPr>
          <p:cNvPr id="2" name="Título 1">
            <a:extLst>
              <a:ext uri="{FF2B5EF4-FFF2-40B4-BE49-F238E27FC236}">
                <a16:creationId xmlns:a16="http://schemas.microsoft.com/office/drawing/2014/main" id="{184BCD56-60BF-5436-EAD5-DAB8EA870AB2}"/>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Renovables </a:t>
            </a:r>
          </a:p>
        </p:txBody>
      </p:sp>
      <p:sp>
        <p:nvSpPr>
          <p:cNvPr id="3" name="CuadroTexto 2">
            <a:extLst>
              <a:ext uri="{FF2B5EF4-FFF2-40B4-BE49-F238E27FC236}">
                <a16:creationId xmlns:a16="http://schemas.microsoft.com/office/drawing/2014/main" id="{046C5EA6-D79E-3F38-A6B3-0F58211BD09E}"/>
              </a:ext>
            </a:extLst>
          </p:cNvPr>
          <p:cNvSpPr txBox="1"/>
          <p:nvPr/>
        </p:nvSpPr>
        <p:spPr>
          <a:xfrm>
            <a:off x="97654" y="5743853"/>
            <a:ext cx="1202036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5" name="CuadroTexto 4">
            <a:extLst>
              <a:ext uri="{FF2B5EF4-FFF2-40B4-BE49-F238E27FC236}">
                <a16:creationId xmlns:a16="http://schemas.microsoft.com/office/drawing/2014/main" id="{94402D05-34FF-DCFA-AE29-9E5DF6F64969}"/>
              </a:ext>
            </a:extLst>
          </p:cNvPr>
          <p:cNvSpPr txBox="1"/>
          <p:nvPr/>
        </p:nvSpPr>
        <p:spPr>
          <a:xfrm>
            <a:off x="103063" y="5830941"/>
            <a:ext cx="1202036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pic>
        <p:nvPicPr>
          <p:cNvPr id="8" name="Imagen 7">
            <a:extLst>
              <a:ext uri="{FF2B5EF4-FFF2-40B4-BE49-F238E27FC236}">
                <a16:creationId xmlns:a16="http://schemas.microsoft.com/office/drawing/2014/main" id="{AAD3DB45-822B-7BF0-772D-A32011652ABC}"/>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4" name="Imagen 3">
            <a:extLst>
              <a:ext uri="{FF2B5EF4-FFF2-40B4-BE49-F238E27FC236}">
                <a16:creationId xmlns:a16="http://schemas.microsoft.com/office/drawing/2014/main" id="{199FEA31-C0AB-B678-95C7-929FA54808AA}"/>
              </a:ext>
            </a:extLst>
          </p:cNvPr>
          <p:cNvPicPr>
            <a:picLocks noChangeAspect="1"/>
          </p:cNvPicPr>
          <p:nvPr/>
        </p:nvPicPr>
        <p:blipFill>
          <a:blip r:embed="rId5"/>
          <a:srcRect r="11365" b="-1094"/>
          <a:stretch/>
        </p:blipFill>
        <p:spPr>
          <a:xfrm>
            <a:off x="189408" y="5986811"/>
            <a:ext cx="8305689" cy="490625"/>
          </a:xfrm>
          <a:prstGeom prst="rect">
            <a:avLst/>
          </a:prstGeom>
        </p:spPr>
      </p:pic>
      <p:pic>
        <p:nvPicPr>
          <p:cNvPr id="11" name="Imagen 10" descr="Logotipo&#10;&#10;Descripción generada automáticamente">
            <a:extLst>
              <a:ext uri="{FF2B5EF4-FFF2-40B4-BE49-F238E27FC236}">
                <a16:creationId xmlns:a16="http://schemas.microsoft.com/office/drawing/2014/main" id="{368E1038-7D52-81A1-5C35-F18E1B9B153C}"/>
              </a:ext>
            </a:extLst>
          </p:cNvPr>
          <p:cNvPicPr>
            <a:picLocks noChangeAspect="1"/>
          </p:cNvPicPr>
          <p:nvPr/>
        </p:nvPicPr>
        <p:blipFill>
          <a:blip r:embed="rId6"/>
          <a:stretch>
            <a:fillRect/>
          </a:stretch>
        </p:blipFill>
        <p:spPr>
          <a:xfrm>
            <a:off x="8720915" y="5896364"/>
            <a:ext cx="876972" cy="712101"/>
          </a:xfrm>
          <a:prstGeom prst="rect">
            <a:avLst/>
          </a:prstGeom>
        </p:spPr>
      </p:pic>
      <p:sp>
        <p:nvSpPr>
          <p:cNvPr id="14" name="Marcador de texto 4">
            <a:extLst>
              <a:ext uri="{FF2B5EF4-FFF2-40B4-BE49-F238E27FC236}">
                <a16:creationId xmlns:a16="http://schemas.microsoft.com/office/drawing/2014/main" id="{22FA9D64-0622-0DA2-0E39-E9362017D112}"/>
              </a:ext>
            </a:extLst>
          </p:cNvPr>
          <p:cNvSpPr txBox="1">
            <a:spLocks/>
          </p:cNvSpPr>
          <p:nvPr/>
        </p:nvSpPr>
        <p:spPr>
          <a:xfrm>
            <a:off x="811505" y="1303846"/>
            <a:ext cx="6463443"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ASOCIACIÓN AROUSA EN TRANSICIÓN</a:t>
            </a:r>
            <a:endParaRPr kumimoji="0" lang="es-ES" sz="22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endParaRPr>
          </a:p>
        </p:txBody>
      </p:sp>
      <p:sp>
        <p:nvSpPr>
          <p:cNvPr id="16" name="CuadroTexto 15">
            <a:extLst>
              <a:ext uri="{FF2B5EF4-FFF2-40B4-BE49-F238E27FC236}">
                <a16:creationId xmlns:a16="http://schemas.microsoft.com/office/drawing/2014/main" id="{5BF9AC98-430B-B759-E761-C5EA3C9F9778}"/>
              </a:ext>
            </a:extLst>
          </p:cNvPr>
          <p:cNvSpPr txBox="1"/>
          <p:nvPr/>
        </p:nvSpPr>
        <p:spPr>
          <a:xfrm>
            <a:off x="838199" y="1878255"/>
            <a:ext cx="10004535" cy="378565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Concello de A Illa de Arousa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Nº de membros: 14</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12 familias</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OPP20/</a:t>
            </a:r>
            <a:r>
              <a:rPr lang="gl-ES" sz="1500" dirty="0" err="1">
                <a:solidFill>
                  <a:srgbClr val="4A594B"/>
                </a:solidFill>
                <a:latin typeface="Poppins" panose="00000500000000000000" pitchFamily="2" charset="0"/>
                <a:cs typeface="Poppins" panose="00000500000000000000" pitchFamily="2" charset="0"/>
              </a:rPr>
              <a:t>Cofradía</a:t>
            </a:r>
            <a:r>
              <a:rPr lang="gl-ES" sz="1500" dirty="0">
                <a:solidFill>
                  <a:srgbClr val="4A594B"/>
                </a:solidFill>
                <a:latin typeface="Poppins" panose="00000500000000000000" pitchFamily="2" charset="0"/>
                <a:cs typeface="Poppins" panose="00000500000000000000" pitchFamily="2" charset="0"/>
              </a:rPr>
              <a:t> de Pescadores de San Xulián.</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Concello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Forma xurídica: Asociación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Actividades:</a:t>
            </a:r>
          </a:p>
          <a:p>
            <a:pPr marL="742950" lvl="1" indent="-285750" algn="just">
              <a:buFont typeface="Arial" panose="020B0604020202020204" pitchFamily="34" charset="0"/>
              <a:buChar char="•"/>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Instalación fotovoltaica en </a:t>
            </a:r>
            <a:r>
              <a:rPr lang="gl-ES" sz="1500" dirty="0">
                <a:solidFill>
                  <a:srgbClr val="4A594B"/>
                </a:solidFill>
                <a:latin typeface="Poppins" panose="00000500000000000000" pitchFamily="2" charset="0"/>
                <a:cs typeface="Poppins" panose="00000500000000000000" pitchFamily="2" charset="0"/>
              </a:rPr>
              <a:t>réxime de autoconsumo compartido de 33 </a:t>
            </a:r>
            <a:r>
              <a:rPr lang="gl-ES" sz="1500" dirty="0" err="1">
                <a:solidFill>
                  <a:srgbClr val="4A594B"/>
                </a:solidFill>
                <a:latin typeface="Poppins" panose="00000500000000000000" pitchFamily="2" charset="0"/>
                <a:cs typeface="Poppins" panose="00000500000000000000" pitchFamily="2" charset="0"/>
              </a:rPr>
              <a:t>kWp</a:t>
            </a:r>
            <a:r>
              <a:rPr lang="gl-ES" sz="1500" dirty="0">
                <a:solidFill>
                  <a:srgbClr val="4A594B"/>
                </a:solidFill>
                <a:latin typeface="Poppins" panose="00000500000000000000" pitchFamily="2" charset="0"/>
                <a:cs typeface="Poppins" panose="00000500000000000000" pitchFamily="2" charset="0"/>
              </a:rPr>
              <a:t>.</a:t>
            </a:r>
          </a:p>
          <a:p>
            <a:pPr marL="742950" lvl="1" indent="-285750" algn="just">
              <a:buFont typeface="Arial" panose="020B0604020202020204" pitchFamily="34" charset="0"/>
              <a:buChar char="•"/>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Sistema intelixente de x</a:t>
            </a:r>
            <a:r>
              <a:rPr lang="gl-ES" sz="1500" dirty="0" err="1">
                <a:solidFill>
                  <a:srgbClr val="4A594B"/>
                </a:solidFill>
                <a:latin typeface="Poppins" panose="00000500000000000000" pitchFamily="2" charset="0"/>
                <a:cs typeface="Poppins" panose="00000500000000000000" pitchFamily="2" charset="0"/>
              </a:rPr>
              <a:t>estión</a:t>
            </a:r>
            <a:r>
              <a:rPr lang="gl-ES" sz="1500" dirty="0">
                <a:solidFill>
                  <a:srgbClr val="4A594B"/>
                </a:solidFill>
                <a:latin typeface="Poppins" panose="00000500000000000000" pitchFamily="2" charset="0"/>
                <a:cs typeface="Poppins" panose="00000500000000000000" pitchFamily="2" charset="0"/>
              </a:rPr>
              <a:t> da demanda de enerxía.</a:t>
            </a:r>
          </a:p>
          <a:p>
            <a:pPr marL="742950" lvl="1" indent="-285750" algn="just">
              <a:buFont typeface="Arial" panose="020B0604020202020204" pitchFamily="34" charset="0"/>
              <a:buChar char="•"/>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Un </a:t>
            </a:r>
            <a:r>
              <a:rPr lang="gl-ES" sz="1500" dirty="0">
                <a:solidFill>
                  <a:srgbClr val="4A594B"/>
                </a:solidFill>
                <a:latin typeface="Poppins" panose="00000500000000000000" pitchFamily="2" charset="0"/>
                <a:cs typeface="Poppins" panose="00000500000000000000" pitchFamily="2" charset="0"/>
              </a:rPr>
              <a:t>dobre cargador de vehículos eléctricos.</a:t>
            </a:r>
          </a:p>
          <a:p>
            <a:pPr marL="285750"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Descrición:</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Modelo de autoconsumo con excedentes non acollido a compensación.</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Financiación a través de diferentes cooperativas de Economía Social como Coop57, </a:t>
            </a:r>
            <a:r>
              <a:rPr lang="gl-ES" sz="1500" dirty="0" err="1">
                <a:solidFill>
                  <a:srgbClr val="4A594B"/>
                </a:solidFill>
                <a:latin typeface="Poppins" panose="00000500000000000000" pitchFamily="2" charset="0"/>
                <a:cs typeface="Poppins" panose="00000500000000000000" pitchFamily="2" charset="0"/>
              </a:rPr>
              <a:t>GoiEner</a:t>
            </a:r>
            <a:r>
              <a:rPr lang="gl-ES" sz="1500" dirty="0">
                <a:solidFill>
                  <a:srgbClr val="4A594B"/>
                </a:solidFill>
                <a:latin typeface="Poppins" panose="00000500000000000000" pitchFamily="2" charset="0"/>
                <a:cs typeface="Poppins" panose="00000500000000000000" pitchFamily="2" charset="0"/>
              </a:rPr>
              <a:t>, ARÇ Cooperativa...</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Utilización de empresas locais para realizar o proxecto. </a:t>
            </a:r>
          </a:p>
          <a:p>
            <a:pPr marL="742950" lvl="1" indent="-285750" algn="just">
              <a:buFont typeface="Arial" panose="020B0604020202020204" pitchFamily="34" charset="0"/>
              <a:buChar char="•"/>
              <a:defRPr/>
            </a:pPr>
            <a:endParaRPr lang="gl-ES" sz="1500" dirty="0">
              <a:solidFill>
                <a:srgbClr val="4A594B"/>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0110469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C8042-AA98-32CA-5F62-A71864C23EBD}"/>
            </a:ext>
          </a:extLst>
        </p:cNvPr>
        <p:cNvGrpSpPr/>
        <p:nvPr/>
      </p:nvGrpSpPr>
      <p:grpSpPr>
        <a:xfrm>
          <a:off x="0" y="0"/>
          <a:ext cx="0" cy="0"/>
          <a:chOff x="0" y="0"/>
          <a:chExt cx="0" cy="0"/>
        </a:xfrm>
      </p:grpSpPr>
      <p:pic>
        <p:nvPicPr>
          <p:cNvPr id="9" name="Gráfico 8" descr="Red con relleno sólido">
            <a:extLst>
              <a:ext uri="{FF2B5EF4-FFF2-40B4-BE49-F238E27FC236}">
                <a16:creationId xmlns:a16="http://schemas.microsoft.com/office/drawing/2014/main" id="{74F32B8B-BA7F-15B3-0270-5844D8BA1D97}"/>
              </a:ext>
            </a:extLst>
          </p:cNvPr>
          <p:cNvPicPr>
            <a:picLocks noChangeAspect="1"/>
          </p:cNvPicPr>
          <p:nvPr/>
        </p:nvPicPr>
        <p:blipFill>
          <a:blip r:embed="rId2">
            <a:extLst>
              <a:ext uri="{96DAC541-7B7A-43D3-8B79-37D633B846F1}">
                <asvg:svgBlip xmlns:asvg="http://schemas.microsoft.com/office/drawing/2016/SVG/main" r:embed="rId3"/>
              </a:ext>
            </a:extLst>
          </a:blip>
          <a:srcRect r="505"/>
          <a:stretch/>
        </p:blipFill>
        <p:spPr>
          <a:xfrm flipH="1">
            <a:off x="3623104" y="1236468"/>
            <a:ext cx="4097293" cy="4118102"/>
          </a:xfrm>
          <a:prstGeom prst="rect">
            <a:avLst/>
          </a:prstGeom>
        </p:spPr>
      </p:pic>
      <p:sp>
        <p:nvSpPr>
          <p:cNvPr id="2" name="Título 1">
            <a:extLst>
              <a:ext uri="{FF2B5EF4-FFF2-40B4-BE49-F238E27FC236}">
                <a16:creationId xmlns:a16="http://schemas.microsoft.com/office/drawing/2014/main" id="{ABF40BFC-7B61-103C-6C67-4E10E8C301BD}"/>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t>OFICINA DE TRANSFORMACION COMUNITARIA </a:t>
            </a:r>
            <a:br>
              <a:rPr kumimoji="0" lang="es-ES" sz="2000" b="1" i="0" u="none" strike="noStrike" kern="1200" cap="none" spc="0" normalizeH="0" baseline="0" noProof="0" dirty="0">
                <a:ln>
                  <a:noFill/>
                </a:ln>
                <a:solidFill>
                  <a:srgbClr val="4A594B"/>
                </a:solidFill>
                <a:effectLst/>
                <a:uLnTx/>
                <a:uFillTx/>
                <a:latin typeface="Poppins" panose="00000500000000000000" pitchFamily="2" charset="0"/>
                <a:cs typeface="Poppins" panose="00000500000000000000" pitchFamily="2" charset="0"/>
              </a:rPr>
            </a:br>
            <a:r>
              <a:rPr kumimoji="0" lang="es-ES" sz="2000" b="1" i="0" u="none" strike="noStrike" kern="1200" cap="none" spc="0" normalizeH="0" baseline="0" noProof="0" dirty="0">
                <a:ln>
                  <a:noFill/>
                </a:ln>
                <a:solidFill>
                  <a:srgbClr val="E0C537"/>
                </a:solidFill>
                <a:effectLst/>
                <a:uLnTx/>
                <a:uFillTx/>
                <a:latin typeface="Poppins" panose="00000500000000000000" pitchFamily="2" charset="0"/>
                <a:cs typeface="Poppins" panose="00000500000000000000" pitchFamily="2" charset="0"/>
              </a:rPr>
              <a:t>+ Renovables </a:t>
            </a:r>
          </a:p>
        </p:txBody>
      </p:sp>
      <p:sp>
        <p:nvSpPr>
          <p:cNvPr id="3" name="CuadroTexto 2">
            <a:extLst>
              <a:ext uri="{FF2B5EF4-FFF2-40B4-BE49-F238E27FC236}">
                <a16:creationId xmlns:a16="http://schemas.microsoft.com/office/drawing/2014/main" id="{FBB18C3D-F701-65A0-CB3D-155F55C6BC25}"/>
              </a:ext>
            </a:extLst>
          </p:cNvPr>
          <p:cNvSpPr txBox="1"/>
          <p:nvPr/>
        </p:nvSpPr>
        <p:spPr>
          <a:xfrm>
            <a:off x="97654" y="5743853"/>
            <a:ext cx="1202036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5" name="CuadroTexto 4">
            <a:extLst>
              <a:ext uri="{FF2B5EF4-FFF2-40B4-BE49-F238E27FC236}">
                <a16:creationId xmlns:a16="http://schemas.microsoft.com/office/drawing/2014/main" id="{3239E335-E0B9-14ED-F369-C2EDB79F0CE3}"/>
              </a:ext>
            </a:extLst>
          </p:cNvPr>
          <p:cNvSpPr txBox="1"/>
          <p:nvPr/>
        </p:nvSpPr>
        <p:spPr>
          <a:xfrm>
            <a:off x="103063" y="5830941"/>
            <a:ext cx="1202036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pic>
        <p:nvPicPr>
          <p:cNvPr id="8" name="Imagen 7">
            <a:extLst>
              <a:ext uri="{FF2B5EF4-FFF2-40B4-BE49-F238E27FC236}">
                <a16:creationId xmlns:a16="http://schemas.microsoft.com/office/drawing/2014/main" id="{112A0D43-F73E-56A1-B49D-6CB074D90826}"/>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4" name="Imagen 3">
            <a:extLst>
              <a:ext uri="{FF2B5EF4-FFF2-40B4-BE49-F238E27FC236}">
                <a16:creationId xmlns:a16="http://schemas.microsoft.com/office/drawing/2014/main" id="{0DF51CFA-06EA-377F-C463-11FC0D88B6AF}"/>
              </a:ext>
            </a:extLst>
          </p:cNvPr>
          <p:cNvPicPr>
            <a:picLocks noChangeAspect="1"/>
          </p:cNvPicPr>
          <p:nvPr/>
        </p:nvPicPr>
        <p:blipFill>
          <a:blip r:embed="rId5"/>
          <a:srcRect r="11365" b="-1094"/>
          <a:stretch/>
        </p:blipFill>
        <p:spPr>
          <a:xfrm>
            <a:off x="189408" y="5986811"/>
            <a:ext cx="8305689" cy="490625"/>
          </a:xfrm>
          <a:prstGeom prst="rect">
            <a:avLst/>
          </a:prstGeom>
        </p:spPr>
      </p:pic>
      <p:pic>
        <p:nvPicPr>
          <p:cNvPr id="11" name="Imagen 10" descr="Logotipo&#10;&#10;Descripción generada automáticamente">
            <a:extLst>
              <a:ext uri="{FF2B5EF4-FFF2-40B4-BE49-F238E27FC236}">
                <a16:creationId xmlns:a16="http://schemas.microsoft.com/office/drawing/2014/main" id="{CD8B5F1B-34A6-E64B-551F-4896665E78E0}"/>
              </a:ext>
            </a:extLst>
          </p:cNvPr>
          <p:cNvPicPr>
            <a:picLocks noChangeAspect="1"/>
          </p:cNvPicPr>
          <p:nvPr/>
        </p:nvPicPr>
        <p:blipFill>
          <a:blip r:embed="rId6"/>
          <a:stretch>
            <a:fillRect/>
          </a:stretch>
        </p:blipFill>
        <p:spPr>
          <a:xfrm>
            <a:off x="8720915" y="5896364"/>
            <a:ext cx="876972" cy="712101"/>
          </a:xfrm>
          <a:prstGeom prst="rect">
            <a:avLst/>
          </a:prstGeom>
        </p:spPr>
      </p:pic>
      <p:sp>
        <p:nvSpPr>
          <p:cNvPr id="14" name="Marcador de texto 4">
            <a:extLst>
              <a:ext uri="{FF2B5EF4-FFF2-40B4-BE49-F238E27FC236}">
                <a16:creationId xmlns:a16="http://schemas.microsoft.com/office/drawing/2014/main" id="{735FC39B-BAC8-2382-EBEE-7FA88374312C}"/>
              </a:ext>
            </a:extLst>
          </p:cNvPr>
          <p:cNvSpPr txBox="1">
            <a:spLocks/>
          </p:cNvSpPr>
          <p:nvPr/>
        </p:nvSpPr>
        <p:spPr>
          <a:xfrm>
            <a:off x="811505" y="1208596"/>
            <a:ext cx="7456195"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200" b="1" dirty="0">
                <a:solidFill>
                  <a:srgbClr val="E0C537"/>
                </a:solidFill>
                <a:latin typeface="Poppins" panose="00000500000000000000" pitchFamily="2" charset="0"/>
                <a:cs typeface="Poppins" panose="00000500000000000000" pitchFamily="2" charset="0"/>
              </a:rPr>
              <a:t>ASOCIACIÓN COMUNIDADE ENERXÉTICA A PEROXA</a:t>
            </a:r>
          </a:p>
        </p:txBody>
      </p:sp>
      <p:sp>
        <p:nvSpPr>
          <p:cNvPr id="16" name="CuadroTexto 15">
            <a:extLst>
              <a:ext uri="{FF2B5EF4-FFF2-40B4-BE49-F238E27FC236}">
                <a16:creationId xmlns:a16="http://schemas.microsoft.com/office/drawing/2014/main" id="{BD212D79-0A78-8BF5-8F1B-5551D50441FC}"/>
              </a:ext>
            </a:extLst>
          </p:cNvPr>
          <p:cNvSpPr txBox="1"/>
          <p:nvPr/>
        </p:nvSpPr>
        <p:spPr>
          <a:xfrm>
            <a:off x="838199" y="1640130"/>
            <a:ext cx="10004535" cy="378565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Concello de A </a:t>
            </a:r>
            <a:r>
              <a:rPr lang="gl-ES" sz="1500" dirty="0" err="1">
                <a:solidFill>
                  <a:srgbClr val="4A594B"/>
                </a:solidFill>
                <a:latin typeface="Poppins" panose="00000500000000000000" pitchFamily="2" charset="0"/>
                <a:cs typeface="Poppins" panose="00000500000000000000" pitchFamily="2" charset="0"/>
              </a:rPr>
              <a:t>Peroxa</a:t>
            </a:r>
            <a:r>
              <a:rPr lang="gl-ES" sz="1500" dirty="0">
                <a:solidFill>
                  <a:srgbClr val="4A594B"/>
                </a:solidFill>
                <a:latin typeface="Poppins" panose="00000500000000000000" pitchFamily="2" charset="0"/>
                <a:cs typeface="Poppins" panose="00000500000000000000" pitchFamily="2" charset="0"/>
              </a:rPr>
              <a:t>, Amoeiro e Nogueira de </a:t>
            </a:r>
            <a:r>
              <a:rPr lang="gl-ES" sz="1500" dirty="0" err="1">
                <a:solidFill>
                  <a:srgbClr val="4A594B"/>
                </a:solidFill>
                <a:latin typeface="Poppins" panose="00000500000000000000" pitchFamily="2" charset="0"/>
                <a:cs typeface="Poppins" panose="00000500000000000000" pitchFamily="2" charset="0"/>
              </a:rPr>
              <a:t>Ramuín</a:t>
            </a:r>
            <a:r>
              <a:rPr lang="gl-ES" sz="1500" dirty="0">
                <a:solidFill>
                  <a:srgbClr val="4A594B"/>
                </a:solidFill>
                <a:latin typeface="Poppins" panose="00000500000000000000" pitchFamily="2" charset="0"/>
                <a:cs typeface="Poppins" panose="00000500000000000000" pitchFamily="2" charset="0"/>
              </a:rPr>
              <a:t> (Ourense)</a:t>
            </a:r>
            <a:endPar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Nº de membros: 63</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53 familias</a:t>
            </a:r>
          </a:p>
          <a:p>
            <a:pPr marL="742950" lvl="1" indent="-285750" algn="just">
              <a:buFont typeface="Arial" panose="020B0604020202020204" pitchFamily="34" charset="0"/>
              <a:buChar char="•"/>
              <a:defRPr/>
            </a:pPr>
            <a:r>
              <a:rPr lang="gl-ES" sz="1500" dirty="0" err="1">
                <a:solidFill>
                  <a:srgbClr val="4A594B"/>
                </a:solidFill>
                <a:latin typeface="Poppins" panose="00000500000000000000" pitchFamily="2" charset="0"/>
                <a:cs typeface="Poppins" panose="00000500000000000000" pitchFamily="2" charset="0"/>
              </a:rPr>
              <a:t>Tefar</a:t>
            </a:r>
            <a:r>
              <a:rPr lang="gl-ES" sz="1500" dirty="0">
                <a:solidFill>
                  <a:srgbClr val="4A594B"/>
                </a:solidFill>
                <a:latin typeface="Poppins" panose="00000500000000000000" pitchFamily="2" charset="0"/>
                <a:cs typeface="Poppins" panose="00000500000000000000" pitchFamily="2" charset="0"/>
              </a:rPr>
              <a:t> SL., Residencia </a:t>
            </a:r>
            <a:r>
              <a:rPr lang="gl-ES" sz="1500" dirty="0" err="1">
                <a:solidFill>
                  <a:srgbClr val="4A594B"/>
                </a:solidFill>
                <a:latin typeface="Poppins" panose="00000500000000000000" pitchFamily="2" charset="0"/>
                <a:cs typeface="Poppins" panose="00000500000000000000" pitchFamily="2" charset="0"/>
              </a:rPr>
              <a:t>Aspanas</a:t>
            </a:r>
            <a:r>
              <a:rPr lang="gl-ES" sz="1500" dirty="0">
                <a:solidFill>
                  <a:srgbClr val="4A594B"/>
                </a:solidFill>
                <a:latin typeface="Poppins" panose="00000500000000000000" pitchFamily="2" charset="0"/>
                <a:cs typeface="Poppins" panose="00000500000000000000" pitchFamily="2" charset="0"/>
              </a:rPr>
              <a:t>,  Residencia Fundación San Rosendo, Fundación </a:t>
            </a:r>
            <a:r>
              <a:rPr lang="gl-ES" sz="1500" dirty="0" err="1">
                <a:solidFill>
                  <a:srgbClr val="4A594B"/>
                </a:solidFill>
                <a:latin typeface="Poppins" panose="00000500000000000000" pitchFamily="2" charset="0"/>
                <a:cs typeface="Poppins" panose="00000500000000000000" pitchFamily="2" charset="0"/>
              </a:rPr>
              <a:t>Ferama</a:t>
            </a:r>
            <a:r>
              <a:rPr lang="gl-ES" sz="1500" dirty="0">
                <a:solidFill>
                  <a:srgbClr val="4A594B"/>
                </a:solidFill>
                <a:latin typeface="Poppins" panose="00000500000000000000" pitchFamily="2" charset="0"/>
                <a:cs typeface="Poppins" panose="00000500000000000000" pitchFamily="2" charset="0"/>
              </a:rPr>
              <a:t>, Residencia </a:t>
            </a:r>
            <a:r>
              <a:rPr lang="gl-ES" sz="1500" dirty="0" err="1">
                <a:solidFill>
                  <a:srgbClr val="4A594B"/>
                </a:solidFill>
                <a:latin typeface="Poppins" panose="00000500000000000000" pitchFamily="2" charset="0"/>
                <a:cs typeface="Poppins" panose="00000500000000000000" pitchFamily="2" charset="0"/>
              </a:rPr>
              <a:t>Coviastec</a:t>
            </a:r>
            <a:r>
              <a:rPr lang="gl-ES" sz="1500" dirty="0">
                <a:solidFill>
                  <a:srgbClr val="4A594B"/>
                </a:solidFill>
                <a:latin typeface="Poppins" panose="00000500000000000000" pitchFamily="2" charset="0"/>
                <a:cs typeface="Poppins" panose="00000500000000000000" pitchFamily="2" charset="0"/>
              </a:rPr>
              <a:t>, </a:t>
            </a:r>
            <a:r>
              <a:rPr lang="gl-ES" sz="1500" dirty="0" err="1">
                <a:solidFill>
                  <a:srgbClr val="4A594B"/>
                </a:solidFill>
                <a:latin typeface="Poppins" panose="00000500000000000000" pitchFamily="2" charset="0"/>
                <a:cs typeface="Poppins" panose="00000500000000000000" pitchFamily="2" charset="0"/>
              </a:rPr>
              <a:t>Coperativa</a:t>
            </a:r>
            <a:r>
              <a:rPr lang="gl-ES" sz="1500" dirty="0">
                <a:solidFill>
                  <a:srgbClr val="4A594B"/>
                </a:solidFill>
                <a:latin typeface="Poppins" panose="00000500000000000000" pitchFamily="2" charset="0"/>
                <a:cs typeface="Poppins" panose="00000500000000000000" pitchFamily="2" charset="0"/>
              </a:rPr>
              <a:t> </a:t>
            </a:r>
            <a:r>
              <a:rPr lang="gl-ES" sz="1500" dirty="0" err="1">
                <a:solidFill>
                  <a:srgbClr val="4A594B"/>
                </a:solidFill>
                <a:latin typeface="Poppins" panose="00000500000000000000" pitchFamily="2" charset="0"/>
                <a:cs typeface="Poppins" panose="00000500000000000000" pitchFamily="2" charset="0"/>
              </a:rPr>
              <a:t>Sofragal</a:t>
            </a:r>
            <a:r>
              <a:rPr lang="gl-ES" sz="1500" dirty="0">
                <a:solidFill>
                  <a:srgbClr val="4A594B"/>
                </a:solidFill>
                <a:latin typeface="Poppins" panose="00000500000000000000" pitchFamily="2" charset="0"/>
                <a:cs typeface="Poppins" panose="00000500000000000000" pitchFamily="2" charset="0"/>
              </a:rPr>
              <a:t>.</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Concello de A </a:t>
            </a:r>
            <a:r>
              <a:rPr lang="gl-ES" sz="1500" dirty="0" err="1">
                <a:solidFill>
                  <a:srgbClr val="4A594B"/>
                </a:solidFill>
                <a:latin typeface="Poppins" panose="00000500000000000000" pitchFamily="2" charset="0"/>
                <a:cs typeface="Poppins" panose="00000500000000000000" pitchFamily="2" charset="0"/>
              </a:rPr>
              <a:t>Peroxa</a:t>
            </a:r>
            <a:r>
              <a:rPr lang="gl-ES" sz="1500" dirty="0">
                <a:solidFill>
                  <a:srgbClr val="4A594B"/>
                </a:solidFill>
                <a:latin typeface="Poppins" panose="00000500000000000000" pitchFamily="2" charset="0"/>
                <a:cs typeface="Poppins" panose="00000500000000000000" pitchFamily="2" charset="0"/>
              </a:rPr>
              <a:t>, Concello de Amoeiro, Concello de Nogueira de </a:t>
            </a:r>
            <a:r>
              <a:rPr lang="gl-ES" sz="1500" dirty="0" err="1">
                <a:solidFill>
                  <a:srgbClr val="4A594B"/>
                </a:solidFill>
                <a:latin typeface="Poppins" panose="00000500000000000000" pitchFamily="2" charset="0"/>
                <a:cs typeface="Poppins" panose="00000500000000000000" pitchFamily="2" charset="0"/>
              </a:rPr>
              <a:t>Ramuín</a:t>
            </a:r>
            <a:r>
              <a:rPr lang="gl-ES" sz="1500" dirty="0">
                <a:solidFill>
                  <a:srgbClr val="4A594B"/>
                </a:solidFill>
                <a:latin typeface="Poppins" panose="00000500000000000000" pitchFamily="2" charset="0"/>
                <a:cs typeface="Poppins" panose="00000500000000000000" pitchFamily="2" charset="0"/>
              </a:rPr>
              <a:t> e Consorcio de Os </a:t>
            </a:r>
            <a:r>
              <a:rPr lang="gl-ES" sz="1500" dirty="0" err="1">
                <a:solidFill>
                  <a:srgbClr val="4A594B"/>
                </a:solidFill>
                <a:latin typeface="Poppins" panose="00000500000000000000" pitchFamily="2" charset="0"/>
                <a:cs typeface="Poppins" panose="00000500000000000000" pitchFamily="2" charset="0"/>
              </a:rPr>
              <a:t>Peares</a:t>
            </a:r>
            <a:r>
              <a:rPr lang="gl-ES" sz="1500" dirty="0">
                <a:solidFill>
                  <a:srgbClr val="4A594B"/>
                </a:solidFill>
                <a:latin typeface="Poppins" panose="00000500000000000000" pitchFamily="2" charset="0"/>
                <a:cs typeface="Poppins" panose="00000500000000000000" pitchFamily="2" charset="0"/>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Forma xurídica: Asociación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l-ES" sz="1500" dirty="0">
                <a:solidFill>
                  <a:srgbClr val="4A594B"/>
                </a:solidFill>
                <a:latin typeface="Poppins" panose="00000500000000000000" pitchFamily="2" charset="0"/>
                <a:cs typeface="Poppins" panose="00000500000000000000" pitchFamily="2" charset="0"/>
              </a:rPr>
              <a:t>Actividades:</a:t>
            </a:r>
          </a:p>
          <a:p>
            <a:pPr marL="742950" lvl="1" indent="-285750" algn="just">
              <a:buFont typeface="Arial" panose="020B0604020202020204" pitchFamily="34" charset="0"/>
              <a:buChar char="•"/>
              <a:defRPr/>
            </a:pPr>
            <a:r>
              <a:rPr kumimoji="0" lang="gl-ES" sz="1500" b="0"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8 Instalacións fotovoltaicas en </a:t>
            </a:r>
            <a:r>
              <a:rPr lang="gl-ES" sz="1500" dirty="0">
                <a:solidFill>
                  <a:srgbClr val="4A594B"/>
                </a:solidFill>
                <a:latin typeface="Poppins" panose="00000500000000000000" pitchFamily="2" charset="0"/>
                <a:cs typeface="Poppins" panose="00000500000000000000" pitchFamily="2" charset="0"/>
              </a:rPr>
              <a:t>réxime de autoconsumo compartido de 363 </a:t>
            </a:r>
            <a:r>
              <a:rPr lang="gl-ES" sz="1500" dirty="0" err="1">
                <a:solidFill>
                  <a:srgbClr val="4A594B"/>
                </a:solidFill>
                <a:latin typeface="Poppins" panose="00000500000000000000" pitchFamily="2" charset="0"/>
                <a:cs typeface="Poppins" panose="00000500000000000000" pitchFamily="2" charset="0"/>
              </a:rPr>
              <a:t>kWp</a:t>
            </a:r>
            <a:r>
              <a:rPr lang="gl-ES" sz="1500" dirty="0">
                <a:solidFill>
                  <a:srgbClr val="4A594B"/>
                </a:solidFill>
                <a:latin typeface="Poppins" panose="00000500000000000000" pitchFamily="2" charset="0"/>
                <a:cs typeface="Poppins" panose="00000500000000000000" pitchFamily="2" charset="0"/>
              </a:rPr>
              <a:t> en total.</a:t>
            </a:r>
          </a:p>
          <a:p>
            <a:pPr marL="285750"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Descrición:</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Modelo de autoconsumo con excedentes acollido a compensación.</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Financiación:</a:t>
            </a:r>
          </a:p>
          <a:p>
            <a:pPr marL="1200150" lvl="2"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CE </a:t>
            </a:r>
            <a:r>
              <a:rPr lang="gl-ES" sz="1500" dirty="0" err="1">
                <a:solidFill>
                  <a:srgbClr val="4A594B"/>
                </a:solidFill>
                <a:latin typeface="Poppins" panose="00000500000000000000" pitchFamily="2" charset="0"/>
                <a:cs typeface="Poppins" panose="00000500000000000000" pitchFamily="2" charset="0"/>
              </a:rPr>
              <a:t>Implementa</a:t>
            </a:r>
            <a:r>
              <a:rPr lang="gl-ES" sz="1500" dirty="0">
                <a:solidFill>
                  <a:srgbClr val="4A594B"/>
                </a:solidFill>
                <a:latin typeface="Poppins" panose="00000500000000000000" pitchFamily="2" charset="0"/>
                <a:cs typeface="Poppins" panose="00000500000000000000" pitchFamily="2" charset="0"/>
              </a:rPr>
              <a:t> (2022) + aportación dos socios.</a:t>
            </a:r>
          </a:p>
          <a:p>
            <a:pPr marL="742950" lvl="1" indent="-285750" algn="just">
              <a:buFont typeface="Arial" panose="020B0604020202020204" pitchFamily="34" charset="0"/>
              <a:buChar char="•"/>
              <a:defRPr/>
            </a:pPr>
            <a:r>
              <a:rPr lang="gl-ES" sz="1500" dirty="0">
                <a:solidFill>
                  <a:srgbClr val="4A594B"/>
                </a:solidFill>
                <a:latin typeface="Poppins" panose="00000500000000000000" pitchFamily="2" charset="0"/>
                <a:cs typeface="Poppins" panose="00000500000000000000" pitchFamily="2" charset="0"/>
              </a:rPr>
              <a:t>Utilización de empresas locais para realizar o proxecto. </a:t>
            </a:r>
          </a:p>
          <a:p>
            <a:pPr marL="742950" lvl="1" indent="-285750" algn="just">
              <a:buFont typeface="Arial" panose="020B0604020202020204" pitchFamily="34" charset="0"/>
              <a:buChar char="•"/>
              <a:defRPr/>
            </a:pPr>
            <a:endParaRPr lang="gl-ES" sz="1500" dirty="0">
              <a:solidFill>
                <a:srgbClr val="4A594B"/>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751643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7F2EF-83D4-8763-2366-3816E491B27B}"/>
            </a:ext>
          </a:extLst>
        </p:cNvPr>
        <p:cNvGrpSpPr/>
        <p:nvPr/>
      </p:nvGrpSpPr>
      <p:grpSpPr>
        <a:xfrm>
          <a:off x="0" y="0"/>
          <a:ext cx="0" cy="0"/>
          <a:chOff x="0" y="0"/>
          <a:chExt cx="0" cy="0"/>
        </a:xfrm>
      </p:grpSpPr>
      <p:sp>
        <p:nvSpPr>
          <p:cNvPr id="7" name="Marcador de texto 4">
            <a:extLst>
              <a:ext uri="{FF2B5EF4-FFF2-40B4-BE49-F238E27FC236}">
                <a16:creationId xmlns:a16="http://schemas.microsoft.com/office/drawing/2014/main" id="{AC2328D1-D8F1-CBCC-FFDF-815246802D64}"/>
              </a:ext>
            </a:extLst>
          </p:cNvPr>
          <p:cNvSpPr txBox="1">
            <a:spLocks/>
          </p:cNvSpPr>
          <p:nvPr/>
        </p:nvSpPr>
        <p:spPr>
          <a:xfrm>
            <a:off x="770525" y="1685581"/>
            <a:ext cx="5940160" cy="40582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2700"/>
              </a:lnSpc>
              <a:buNone/>
            </a:pPr>
            <a:r>
              <a:rPr lang="gl-ES" sz="1300" noProof="0" dirty="0">
                <a:solidFill>
                  <a:srgbClr val="4A594B"/>
                </a:solidFill>
                <a:latin typeface="Poppins" panose="00000500000000000000" pitchFamily="2" charset="0"/>
                <a:cs typeface="Poppins" panose="00000500000000000000" pitchFamily="2" charset="0"/>
              </a:rPr>
              <a:t>É unha forma de organizarse entre a </a:t>
            </a:r>
            <a:r>
              <a:rPr lang="gl-ES" sz="1300" b="1" noProof="0" dirty="0">
                <a:solidFill>
                  <a:srgbClr val="4A594B"/>
                </a:solidFill>
                <a:latin typeface="Poppins" panose="00000500000000000000" pitchFamily="2" charset="0"/>
                <a:cs typeface="Poppins" panose="00000500000000000000" pitchFamily="2" charset="0"/>
              </a:rPr>
              <a:t>cidadanía</a:t>
            </a:r>
            <a:r>
              <a:rPr lang="gl-ES" sz="1300" noProof="0" dirty="0">
                <a:solidFill>
                  <a:srgbClr val="4A594B"/>
                </a:solidFill>
                <a:latin typeface="Poppins" panose="00000500000000000000" pitchFamily="2" charset="0"/>
                <a:cs typeface="Poppins" panose="00000500000000000000" pitchFamily="2" charset="0"/>
              </a:rPr>
              <a:t>, as </a:t>
            </a:r>
            <a:r>
              <a:rPr lang="gl-ES" sz="1300" b="1" noProof="0" dirty="0" err="1">
                <a:solidFill>
                  <a:srgbClr val="4A594B"/>
                </a:solidFill>
                <a:latin typeface="Poppins" panose="00000500000000000000" pitchFamily="2" charset="0"/>
                <a:cs typeface="Poppins" panose="00000500000000000000" pitchFamily="2" charset="0"/>
              </a:rPr>
              <a:t>pemes</a:t>
            </a:r>
            <a:r>
              <a:rPr lang="gl-ES" sz="1300" noProof="0" dirty="0">
                <a:solidFill>
                  <a:srgbClr val="4A594B"/>
                </a:solidFill>
                <a:latin typeface="Poppins" panose="00000500000000000000" pitchFamily="2" charset="0"/>
                <a:cs typeface="Poppins" panose="00000500000000000000" pitchFamily="2" charset="0"/>
              </a:rPr>
              <a:t> e/ou as </a:t>
            </a:r>
            <a:r>
              <a:rPr lang="gl-ES" sz="1300" b="1" noProof="0" dirty="0">
                <a:solidFill>
                  <a:srgbClr val="4A594B"/>
                </a:solidFill>
                <a:latin typeface="Poppins" panose="00000500000000000000" pitchFamily="2" charset="0"/>
                <a:cs typeface="Poppins" panose="00000500000000000000" pitchFamily="2" charset="0"/>
              </a:rPr>
              <a:t>administracións</a:t>
            </a:r>
            <a:r>
              <a:rPr lang="gl-ES" sz="1300" noProof="0" dirty="0">
                <a:solidFill>
                  <a:srgbClr val="4A594B"/>
                </a:solidFill>
                <a:latin typeface="Poppins" panose="00000500000000000000" pitchFamily="2" charset="0"/>
                <a:cs typeface="Poppins" panose="00000500000000000000" pitchFamily="2" charset="0"/>
              </a:rPr>
              <a:t> </a:t>
            </a:r>
            <a:r>
              <a:rPr lang="gl-ES" sz="1300" b="1" noProof="0" dirty="0">
                <a:solidFill>
                  <a:srgbClr val="4A594B"/>
                </a:solidFill>
                <a:latin typeface="Poppins" panose="00000500000000000000" pitchFamily="2" charset="0"/>
                <a:cs typeface="Poppins" panose="00000500000000000000" pitchFamily="2" charset="0"/>
              </a:rPr>
              <a:t>locais</a:t>
            </a:r>
            <a:r>
              <a:rPr lang="gl-ES" sz="1300" noProof="0" dirty="0">
                <a:solidFill>
                  <a:srgbClr val="4A594B"/>
                </a:solidFill>
                <a:latin typeface="Poppins" panose="00000500000000000000" pitchFamily="2" charset="0"/>
                <a:cs typeface="Poppins" panose="00000500000000000000" pitchFamily="2" charset="0"/>
              </a:rPr>
              <a:t>, uníndose e </a:t>
            </a:r>
            <a:r>
              <a:rPr lang="gl-ES" sz="1300" b="1" noProof="0" dirty="0">
                <a:solidFill>
                  <a:srgbClr val="4A594B"/>
                </a:solidFill>
                <a:latin typeface="Poppins" panose="00000500000000000000" pitchFamily="2" charset="0"/>
                <a:cs typeface="Poppins" panose="00000500000000000000" pitchFamily="2" charset="0"/>
              </a:rPr>
              <a:t>creando</a:t>
            </a:r>
            <a:r>
              <a:rPr lang="gl-ES" sz="1300" noProof="0" dirty="0">
                <a:solidFill>
                  <a:srgbClr val="4A594B"/>
                </a:solidFill>
                <a:latin typeface="Poppins" panose="00000500000000000000" pitchFamily="2" charset="0"/>
                <a:cs typeface="Poppins" panose="00000500000000000000" pitchFamily="2" charset="0"/>
              </a:rPr>
              <a:t> unha </a:t>
            </a:r>
            <a:r>
              <a:rPr lang="gl-ES" sz="1300" b="1" noProof="0" dirty="0">
                <a:solidFill>
                  <a:srgbClr val="4A594B"/>
                </a:solidFill>
                <a:latin typeface="Poppins" panose="00000500000000000000" pitchFamily="2" charset="0"/>
                <a:cs typeface="Poppins" panose="00000500000000000000" pitchFamily="2" charset="0"/>
              </a:rPr>
              <a:t>entidade</a:t>
            </a:r>
            <a:r>
              <a:rPr lang="gl-ES" sz="1300" noProof="0" dirty="0">
                <a:solidFill>
                  <a:srgbClr val="4A594B"/>
                </a:solidFill>
                <a:latin typeface="Poppins" panose="00000500000000000000" pitchFamily="2" charset="0"/>
                <a:cs typeface="Poppins" panose="00000500000000000000" pitchFamily="2" charset="0"/>
              </a:rPr>
              <a:t> </a:t>
            </a:r>
            <a:r>
              <a:rPr lang="gl-ES" sz="1300" b="1" noProof="0" dirty="0">
                <a:solidFill>
                  <a:srgbClr val="4A594B"/>
                </a:solidFill>
                <a:latin typeface="Poppins" panose="00000500000000000000" pitchFamily="2" charset="0"/>
                <a:cs typeface="Poppins" panose="00000500000000000000" pitchFamily="2" charset="0"/>
              </a:rPr>
              <a:t>xurídica</a:t>
            </a:r>
            <a:r>
              <a:rPr lang="gl-ES" sz="1300" noProof="0" dirty="0">
                <a:solidFill>
                  <a:srgbClr val="4A594B"/>
                </a:solidFill>
                <a:latin typeface="Poppins" panose="00000500000000000000" pitchFamily="2" charset="0"/>
                <a:cs typeface="Poppins" panose="00000500000000000000" pitchFamily="2" charset="0"/>
              </a:rPr>
              <a:t> para poder decidir como </a:t>
            </a:r>
            <a:r>
              <a:rPr lang="gl-ES" sz="1300" b="1" noProof="0" dirty="0">
                <a:solidFill>
                  <a:srgbClr val="4A594B"/>
                </a:solidFill>
                <a:latin typeface="Poppins" panose="00000500000000000000" pitchFamily="2" charset="0"/>
                <a:cs typeface="Poppins" panose="00000500000000000000" pitchFamily="2" charset="0"/>
              </a:rPr>
              <a:t>producir</a:t>
            </a:r>
            <a:r>
              <a:rPr lang="gl-ES" sz="1300" noProof="0" dirty="0">
                <a:solidFill>
                  <a:srgbClr val="4A594B"/>
                </a:solidFill>
                <a:latin typeface="Poppins" panose="00000500000000000000" pitchFamily="2" charset="0"/>
                <a:cs typeface="Poppins" panose="00000500000000000000" pitchFamily="2" charset="0"/>
              </a:rPr>
              <a:t>, </a:t>
            </a:r>
            <a:r>
              <a:rPr lang="gl-ES" sz="1300" b="1" noProof="0" dirty="0">
                <a:solidFill>
                  <a:srgbClr val="4A594B"/>
                </a:solidFill>
                <a:latin typeface="Poppins" panose="00000500000000000000" pitchFamily="2" charset="0"/>
                <a:cs typeface="Poppins" panose="00000500000000000000" pitchFamily="2" charset="0"/>
              </a:rPr>
              <a:t>consumir</a:t>
            </a:r>
            <a:r>
              <a:rPr lang="gl-ES" sz="1300" noProof="0" dirty="0">
                <a:solidFill>
                  <a:srgbClr val="4A594B"/>
                </a:solidFill>
                <a:latin typeface="Poppins" panose="00000500000000000000" pitchFamily="2" charset="0"/>
                <a:cs typeface="Poppins" panose="00000500000000000000" pitchFamily="2" charset="0"/>
              </a:rPr>
              <a:t>, </a:t>
            </a:r>
            <a:r>
              <a:rPr lang="gl-ES" sz="1300" b="1" noProof="0" dirty="0">
                <a:solidFill>
                  <a:srgbClr val="4A594B"/>
                </a:solidFill>
                <a:latin typeface="Poppins" panose="00000500000000000000" pitchFamily="2" charset="0"/>
                <a:cs typeface="Poppins" panose="00000500000000000000" pitchFamily="2" charset="0"/>
              </a:rPr>
              <a:t>almacenar</a:t>
            </a:r>
            <a:r>
              <a:rPr lang="gl-ES" sz="1300" noProof="0" dirty="0">
                <a:solidFill>
                  <a:srgbClr val="4A594B"/>
                </a:solidFill>
                <a:latin typeface="Poppins" panose="00000500000000000000" pitchFamily="2" charset="0"/>
                <a:cs typeface="Poppins" panose="00000500000000000000" pitchFamily="2" charset="0"/>
              </a:rPr>
              <a:t>, </a:t>
            </a:r>
            <a:r>
              <a:rPr lang="gl-ES" sz="1300" b="1" noProof="0" dirty="0">
                <a:solidFill>
                  <a:srgbClr val="4A594B"/>
                </a:solidFill>
                <a:latin typeface="Poppins" panose="00000500000000000000" pitchFamily="2" charset="0"/>
                <a:cs typeface="Poppins" panose="00000500000000000000" pitchFamily="2" charset="0"/>
              </a:rPr>
              <a:t>compartir</a:t>
            </a:r>
            <a:r>
              <a:rPr lang="gl-ES" sz="1300" noProof="0" dirty="0">
                <a:solidFill>
                  <a:srgbClr val="4A594B"/>
                </a:solidFill>
                <a:latin typeface="Poppins" panose="00000500000000000000" pitchFamily="2" charset="0"/>
                <a:cs typeface="Poppins" panose="00000500000000000000" pitchFamily="2" charset="0"/>
              </a:rPr>
              <a:t> e </a:t>
            </a:r>
            <a:r>
              <a:rPr lang="gl-ES" sz="1300" b="1" noProof="0" dirty="0">
                <a:solidFill>
                  <a:srgbClr val="4A594B"/>
                </a:solidFill>
                <a:latin typeface="Poppins" panose="00000500000000000000" pitchFamily="2" charset="0"/>
                <a:cs typeface="Poppins" panose="00000500000000000000" pitchFamily="2" charset="0"/>
              </a:rPr>
              <a:t>xestionar</a:t>
            </a:r>
            <a:r>
              <a:rPr lang="gl-ES" sz="1300" noProof="0" dirty="0">
                <a:solidFill>
                  <a:srgbClr val="4A594B"/>
                </a:solidFill>
                <a:latin typeface="Poppins" panose="00000500000000000000" pitchFamily="2" charset="0"/>
                <a:cs typeface="Poppins" panose="00000500000000000000" pitchFamily="2" charset="0"/>
              </a:rPr>
              <a:t> a súa </a:t>
            </a:r>
            <a:r>
              <a:rPr lang="gl-ES" sz="1300" b="1" noProof="0" dirty="0">
                <a:solidFill>
                  <a:srgbClr val="4A594B"/>
                </a:solidFill>
                <a:latin typeface="Poppins" panose="00000500000000000000" pitchFamily="2" charset="0"/>
                <a:cs typeface="Poppins" panose="00000500000000000000" pitchFamily="2" charset="0"/>
              </a:rPr>
              <a:t>propia</a:t>
            </a:r>
            <a:r>
              <a:rPr lang="gl-ES" sz="1300" noProof="0" dirty="0">
                <a:solidFill>
                  <a:srgbClr val="4A594B"/>
                </a:solidFill>
                <a:latin typeface="Poppins" panose="00000500000000000000" pitchFamily="2" charset="0"/>
                <a:cs typeface="Poppins" panose="00000500000000000000" pitchFamily="2" charset="0"/>
              </a:rPr>
              <a:t> </a:t>
            </a:r>
            <a:r>
              <a:rPr lang="gl-ES" sz="1300" b="1" noProof="0" dirty="0">
                <a:solidFill>
                  <a:srgbClr val="4A594B"/>
                </a:solidFill>
                <a:latin typeface="Poppins" panose="00000500000000000000" pitchFamily="2" charset="0"/>
                <a:cs typeface="Poppins" panose="00000500000000000000" pitchFamily="2" charset="0"/>
              </a:rPr>
              <a:t>enerxía</a:t>
            </a:r>
            <a:r>
              <a:rPr lang="gl-ES" sz="1300" noProof="0" dirty="0">
                <a:solidFill>
                  <a:srgbClr val="4A594B"/>
                </a:solidFill>
                <a:latin typeface="Poppins" panose="00000500000000000000" pitchFamily="2" charset="0"/>
                <a:cs typeface="Poppins" panose="00000500000000000000" pitchFamily="2" charset="0"/>
              </a:rPr>
              <a:t> </a:t>
            </a:r>
            <a:r>
              <a:rPr lang="gl-ES" sz="1300" b="1" noProof="0" dirty="0">
                <a:solidFill>
                  <a:srgbClr val="4A594B"/>
                </a:solidFill>
                <a:latin typeface="Poppins" panose="00000500000000000000" pitchFamily="2" charset="0"/>
                <a:cs typeface="Poppins" panose="00000500000000000000" pitchFamily="2" charset="0"/>
              </a:rPr>
              <a:t>xerada</a:t>
            </a:r>
            <a:r>
              <a:rPr lang="gl-ES" sz="1300" noProof="0" dirty="0">
                <a:solidFill>
                  <a:srgbClr val="4A594B"/>
                </a:solidFill>
                <a:latin typeface="Poppins" panose="00000500000000000000" pitchFamily="2" charset="0"/>
                <a:cs typeface="Poppins" panose="00000500000000000000" pitchFamily="2" charset="0"/>
              </a:rPr>
              <a:t> a partir de </a:t>
            </a:r>
            <a:r>
              <a:rPr lang="gl-ES" sz="1300" b="1" noProof="0" dirty="0">
                <a:solidFill>
                  <a:srgbClr val="4A594B"/>
                </a:solidFill>
                <a:latin typeface="Poppins" panose="00000500000000000000" pitchFamily="2" charset="0"/>
                <a:cs typeface="Poppins" panose="00000500000000000000" pitchFamily="2" charset="0"/>
              </a:rPr>
              <a:t>fontes</a:t>
            </a:r>
            <a:r>
              <a:rPr lang="gl-ES" sz="1300" noProof="0" dirty="0">
                <a:solidFill>
                  <a:srgbClr val="4A594B"/>
                </a:solidFill>
                <a:latin typeface="Poppins" panose="00000500000000000000" pitchFamily="2" charset="0"/>
                <a:cs typeface="Poppins" panose="00000500000000000000" pitchFamily="2" charset="0"/>
              </a:rPr>
              <a:t> </a:t>
            </a:r>
            <a:r>
              <a:rPr lang="gl-ES" sz="1300" b="1" noProof="0" dirty="0">
                <a:solidFill>
                  <a:srgbClr val="4A594B"/>
                </a:solidFill>
                <a:latin typeface="Poppins" panose="00000500000000000000" pitchFamily="2" charset="0"/>
                <a:cs typeface="Poppins" panose="00000500000000000000" pitchFamily="2" charset="0"/>
              </a:rPr>
              <a:t>renovables</a:t>
            </a:r>
            <a:r>
              <a:rPr lang="gl-ES" sz="1300" noProof="0" dirty="0">
                <a:solidFill>
                  <a:srgbClr val="4A594B"/>
                </a:solidFill>
                <a:latin typeface="Poppins" panose="00000500000000000000" pitchFamily="2" charset="0"/>
                <a:cs typeface="Poppins" panose="00000500000000000000" pitchFamily="2" charset="0"/>
              </a:rPr>
              <a:t>, co obxectivo de </a:t>
            </a:r>
            <a:r>
              <a:rPr lang="gl-ES" sz="1300" b="1" noProof="0" dirty="0">
                <a:solidFill>
                  <a:srgbClr val="4A594B"/>
                </a:solidFill>
                <a:latin typeface="Poppins" panose="00000500000000000000" pitchFamily="2" charset="0"/>
                <a:cs typeface="Poppins" panose="00000500000000000000" pitchFamily="2" charset="0"/>
              </a:rPr>
              <a:t>beneficiarse</a:t>
            </a:r>
            <a:r>
              <a:rPr lang="gl-ES" sz="1300" noProof="0" dirty="0">
                <a:solidFill>
                  <a:srgbClr val="4A594B"/>
                </a:solidFill>
                <a:latin typeface="Poppins" panose="00000500000000000000" pitchFamily="2" charset="0"/>
                <a:cs typeface="Poppins" panose="00000500000000000000" pitchFamily="2" charset="0"/>
              </a:rPr>
              <a:t> colectivamente, tanto desde un punto de vista </a:t>
            </a:r>
            <a:r>
              <a:rPr lang="gl-ES" sz="1300" b="1" noProof="0" dirty="0">
                <a:solidFill>
                  <a:srgbClr val="4A594B"/>
                </a:solidFill>
                <a:latin typeface="Poppins" panose="00000500000000000000" pitchFamily="2" charset="0"/>
                <a:cs typeface="Poppins" panose="00000500000000000000" pitchFamily="2" charset="0"/>
              </a:rPr>
              <a:t>ambiental</a:t>
            </a:r>
            <a:r>
              <a:rPr lang="gl-ES" sz="1300" noProof="0" dirty="0">
                <a:solidFill>
                  <a:srgbClr val="4A594B"/>
                </a:solidFill>
                <a:latin typeface="Poppins" panose="00000500000000000000" pitchFamily="2" charset="0"/>
                <a:cs typeface="Poppins" panose="00000500000000000000" pitchFamily="2" charset="0"/>
              </a:rPr>
              <a:t>, </a:t>
            </a:r>
            <a:r>
              <a:rPr lang="gl-ES" sz="1300" b="1" noProof="0" dirty="0">
                <a:solidFill>
                  <a:srgbClr val="4A594B"/>
                </a:solidFill>
                <a:latin typeface="Poppins" panose="00000500000000000000" pitchFamily="2" charset="0"/>
                <a:cs typeface="Poppins" panose="00000500000000000000" pitchFamily="2" charset="0"/>
              </a:rPr>
              <a:t>económico</a:t>
            </a:r>
            <a:r>
              <a:rPr lang="gl-ES" sz="1300" noProof="0" dirty="0">
                <a:solidFill>
                  <a:srgbClr val="4A594B"/>
                </a:solidFill>
                <a:latin typeface="Poppins" panose="00000500000000000000" pitchFamily="2" charset="0"/>
                <a:cs typeface="Poppins" panose="00000500000000000000" pitchFamily="2" charset="0"/>
              </a:rPr>
              <a:t> como </a:t>
            </a:r>
            <a:r>
              <a:rPr lang="gl-ES" sz="1300" b="1" noProof="0" dirty="0">
                <a:solidFill>
                  <a:srgbClr val="4A594B"/>
                </a:solidFill>
                <a:latin typeface="Poppins" panose="00000500000000000000" pitchFamily="2" charset="0"/>
                <a:cs typeface="Poppins" panose="00000500000000000000" pitchFamily="2" charset="0"/>
              </a:rPr>
              <a:t>social</a:t>
            </a:r>
            <a:r>
              <a:rPr lang="gl-ES" sz="1300" noProof="0" dirty="0">
                <a:solidFill>
                  <a:srgbClr val="4A594B"/>
                </a:solidFill>
                <a:latin typeface="Poppins" panose="00000500000000000000" pitchFamily="2" charset="0"/>
                <a:cs typeface="Poppins" panose="00000500000000000000" pitchFamily="2" charset="0"/>
              </a:rPr>
              <a:t>. </a:t>
            </a:r>
          </a:p>
        </p:txBody>
      </p:sp>
      <p:sp>
        <p:nvSpPr>
          <p:cNvPr id="10" name="Marcador de texto 4">
            <a:extLst>
              <a:ext uri="{FF2B5EF4-FFF2-40B4-BE49-F238E27FC236}">
                <a16:creationId xmlns:a16="http://schemas.microsoft.com/office/drawing/2014/main" id="{82BBDA30-8418-6CC9-8CCD-3B6F9BEF4A5E}"/>
              </a:ext>
            </a:extLst>
          </p:cNvPr>
          <p:cNvSpPr txBox="1">
            <a:spLocks/>
          </p:cNvSpPr>
          <p:nvPr/>
        </p:nvSpPr>
        <p:spPr>
          <a:xfrm>
            <a:off x="913400" y="1129714"/>
            <a:ext cx="6573249" cy="37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gl-ES" sz="2200" b="1" noProof="0" dirty="0">
                <a:solidFill>
                  <a:srgbClr val="E0C537"/>
                </a:solidFill>
                <a:latin typeface="Poppins" panose="00000500000000000000" pitchFamily="2" charset="0"/>
                <a:cs typeface="Poppins" panose="00000500000000000000" pitchFamily="2" charset="0"/>
              </a:rPr>
              <a:t>QUE É UNHA COMUNIDADE ENERXÉTICA? </a:t>
            </a:r>
          </a:p>
          <a:p>
            <a:pPr marL="0" indent="0">
              <a:buNone/>
            </a:pPr>
            <a:endParaRPr lang="gl-ES" sz="2200" b="1" noProof="0" dirty="0">
              <a:solidFill>
                <a:srgbClr val="E0C537"/>
              </a:solidFill>
              <a:latin typeface="Poppins" panose="00000500000000000000" pitchFamily="2" charset="0"/>
              <a:cs typeface="Poppins" panose="00000500000000000000" pitchFamily="2" charset="0"/>
            </a:endParaRPr>
          </a:p>
        </p:txBody>
      </p:sp>
      <p:sp>
        <p:nvSpPr>
          <p:cNvPr id="2" name="Título 1">
            <a:extLst>
              <a:ext uri="{FF2B5EF4-FFF2-40B4-BE49-F238E27FC236}">
                <a16:creationId xmlns:a16="http://schemas.microsoft.com/office/drawing/2014/main" id="{17377742-6857-E3F5-6D5B-1B8F5F604B4C}"/>
              </a:ext>
            </a:extLst>
          </p:cNvPr>
          <p:cNvSpPr txBox="1">
            <a:spLocks/>
          </p:cNvSpPr>
          <p:nvPr/>
        </p:nvSpPr>
        <p:spPr>
          <a:xfrm>
            <a:off x="811505" y="379218"/>
            <a:ext cx="10873789"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dirty="0">
                <a:solidFill>
                  <a:srgbClr val="4A594B"/>
                </a:solidFill>
                <a:latin typeface="Poppins" panose="00000500000000000000" pitchFamily="2" charset="0"/>
                <a:cs typeface="Poppins" panose="00000500000000000000" pitchFamily="2" charset="0"/>
              </a:rPr>
              <a:t>OFICINA DE TRANSFORMACION COMUNITARIA </a:t>
            </a:r>
            <a:br>
              <a:rPr lang="es-ES" sz="2000" b="1" dirty="0">
                <a:solidFill>
                  <a:srgbClr val="4A594B"/>
                </a:solidFill>
                <a:latin typeface="Poppins" panose="00000500000000000000" pitchFamily="2" charset="0"/>
                <a:cs typeface="Poppins" panose="00000500000000000000" pitchFamily="2" charset="0"/>
              </a:rPr>
            </a:br>
            <a:r>
              <a:rPr lang="es-ES" sz="2000" b="1" i="1" dirty="0">
                <a:solidFill>
                  <a:srgbClr val="E0C537"/>
                </a:solidFill>
                <a:latin typeface="Poppins" panose="00000500000000000000" pitchFamily="2" charset="0"/>
                <a:ea typeface="+mn-ea"/>
                <a:cs typeface="Poppins" panose="00000500000000000000" pitchFamily="2" charset="0"/>
              </a:rPr>
              <a:t>+ </a:t>
            </a:r>
            <a:r>
              <a:rPr lang="es-ES" sz="2000" b="1" dirty="0">
                <a:solidFill>
                  <a:srgbClr val="E0C537"/>
                </a:solidFill>
                <a:latin typeface="Poppins" panose="00000500000000000000" pitchFamily="2" charset="0"/>
                <a:ea typeface="+mn-ea"/>
                <a:cs typeface="Poppins" panose="00000500000000000000" pitchFamily="2" charset="0"/>
              </a:rPr>
              <a:t>Renovables</a:t>
            </a:r>
            <a:r>
              <a:rPr lang="es-ES" sz="2000" b="1" i="1" dirty="0">
                <a:solidFill>
                  <a:srgbClr val="E0C537"/>
                </a:solidFill>
                <a:latin typeface="Poppins" panose="00000500000000000000" pitchFamily="2" charset="0"/>
                <a:ea typeface="+mn-ea"/>
                <a:cs typeface="Poppins" panose="00000500000000000000" pitchFamily="2" charset="0"/>
              </a:rPr>
              <a:t> </a:t>
            </a:r>
          </a:p>
        </p:txBody>
      </p:sp>
      <p:pic>
        <p:nvPicPr>
          <p:cNvPr id="6146" name="Picture 2" descr="Comunidades energéticas y fuentes de energía renovables">
            <a:extLst>
              <a:ext uri="{FF2B5EF4-FFF2-40B4-BE49-F238E27FC236}">
                <a16:creationId xmlns:a16="http://schemas.microsoft.com/office/drawing/2014/main" id="{364BED54-F460-2333-5F10-5C679383F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603" y="2539056"/>
            <a:ext cx="4815497" cy="2351317"/>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texto 6">
            <a:extLst>
              <a:ext uri="{FF2B5EF4-FFF2-40B4-BE49-F238E27FC236}">
                <a16:creationId xmlns:a16="http://schemas.microsoft.com/office/drawing/2014/main" id="{A5485A95-87A7-DAFB-C884-FD49563ED5D9}"/>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dirty="0">
              <a:solidFill>
                <a:schemeClr val="bg1"/>
              </a:solidFill>
              <a:latin typeface=""/>
            </a:endParaRPr>
          </a:p>
        </p:txBody>
      </p:sp>
      <p:sp>
        <p:nvSpPr>
          <p:cNvPr id="9" name="CuadroTexto 8">
            <a:extLst>
              <a:ext uri="{FF2B5EF4-FFF2-40B4-BE49-F238E27FC236}">
                <a16:creationId xmlns:a16="http://schemas.microsoft.com/office/drawing/2014/main" id="{0D7F488A-9AB9-1802-C5F4-D58C4250FC3C}"/>
              </a:ext>
            </a:extLst>
          </p:cNvPr>
          <p:cNvSpPr txBox="1"/>
          <p:nvPr/>
        </p:nvSpPr>
        <p:spPr>
          <a:xfrm>
            <a:off x="97654" y="5743853"/>
            <a:ext cx="12020365" cy="976543"/>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18F6BE61-5FBD-B7DB-1ED8-64045FEBF389}"/>
              </a:ext>
            </a:extLst>
          </p:cNvPr>
          <p:cNvPicPr>
            <a:picLocks noChangeAspect="1"/>
          </p:cNvPicPr>
          <p:nvPr/>
        </p:nvPicPr>
        <p:blipFill>
          <a:blip r:embed="rId3"/>
          <a:srcRect r="11365" b="-1094"/>
          <a:stretch/>
        </p:blipFill>
        <p:spPr>
          <a:xfrm>
            <a:off x="189408" y="5986811"/>
            <a:ext cx="8305689" cy="490625"/>
          </a:xfrm>
          <a:prstGeom prst="rect">
            <a:avLst/>
          </a:prstGeom>
        </p:spPr>
      </p:pic>
      <p:pic>
        <p:nvPicPr>
          <p:cNvPr id="12" name="Imagen 11">
            <a:extLst>
              <a:ext uri="{FF2B5EF4-FFF2-40B4-BE49-F238E27FC236}">
                <a16:creationId xmlns:a16="http://schemas.microsoft.com/office/drawing/2014/main" id="{8C034E57-D456-37B7-2A6E-F3C89D456552}"/>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13" name="Imagen 12" descr="Logotipo&#10;&#10;Descripción generada automáticamente">
            <a:extLst>
              <a:ext uri="{FF2B5EF4-FFF2-40B4-BE49-F238E27FC236}">
                <a16:creationId xmlns:a16="http://schemas.microsoft.com/office/drawing/2014/main" id="{1E5F7870-97AC-1DF4-B8FE-EFE15AEBEB49}"/>
              </a:ext>
            </a:extLst>
          </p:cNvPr>
          <p:cNvPicPr>
            <a:picLocks noChangeAspect="1"/>
          </p:cNvPicPr>
          <p:nvPr/>
        </p:nvPicPr>
        <p:blipFill>
          <a:blip r:embed="rId5"/>
          <a:stretch>
            <a:fillRect/>
          </a:stretch>
        </p:blipFill>
        <p:spPr>
          <a:xfrm>
            <a:off x="8720915" y="5896364"/>
            <a:ext cx="876972" cy="712101"/>
          </a:xfrm>
          <a:prstGeom prst="rect">
            <a:avLst/>
          </a:prstGeom>
        </p:spPr>
      </p:pic>
      <p:sp>
        <p:nvSpPr>
          <p:cNvPr id="14" name="Rectángulo 13">
            <a:extLst>
              <a:ext uri="{FF2B5EF4-FFF2-40B4-BE49-F238E27FC236}">
                <a16:creationId xmlns:a16="http://schemas.microsoft.com/office/drawing/2014/main" id="{B19DF568-A489-4131-B243-5E9A5489F762}"/>
              </a:ext>
            </a:extLst>
          </p:cNvPr>
          <p:cNvSpPr/>
          <p:nvPr/>
        </p:nvSpPr>
        <p:spPr>
          <a:xfrm>
            <a:off x="1189625" y="4167681"/>
            <a:ext cx="5058774" cy="146841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Bef>
                <a:spcPts val="1000"/>
              </a:spcBef>
              <a:spcAft>
                <a:spcPts val="800"/>
              </a:spcAft>
            </a:pPr>
            <a:r>
              <a:rPr lang="gl-ES" sz="1400" dirty="0">
                <a:solidFill>
                  <a:srgbClr val="4A594B"/>
                </a:solidFill>
                <a:latin typeface="Poppins" panose="00000500000000000000" pitchFamily="2" charset="0"/>
                <a:cs typeface="Poppins" panose="00000500000000000000" pitchFamily="2" charset="0"/>
              </a:rPr>
              <a:t> </a:t>
            </a:r>
            <a:r>
              <a:rPr lang="gl-ES" sz="1400" b="1" dirty="0">
                <a:solidFill>
                  <a:srgbClr val="4A594B"/>
                </a:solidFill>
                <a:latin typeface="Poppins" panose="00000500000000000000" pitchFamily="2" charset="0"/>
                <a:cs typeface="Poppins" panose="00000500000000000000" pitchFamily="2" charset="0"/>
              </a:rPr>
              <a:t>19 CE </a:t>
            </a:r>
            <a:r>
              <a:rPr lang="gl-ES" sz="1400" dirty="0">
                <a:solidFill>
                  <a:srgbClr val="4A594B"/>
                </a:solidFill>
                <a:latin typeface="Poppins" panose="00000500000000000000" pitchFamily="2" charset="0"/>
                <a:cs typeface="Poppins" panose="00000500000000000000" pitchFamily="2" charset="0"/>
              </a:rPr>
              <a:t>constituídas en Galicia en 2024, </a:t>
            </a:r>
            <a:r>
              <a:rPr lang="gl-ES" sz="1400" b="1" dirty="0">
                <a:solidFill>
                  <a:srgbClr val="4A594B"/>
                </a:solidFill>
                <a:latin typeface="Poppins" panose="00000500000000000000" pitchFamily="2" charset="0"/>
                <a:cs typeface="Poppins" panose="00000500000000000000" pitchFamily="2" charset="0"/>
              </a:rPr>
              <a:t>e </a:t>
            </a:r>
            <a:r>
              <a:rPr lang="gl-ES" sz="1400" dirty="0">
                <a:solidFill>
                  <a:srgbClr val="4A594B"/>
                </a:solidFill>
                <a:latin typeface="Poppins" panose="00000500000000000000" pitchFamily="2" charset="0"/>
                <a:cs typeface="Poppins" panose="00000500000000000000" pitchFamily="2" charset="0"/>
              </a:rPr>
              <a:t>353 en España (</a:t>
            </a:r>
            <a:r>
              <a:rPr lang="gl-ES" sz="1200" dirty="0">
                <a:solidFill>
                  <a:srgbClr val="4A594B"/>
                </a:solidFill>
                <a:latin typeface="Poppins" panose="00000500000000000000" pitchFamily="2" charset="0"/>
                <a:cs typeface="Poppins" panose="00000500000000000000" pitchFamily="2" charset="0"/>
              </a:rPr>
              <a:t>Observatorio Nacional de CE “</a:t>
            </a:r>
            <a:r>
              <a:rPr lang="gl-ES" sz="1200" dirty="0" err="1">
                <a:solidFill>
                  <a:srgbClr val="4A594B"/>
                </a:solidFill>
                <a:latin typeface="Poppins" panose="00000500000000000000" pitchFamily="2" charset="0"/>
                <a:cs typeface="Poppins" panose="00000500000000000000" pitchFamily="2" charset="0"/>
              </a:rPr>
              <a:t>Energía</a:t>
            </a:r>
            <a:r>
              <a:rPr lang="gl-ES" sz="1200" dirty="0">
                <a:solidFill>
                  <a:srgbClr val="4A594B"/>
                </a:solidFill>
                <a:latin typeface="Poppins" panose="00000500000000000000" pitchFamily="2" charset="0"/>
                <a:cs typeface="Poppins" panose="00000500000000000000" pitchFamily="2" charset="0"/>
              </a:rPr>
              <a:t> Común”)</a:t>
            </a:r>
            <a:endParaRPr lang="gl-ES" sz="1400" dirty="0">
              <a:solidFill>
                <a:srgbClr val="4A594B"/>
              </a:solidFill>
              <a:latin typeface="Poppins" panose="00000500000000000000" pitchFamily="2" charset="0"/>
              <a:cs typeface="Poppins" panose="00000500000000000000" pitchFamily="2" charset="0"/>
            </a:endParaRPr>
          </a:p>
          <a:p>
            <a:pPr algn="ctr">
              <a:lnSpc>
                <a:spcPct val="107000"/>
              </a:lnSpc>
              <a:spcBef>
                <a:spcPts val="1000"/>
              </a:spcBef>
              <a:spcAft>
                <a:spcPts val="800"/>
              </a:spcAft>
            </a:pPr>
            <a:r>
              <a:rPr lang="gl-ES" sz="1400" dirty="0">
                <a:solidFill>
                  <a:srgbClr val="4A594B"/>
                </a:solidFill>
                <a:latin typeface="Poppins" panose="00000500000000000000" pitchFamily="2" charset="0"/>
                <a:cs typeface="Poppins" panose="00000500000000000000" pitchFamily="2" charset="0"/>
              </a:rPr>
              <a:t>+ de 9000 CE en funcionamento en Europa en 2022 (</a:t>
            </a:r>
            <a:r>
              <a:rPr lang="gl-ES" sz="1200" dirty="0">
                <a:solidFill>
                  <a:srgbClr val="4A594B"/>
                </a:solidFill>
                <a:latin typeface="Poppins" panose="00000500000000000000" pitchFamily="2" charset="0"/>
                <a:cs typeface="Poppins" panose="00000500000000000000" pitchFamily="2" charset="0"/>
              </a:rPr>
              <a:t>Federación europea de cooperativas enerxéticas, REScoop.eu</a:t>
            </a:r>
            <a:r>
              <a:rPr lang="gl-ES" sz="1400" dirty="0">
                <a:solidFill>
                  <a:srgbClr val="4A594B"/>
                </a:solidFill>
                <a:latin typeface="Poppins" panose="00000500000000000000" pitchFamily="2" charset="0"/>
                <a:cs typeface="Poppins" panose="00000500000000000000" pitchFamily="2" charset="0"/>
              </a:rPr>
              <a:t>)</a:t>
            </a:r>
            <a:endParaRPr lang="gl-ES" sz="1400" dirty="0">
              <a:solidFill>
                <a:srgbClr val="4A5A4B"/>
              </a:solidFill>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21915718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E964AE9-B5A7-9553-CA28-59F4B6AA4913}"/>
              </a:ext>
            </a:extLst>
          </p:cNvPr>
          <p:cNvPicPr>
            <a:picLocks noChangeAspect="1"/>
          </p:cNvPicPr>
          <p:nvPr/>
        </p:nvPicPr>
        <p:blipFill>
          <a:blip r:embed="rId2"/>
          <a:stretch>
            <a:fillRect/>
          </a:stretch>
        </p:blipFill>
        <p:spPr>
          <a:xfrm>
            <a:off x="0" y="0"/>
            <a:ext cx="12192000" cy="6858000"/>
          </a:xfrm>
          <a:prstGeom prst="rect">
            <a:avLst/>
          </a:prstGeom>
        </p:spPr>
      </p:pic>
      <p:sp>
        <p:nvSpPr>
          <p:cNvPr id="8" name="Marcador de texto 6">
            <a:extLst>
              <a:ext uri="{FF2B5EF4-FFF2-40B4-BE49-F238E27FC236}">
                <a16:creationId xmlns:a16="http://schemas.microsoft.com/office/drawing/2014/main" id="{298FD877-90BC-504B-17CE-B2654CB453F2}"/>
              </a:ext>
              <a:ext uri="{C183D7F6-B498-43B3-948B-1728B52AA6E4}">
                <adec:decorative xmlns:adec="http://schemas.microsoft.com/office/drawing/2017/decorative" val="1"/>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
              <a:ea typeface="+mn-ea"/>
              <a:cs typeface="+mn-cs"/>
            </a:endParaRPr>
          </a:p>
        </p:txBody>
      </p:sp>
      <p:sp>
        <p:nvSpPr>
          <p:cNvPr id="2" name="CuadroTexto 1">
            <a:extLst>
              <a:ext uri="{FF2B5EF4-FFF2-40B4-BE49-F238E27FC236}">
                <a16:creationId xmlns:a16="http://schemas.microsoft.com/office/drawing/2014/main" id="{02535C19-77C2-A5B4-FC08-F30CAB1D8D7A}"/>
              </a:ext>
              <a:ext uri="{C183D7F6-B498-43B3-948B-1728B52AA6E4}">
                <adec:decorative xmlns:adec="http://schemas.microsoft.com/office/drawing/2017/decorative" val="1"/>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F94ED95A-A170-36F1-3FCA-8C19B329E9CC}"/>
              </a:ext>
            </a:extLst>
          </p:cNvPr>
          <p:cNvPicPr>
            <a:picLocks noChangeAspect="1"/>
          </p:cNvPicPr>
          <p:nvPr/>
        </p:nvPicPr>
        <p:blipFill>
          <a:blip r:embed="rId3"/>
          <a:stretch>
            <a:fillRect/>
          </a:stretch>
        </p:blipFill>
        <p:spPr>
          <a:xfrm>
            <a:off x="252684" y="6010083"/>
            <a:ext cx="9370712" cy="485316"/>
          </a:xfrm>
          <a:prstGeom prst="rect">
            <a:avLst/>
          </a:prstGeom>
        </p:spPr>
      </p:pic>
      <p:pic>
        <p:nvPicPr>
          <p:cNvPr id="4" name="Imagen 3">
            <a:extLst>
              <a:ext uri="{FF2B5EF4-FFF2-40B4-BE49-F238E27FC236}">
                <a16:creationId xmlns:a16="http://schemas.microsoft.com/office/drawing/2014/main" id="{DD16081F-D3E5-BFD3-800A-47FBF20F6569}"/>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5" name="Imagen 4">
            <a:extLst>
              <a:ext uri="{FF2B5EF4-FFF2-40B4-BE49-F238E27FC236}">
                <a16:creationId xmlns:a16="http://schemas.microsoft.com/office/drawing/2014/main" id="{9F5A43DB-5C20-622A-EBFB-ED5910481E9B}"/>
              </a:ext>
            </a:extLst>
          </p:cNvPr>
          <p:cNvPicPr>
            <a:picLocks noChangeAspect="1"/>
          </p:cNvPicPr>
          <p:nvPr/>
        </p:nvPicPr>
        <p:blipFill>
          <a:blip r:embed="rId5">
            <a:alphaModFix amt="20000"/>
          </a:blip>
          <a:srcRect b="11128"/>
          <a:stretch/>
        </p:blipFill>
        <p:spPr>
          <a:xfrm>
            <a:off x="4091725" y="1049344"/>
            <a:ext cx="4223599" cy="3680460"/>
          </a:xfrm>
          <a:prstGeom prst="rect">
            <a:avLst/>
          </a:prstGeom>
        </p:spPr>
      </p:pic>
      <p:sp>
        <p:nvSpPr>
          <p:cNvPr id="6" name="Marcador de texto 6">
            <a:extLst>
              <a:ext uri="{FF2B5EF4-FFF2-40B4-BE49-F238E27FC236}">
                <a16:creationId xmlns:a16="http://schemas.microsoft.com/office/drawing/2014/main" id="{2BBD6218-6EEC-2C92-900A-33C4D0DF7B26}"/>
              </a:ext>
            </a:extLst>
          </p:cNvPr>
          <p:cNvSpPr txBox="1">
            <a:spLocks/>
          </p:cNvSpPr>
          <p:nvPr/>
        </p:nvSpPr>
        <p:spPr>
          <a:xfrm>
            <a:off x="172130" y="2179809"/>
            <a:ext cx="11815762" cy="3235962"/>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900"/>
              </a:lnSpc>
              <a:spcBef>
                <a:spcPts val="0"/>
              </a:spcBef>
              <a:spcAft>
                <a:spcPts val="0"/>
              </a:spcAft>
              <a:buClrTx/>
              <a:buSzTx/>
              <a:buFontTx/>
              <a:buNone/>
              <a:tabLst/>
              <a:defRPr/>
            </a:pPr>
            <a:r>
              <a:rPr kumimoji="0" lang="pt-BR" sz="4000" b="1"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COMUNIDADES ENERXÉTICAS. CONCEPTO. ASPECTOS TÉCNICOS, ADMINISTRATIVOS E XURÍDICOS. O PAPEL DO CONCELLO.</a:t>
            </a:r>
            <a:endParaRPr kumimoji="0" lang="es-ES" sz="4000" b="1"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8739039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E964AE9-B5A7-9553-CA28-59F4B6AA4913}"/>
              </a:ext>
            </a:extLst>
          </p:cNvPr>
          <p:cNvPicPr>
            <a:picLocks noChangeAspect="1"/>
          </p:cNvPicPr>
          <p:nvPr/>
        </p:nvPicPr>
        <p:blipFill>
          <a:blip r:embed="rId2"/>
          <a:stretch>
            <a:fillRect/>
          </a:stretch>
        </p:blipFill>
        <p:spPr>
          <a:xfrm>
            <a:off x="0" y="0"/>
            <a:ext cx="12192000" cy="6858000"/>
          </a:xfrm>
          <a:prstGeom prst="rect">
            <a:avLst/>
          </a:prstGeom>
        </p:spPr>
      </p:pic>
      <p:sp>
        <p:nvSpPr>
          <p:cNvPr id="8" name="Marcador de texto 6">
            <a:extLst>
              <a:ext uri="{FF2B5EF4-FFF2-40B4-BE49-F238E27FC236}">
                <a16:creationId xmlns:a16="http://schemas.microsoft.com/office/drawing/2014/main" id="{298FD877-90BC-504B-17CE-B2654CB453F2}"/>
              </a:ext>
              <a:ext uri="{C183D7F6-B498-43B3-948B-1728B52AA6E4}">
                <adec:decorative xmlns:adec="http://schemas.microsoft.com/office/drawing/2017/decorative" val="1"/>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
              <a:ea typeface="+mn-ea"/>
              <a:cs typeface="+mn-cs"/>
            </a:endParaRPr>
          </a:p>
        </p:txBody>
      </p:sp>
      <p:sp>
        <p:nvSpPr>
          <p:cNvPr id="2" name="CuadroTexto 1">
            <a:extLst>
              <a:ext uri="{FF2B5EF4-FFF2-40B4-BE49-F238E27FC236}">
                <a16:creationId xmlns:a16="http://schemas.microsoft.com/office/drawing/2014/main" id="{02535C19-77C2-A5B4-FC08-F30CAB1D8D7A}"/>
              </a:ext>
              <a:ext uri="{C183D7F6-B498-43B3-948B-1728B52AA6E4}">
                <adec:decorative xmlns:adec="http://schemas.microsoft.com/office/drawing/2017/decorative" val="1"/>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F94ED95A-A170-36F1-3FCA-8C19B329E9CC}"/>
              </a:ext>
            </a:extLst>
          </p:cNvPr>
          <p:cNvPicPr>
            <a:picLocks noChangeAspect="1"/>
          </p:cNvPicPr>
          <p:nvPr/>
        </p:nvPicPr>
        <p:blipFill>
          <a:blip r:embed="rId3"/>
          <a:stretch>
            <a:fillRect/>
          </a:stretch>
        </p:blipFill>
        <p:spPr>
          <a:xfrm>
            <a:off x="252684" y="6010083"/>
            <a:ext cx="9370712" cy="485316"/>
          </a:xfrm>
          <a:prstGeom prst="rect">
            <a:avLst/>
          </a:prstGeom>
        </p:spPr>
      </p:pic>
      <p:pic>
        <p:nvPicPr>
          <p:cNvPr id="4" name="Imagen 3">
            <a:extLst>
              <a:ext uri="{FF2B5EF4-FFF2-40B4-BE49-F238E27FC236}">
                <a16:creationId xmlns:a16="http://schemas.microsoft.com/office/drawing/2014/main" id="{DD16081F-D3E5-BFD3-800A-47FBF20F6569}"/>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5" name="Imagen 4">
            <a:extLst>
              <a:ext uri="{FF2B5EF4-FFF2-40B4-BE49-F238E27FC236}">
                <a16:creationId xmlns:a16="http://schemas.microsoft.com/office/drawing/2014/main" id="{9F5A43DB-5C20-622A-EBFB-ED5910481E9B}"/>
              </a:ext>
            </a:extLst>
          </p:cNvPr>
          <p:cNvPicPr>
            <a:picLocks noChangeAspect="1"/>
          </p:cNvPicPr>
          <p:nvPr/>
        </p:nvPicPr>
        <p:blipFill>
          <a:blip r:embed="rId5">
            <a:alphaModFix amt="20000"/>
          </a:blip>
          <a:srcRect b="11128"/>
          <a:stretch/>
        </p:blipFill>
        <p:spPr>
          <a:xfrm>
            <a:off x="4091725" y="1049344"/>
            <a:ext cx="4223599" cy="3680460"/>
          </a:xfrm>
          <a:prstGeom prst="rect">
            <a:avLst/>
          </a:prstGeom>
        </p:spPr>
      </p:pic>
      <p:sp>
        <p:nvSpPr>
          <p:cNvPr id="6" name="Marcador de texto 6">
            <a:extLst>
              <a:ext uri="{FF2B5EF4-FFF2-40B4-BE49-F238E27FC236}">
                <a16:creationId xmlns:a16="http://schemas.microsoft.com/office/drawing/2014/main" id="{2BBD6218-6EEC-2C92-900A-33C4D0DF7B26}"/>
              </a:ext>
            </a:extLst>
          </p:cNvPr>
          <p:cNvSpPr txBox="1">
            <a:spLocks/>
          </p:cNvSpPr>
          <p:nvPr/>
        </p:nvSpPr>
        <p:spPr>
          <a:xfrm>
            <a:off x="302257" y="44566"/>
            <a:ext cx="11815762" cy="9765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900"/>
              </a:lnSpc>
              <a:spcBef>
                <a:spcPts val="0"/>
              </a:spcBef>
              <a:spcAft>
                <a:spcPts val="0"/>
              </a:spcAft>
              <a:buClrTx/>
              <a:buSzTx/>
              <a:buFontTx/>
              <a:buNone/>
              <a:tabLst/>
              <a:defRPr/>
            </a:pPr>
            <a:r>
              <a:rPr kumimoji="0" lang="pt-BR" sz="4000" b="1" i="0" u="none" strike="noStrike" kern="1200" cap="none" spc="0" normalizeH="0" baseline="0" noProof="0" dirty="0">
                <a:ln>
                  <a:noFill/>
                </a:ln>
                <a:solidFill>
                  <a:schemeClr val="bg1"/>
                </a:solidFill>
                <a:effectLst/>
                <a:uLnTx/>
                <a:uFillTx/>
                <a:latin typeface=""/>
                <a:ea typeface="+mn-ea"/>
                <a:cs typeface="+mn-cs"/>
              </a:rPr>
              <a:t>REFERENCIAS E GUIAS DE CONSULTA</a:t>
            </a:r>
            <a:endParaRPr kumimoji="0" lang="es-ES" sz="4000" b="1" i="0" u="none" strike="noStrike" kern="1200" cap="none" spc="0" normalizeH="0" baseline="0" noProof="0" dirty="0">
              <a:ln>
                <a:noFill/>
              </a:ln>
              <a:solidFill>
                <a:schemeClr val="bg1"/>
              </a:solidFill>
              <a:effectLst/>
              <a:uLnTx/>
              <a:uFillTx/>
              <a:latin typeface=""/>
              <a:ea typeface="+mn-ea"/>
              <a:cs typeface="+mn-cs"/>
            </a:endParaRPr>
          </a:p>
        </p:txBody>
      </p:sp>
      <p:sp>
        <p:nvSpPr>
          <p:cNvPr id="10" name="CuadroTexto 9">
            <a:extLst>
              <a:ext uri="{FF2B5EF4-FFF2-40B4-BE49-F238E27FC236}">
                <a16:creationId xmlns:a16="http://schemas.microsoft.com/office/drawing/2014/main" id="{C63FC3C4-A6CA-CA0C-F3FB-184988921812}"/>
              </a:ext>
            </a:extLst>
          </p:cNvPr>
          <p:cNvSpPr txBox="1"/>
          <p:nvPr/>
        </p:nvSpPr>
        <p:spPr>
          <a:xfrm>
            <a:off x="1119883" y="1208799"/>
            <a:ext cx="10551559" cy="4524315"/>
          </a:xfrm>
          <a:prstGeom prst="rect">
            <a:avLst/>
          </a:prstGeom>
          <a:noFill/>
        </p:spPr>
        <p:txBody>
          <a:bodyPr wrap="square">
            <a:spAutoFit/>
          </a:bodyPr>
          <a:lstStyle/>
          <a:p>
            <a:pPr marL="285750" indent="-285750">
              <a:buFont typeface="Wingdings" panose="05000000000000000000" pitchFamily="2" charset="2"/>
              <a:buChar char="Ø"/>
            </a:pPr>
            <a:r>
              <a:rPr lang="es-ES" sz="1800" b="0" i="0" u="none" strike="noStrike" baseline="0" dirty="0">
                <a:solidFill>
                  <a:schemeClr val="bg1"/>
                </a:solidFill>
                <a:latin typeface="Poppins" panose="00000500000000000000" pitchFamily="2" charset="0"/>
                <a:cs typeface="Poppins" panose="00000500000000000000" pitchFamily="2" charset="0"/>
              </a:rPr>
              <a:t>Guía para el desarrollo de instrumentos de fomento de Comunidades Energéticas Locales » </a:t>
            </a:r>
            <a:r>
              <a:rPr lang="es-ES" sz="1800" b="0" i="0" u="none" strike="noStrike" baseline="0" dirty="0">
                <a:solidFill>
                  <a:schemeClr val="bg1"/>
                </a:solidFill>
                <a:latin typeface="Poppins" panose="00000500000000000000" pitchFamily="2" charset="0"/>
                <a:cs typeface="Poppins" panose="00000500000000000000" pitchFamily="2" charset="0"/>
                <a:hlinkClick r:id="rId6">
                  <a:extLst>
                    <a:ext uri="{A12FA001-AC4F-418D-AE19-62706E023703}">
                      <ahyp:hlinkClr xmlns:ahyp="http://schemas.microsoft.com/office/drawing/2018/hyperlinkcolor" val="tx"/>
                    </a:ext>
                  </a:extLst>
                </a:hlinkClick>
              </a:rPr>
              <a:t>https://www.idae.es/sites/default/files/documentos/publicaciones_idae/guia_para-desarrollo- instrumentosfomento_comunidades_energeticas_locales_20032019_0.pdf IDAE (2022)</a:t>
            </a:r>
          </a:p>
          <a:p>
            <a:pPr marL="285750" indent="-285750">
              <a:buFont typeface="Wingdings" panose="05000000000000000000" pitchFamily="2" charset="2"/>
              <a:buChar char="Ø"/>
            </a:pPr>
            <a:r>
              <a:rPr lang="es-ES" sz="1800" b="0" i="0" u="none" strike="noStrike" baseline="0" dirty="0">
                <a:solidFill>
                  <a:schemeClr val="bg1"/>
                </a:solidFill>
                <a:latin typeface="Poppins" panose="00000500000000000000" pitchFamily="2" charset="0"/>
                <a:cs typeface="Poppins" panose="00000500000000000000" pitchFamily="2" charset="0"/>
              </a:rPr>
              <a:t>Guía de orientaciones a los municipios para el fomento del autoconsumo » </a:t>
            </a:r>
            <a:r>
              <a:rPr lang="es-ES" sz="1800" b="0" i="0" u="none" strike="noStrike" baseline="0" dirty="0">
                <a:solidFill>
                  <a:schemeClr val="bg1"/>
                </a:solidFill>
                <a:latin typeface="Poppins" panose="00000500000000000000" pitchFamily="2" charset="0"/>
                <a:cs typeface="Poppins" panose="00000500000000000000" pitchFamily="2" charset="0"/>
                <a:hlinkClick r:id="rId7">
                  <a:extLst>
                    <a:ext uri="{A12FA001-AC4F-418D-AE19-62706E023703}">
                      <ahyp:hlinkClr xmlns:ahyp="http://schemas.microsoft.com/office/drawing/2018/hyperlinkcolor" val="tx"/>
                    </a:ext>
                  </a:extLst>
                </a:hlinkClick>
              </a:rPr>
              <a:t>https://www.idae.es/publicaciones/guia-de-orientaciones-los-municipios-para-el-fomento-del-autoconsumo IDAE(2022)</a:t>
            </a:r>
          </a:p>
          <a:p>
            <a:pPr marL="285750" indent="-285750">
              <a:buFont typeface="Wingdings" panose="05000000000000000000" pitchFamily="2" charset="2"/>
              <a:buChar char="Ø"/>
            </a:pPr>
            <a:r>
              <a:rPr lang="es-ES" sz="1800" b="0" i="0" u="none" strike="noStrike" baseline="0" dirty="0">
                <a:solidFill>
                  <a:schemeClr val="bg1"/>
                </a:solidFill>
                <a:latin typeface="Poppins" panose="00000500000000000000" pitchFamily="2" charset="0"/>
                <a:cs typeface="Poppins" panose="00000500000000000000" pitchFamily="2" charset="0"/>
              </a:rPr>
              <a:t>Amigos de la Tierra (2021) Comunidades Energéticas: una guía práctica para impulsar la energía comunitaria » </a:t>
            </a:r>
            <a:r>
              <a:rPr lang="es-ES" sz="1800" b="0" i="0" u="none" strike="noStrike" baseline="0" dirty="0">
                <a:solidFill>
                  <a:schemeClr val="bg1"/>
                </a:solidFill>
                <a:latin typeface="Poppins" panose="00000500000000000000" pitchFamily="2" charset="0"/>
                <a:cs typeface="Poppins" panose="00000500000000000000" pitchFamily="2" charset="0"/>
                <a:hlinkClick r:id="rId8">
                  <a:extLst>
                    <a:ext uri="{A12FA001-AC4F-418D-AE19-62706E023703}">
                      <ahyp:hlinkClr xmlns:ahyp="http://schemas.microsoft.com/office/drawing/2018/hyperlinkcolor" val="tx"/>
                    </a:ext>
                  </a:extLst>
                </a:hlinkClick>
              </a:rPr>
              <a:t>https://www.tierra.org/comunidades-energeticas/ Amigos de la Tierra (2021)</a:t>
            </a:r>
          </a:p>
          <a:p>
            <a:pPr marL="285750" indent="-285750">
              <a:buFont typeface="Wingdings" panose="05000000000000000000" pitchFamily="2" charset="2"/>
              <a:buChar char="Ø"/>
            </a:pPr>
            <a:r>
              <a:rPr lang="es-ES" sz="1800" b="0" i="0" u="none" strike="noStrike" baseline="0" dirty="0">
                <a:solidFill>
                  <a:schemeClr val="bg1"/>
                </a:solidFill>
                <a:latin typeface="Poppins" panose="00000500000000000000" pitchFamily="2" charset="0"/>
                <a:cs typeface="Poppins" panose="00000500000000000000" pitchFamily="2" charset="0"/>
              </a:rPr>
              <a:t>Guía profesional de tramitación del autoconsumo » </a:t>
            </a:r>
            <a:r>
              <a:rPr lang="es-ES" sz="1800" b="0" i="0" u="none" strike="noStrike" baseline="0" dirty="0">
                <a:solidFill>
                  <a:schemeClr val="bg1"/>
                </a:solidFill>
                <a:latin typeface="Poppins" panose="00000500000000000000" pitchFamily="2" charset="0"/>
                <a:cs typeface="Poppins" panose="00000500000000000000" pitchFamily="2" charset="0"/>
                <a:hlinkClick r:id="rId9">
                  <a:extLst>
                    <a:ext uri="{A12FA001-AC4F-418D-AE19-62706E023703}">
                      <ahyp:hlinkClr xmlns:ahyp="http://schemas.microsoft.com/office/drawing/2018/hyperlinkcolor" val="tx"/>
                    </a:ext>
                  </a:extLst>
                </a:hlinkClick>
              </a:rPr>
              <a:t>https://www.idae.es/publicaciones/guia-profesional-de-tramitacion-del-</a:t>
            </a:r>
          </a:p>
          <a:p>
            <a:pPr marL="285750" indent="-285750">
              <a:buFont typeface="Wingdings" panose="05000000000000000000" pitchFamily="2" charset="2"/>
              <a:buChar char="Ø"/>
            </a:pPr>
            <a:r>
              <a:rPr lang="es-ES" sz="1800" b="0" i="0" u="none" strike="noStrike" baseline="0" dirty="0">
                <a:solidFill>
                  <a:schemeClr val="bg1"/>
                </a:solidFill>
                <a:latin typeface="Poppins" panose="00000500000000000000" pitchFamily="2" charset="0"/>
                <a:cs typeface="Poppins" panose="00000500000000000000" pitchFamily="2" charset="0"/>
              </a:rPr>
              <a:t>autoconsumo </a:t>
            </a:r>
            <a:r>
              <a:rPr lang="es-ES" sz="1800" b="0" i="0" u="none" strike="noStrike" baseline="0" dirty="0" err="1">
                <a:solidFill>
                  <a:schemeClr val="bg1"/>
                </a:solidFill>
                <a:latin typeface="Poppins" panose="00000500000000000000" pitchFamily="2" charset="0"/>
                <a:cs typeface="Poppins" panose="00000500000000000000" pitchFamily="2" charset="0"/>
              </a:rPr>
              <a:t>IIDMA</a:t>
            </a:r>
            <a:r>
              <a:rPr lang="es-ES" sz="1800" b="0" i="0" u="none" strike="noStrike" baseline="0" dirty="0">
                <a:solidFill>
                  <a:schemeClr val="bg1"/>
                </a:solidFill>
                <a:latin typeface="Poppins" panose="00000500000000000000" pitchFamily="2" charset="0"/>
                <a:cs typeface="Poppins" panose="00000500000000000000" pitchFamily="2" charset="0"/>
              </a:rPr>
              <a:t> (2020) Comunidades Energéticas. Aportaciones jurídicas para su desarrollo en España »https://iidma.us19.list-</a:t>
            </a:r>
            <a:r>
              <a:rPr lang="pt-BR" sz="1800" b="0" i="0" u="none" strike="noStrike" baseline="0" dirty="0">
                <a:solidFill>
                  <a:schemeClr val="bg1"/>
                </a:solidFill>
                <a:latin typeface="Poppins" panose="00000500000000000000" pitchFamily="2" charset="0"/>
                <a:cs typeface="Poppins" panose="00000500000000000000" pitchFamily="2" charset="0"/>
              </a:rPr>
              <a:t>manage.com/track/ </a:t>
            </a:r>
            <a:r>
              <a:rPr lang="pt-BR" sz="1800" b="0" i="0" u="none" strike="noStrike" baseline="0" dirty="0" err="1">
                <a:solidFill>
                  <a:schemeClr val="bg1"/>
                </a:solidFill>
                <a:latin typeface="Poppins" panose="00000500000000000000" pitchFamily="2" charset="0"/>
                <a:cs typeface="Poppins" panose="00000500000000000000" pitchFamily="2" charset="0"/>
              </a:rPr>
              <a:t>click?u</a:t>
            </a:r>
            <a:r>
              <a:rPr lang="pt-BR" sz="1800" b="0" i="0" u="none" strike="noStrike" baseline="0" dirty="0">
                <a:solidFill>
                  <a:schemeClr val="bg1"/>
                </a:solidFill>
                <a:latin typeface="Poppins" panose="00000500000000000000" pitchFamily="2" charset="0"/>
                <a:cs typeface="Poppins" panose="00000500000000000000" pitchFamily="2" charset="0"/>
              </a:rPr>
              <a:t>=2e0835a97c4a3cb321b11b80a&amp;id=7a02a3350d&amp;e=6c4464b487 </a:t>
            </a:r>
            <a:r>
              <a:rPr lang="pt-BR" sz="1800" b="0" i="0" u="none" strike="noStrike" baseline="0" dirty="0" err="1">
                <a:solidFill>
                  <a:schemeClr val="bg1"/>
                </a:solidFill>
                <a:latin typeface="Poppins" panose="00000500000000000000" pitchFamily="2" charset="0"/>
                <a:cs typeface="Poppins" panose="00000500000000000000" pitchFamily="2" charset="0"/>
              </a:rPr>
              <a:t>IVACE</a:t>
            </a:r>
            <a:r>
              <a:rPr lang="pt-BR" sz="1800" b="0" i="0" u="none" strike="noStrike" baseline="0" dirty="0">
                <a:solidFill>
                  <a:schemeClr val="bg1"/>
                </a:solidFill>
                <a:latin typeface="Poppins" panose="00000500000000000000" pitchFamily="2" charset="0"/>
                <a:cs typeface="Poppins" panose="00000500000000000000" pitchFamily="2" charset="0"/>
              </a:rPr>
              <a:t> </a:t>
            </a:r>
            <a:r>
              <a:rPr lang="es-ES" sz="1800" b="0" i="0" u="none" strike="noStrike" baseline="0" dirty="0">
                <a:solidFill>
                  <a:schemeClr val="bg1"/>
                </a:solidFill>
                <a:latin typeface="Poppins" panose="00000500000000000000" pitchFamily="2" charset="0"/>
                <a:cs typeface="Poppins" panose="00000500000000000000" pitchFamily="2" charset="0"/>
              </a:rPr>
              <a:t>(2020)</a:t>
            </a:r>
          </a:p>
        </p:txBody>
      </p:sp>
    </p:spTree>
    <p:extLst>
      <p:ext uri="{BB962C8B-B14F-4D97-AF65-F5344CB8AC3E}">
        <p14:creationId xmlns:p14="http://schemas.microsoft.com/office/powerpoint/2010/main" val="36028982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E964AE9-B5A7-9553-CA28-59F4B6AA4913}"/>
              </a:ext>
            </a:extLst>
          </p:cNvPr>
          <p:cNvPicPr>
            <a:picLocks noChangeAspect="1"/>
          </p:cNvPicPr>
          <p:nvPr/>
        </p:nvPicPr>
        <p:blipFill>
          <a:blip r:embed="rId2"/>
          <a:stretch>
            <a:fillRect/>
          </a:stretch>
        </p:blipFill>
        <p:spPr>
          <a:xfrm>
            <a:off x="0" y="0"/>
            <a:ext cx="12192000" cy="6858000"/>
          </a:xfrm>
          <a:prstGeom prst="rect">
            <a:avLst/>
          </a:prstGeom>
        </p:spPr>
      </p:pic>
      <p:sp>
        <p:nvSpPr>
          <p:cNvPr id="8" name="Marcador de texto 6">
            <a:extLst>
              <a:ext uri="{FF2B5EF4-FFF2-40B4-BE49-F238E27FC236}">
                <a16:creationId xmlns:a16="http://schemas.microsoft.com/office/drawing/2014/main" id="{298FD877-90BC-504B-17CE-B2654CB453F2}"/>
              </a:ext>
              <a:ext uri="{C183D7F6-B498-43B3-948B-1728B52AA6E4}">
                <adec:decorative xmlns:adec="http://schemas.microsoft.com/office/drawing/2017/decorative" val="1"/>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
              <a:ea typeface="+mn-ea"/>
              <a:cs typeface="+mn-cs"/>
            </a:endParaRPr>
          </a:p>
        </p:txBody>
      </p:sp>
      <p:sp>
        <p:nvSpPr>
          <p:cNvPr id="2" name="CuadroTexto 1">
            <a:extLst>
              <a:ext uri="{FF2B5EF4-FFF2-40B4-BE49-F238E27FC236}">
                <a16:creationId xmlns:a16="http://schemas.microsoft.com/office/drawing/2014/main" id="{02535C19-77C2-A5B4-FC08-F30CAB1D8D7A}"/>
              </a:ext>
              <a:ext uri="{C183D7F6-B498-43B3-948B-1728B52AA6E4}">
                <adec:decorative xmlns:adec="http://schemas.microsoft.com/office/drawing/2017/decorative" val="1"/>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F94ED95A-A170-36F1-3FCA-8C19B329E9CC}"/>
              </a:ext>
            </a:extLst>
          </p:cNvPr>
          <p:cNvPicPr>
            <a:picLocks noChangeAspect="1"/>
          </p:cNvPicPr>
          <p:nvPr/>
        </p:nvPicPr>
        <p:blipFill>
          <a:blip r:embed="rId3"/>
          <a:stretch>
            <a:fillRect/>
          </a:stretch>
        </p:blipFill>
        <p:spPr>
          <a:xfrm>
            <a:off x="252684" y="6010083"/>
            <a:ext cx="9370712" cy="485316"/>
          </a:xfrm>
          <a:prstGeom prst="rect">
            <a:avLst/>
          </a:prstGeom>
        </p:spPr>
      </p:pic>
      <p:pic>
        <p:nvPicPr>
          <p:cNvPr id="4" name="Imagen 3">
            <a:extLst>
              <a:ext uri="{FF2B5EF4-FFF2-40B4-BE49-F238E27FC236}">
                <a16:creationId xmlns:a16="http://schemas.microsoft.com/office/drawing/2014/main" id="{DD16081F-D3E5-BFD3-800A-47FBF20F6569}"/>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5" name="Imagen 4">
            <a:extLst>
              <a:ext uri="{FF2B5EF4-FFF2-40B4-BE49-F238E27FC236}">
                <a16:creationId xmlns:a16="http://schemas.microsoft.com/office/drawing/2014/main" id="{9F5A43DB-5C20-622A-EBFB-ED5910481E9B}"/>
              </a:ext>
            </a:extLst>
          </p:cNvPr>
          <p:cNvPicPr>
            <a:picLocks noChangeAspect="1"/>
          </p:cNvPicPr>
          <p:nvPr/>
        </p:nvPicPr>
        <p:blipFill>
          <a:blip r:embed="rId5">
            <a:alphaModFix amt="20000"/>
          </a:blip>
          <a:srcRect b="11128"/>
          <a:stretch/>
        </p:blipFill>
        <p:spPr>
          <a:xfrm>
            <a:off x="4091725" y="1049344"/>
            <a:ext cx="4223599" cy="3680460"/>
          </a:xfrm>
          <a:prstGeom prst="rect">
            <a:avLst/>
          </a:prstGeom>
        </p:spPr>
      </p:pic>
      <p:sp>
        <p:nvSpPr>
          <p:cNvPr id="6" name="Marcador de texto 6">
            <a:extLst>
              <a:ext uri="{FF2B5EF4-FFF2-40B4-BE49-F238E27FC236}">
                <a16:creationId xmlns:a16="http://schemas.microsoft.com/office/drawing/2014/main" id="{2BBD6218-6EEC-2C92-900A-33C4D0DF7B26}"/>
              </a:ext>
            </a:extLst>
          </p:cNvPr>
          <p:cNvSpPr txBox="1">
            <a:spLocks/>
          </p:cNvSpPr>
          <p:nvPr/>
        </p:nvSpPr>
        <p:spPr>
          <a:xfrm>
            <a:off x="302257" y="44566"/>
            <a:ext cx="11815762" cy="9765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900"/>
              </a:lnSpc>
              <a:spcBef>
                <a:spcPts val="0"/>
              </a:spcBef>
              <a:spcAft>
                <a:spcPts val="0"/>
              </a:spcAft>
              <a:buClrTx/>
              <a:buSzTx/>
              <a:buFontTx/>
              <a:buNone/>
              <a:tabLst/>
              <a:defRPr/>
            </a:pPr>
            <a:r>
              <a:rPr kumimoji="0" lang="pt-BR" sz="4000" b="1" i="0" u="none" strike="noStrike" kern="1200" cap="none" spc="0" normalizeH="0" baseline="0" noProof="0" dirty="0">
                <a:ln>
                  <a:noFill/>
                </a:ln>
                <a:solidFill>
                  <a:schemeClr val="bg1"/>
                </a:solidFill>
                <a:effectLst/>
                <a:uLnTx/>
                <a:uFillTx/>
                <a:latin typeface="Poppins" panose="00000500000000000000" pitchFamily="2" charset="0"/>
                <a:cs typeface="Poppins" panose="00000500000000000000" pitchFamily="2" charset="0"/>
              </a:rPr>
              <a:t>REFERENCIAS E GUIAS DE CONSULTA</a:t>
            </a:r>
            <a:endParaRPr kumimoji="0" lang="es-ES" sz="4000" b="1" i="0" u="none" strike="noStrike" kern="1200" cap="none" spc="0" normalizeH="0" baseline="0" noProof="0" dirty="0">
              <a:ln>
                <a:noFill/>
              </a:ln>
              <a:solidFill>
                <a:schemeClr val="bg1"/>
              </a:solidFill>
              <a:effectLst/>
              <a:uLnTx/>
              <a:uFillTx/>
              <a:latin typeface="Poppins" panose="00000500000000000000" pitchFamily="2" charset="0"/>
              <a:cs typeface="Poppins" panose="00000500000000000000" pitchFamily="2" charset="0"/>
            </a:endParaRPr>
          </a:p>
        </p:txBody>
      </p:sp>
      <p:sp>
        <p:nvSpPr>
          <p:cNvPr id="10" name="CuadroTexto 9">
            <a:extLst>
              <a:ext uri="{FF2B5EF4-FFF2-40B4-BE49-F238E27FC236}">
                <a16:creationId xmlns:a16="http://schemas.microsoft.com/office/drawing/2014/main" id="{C63FC3C4-A6CA-CA0C-F3FB-184988921812}"/>
              </a:ext>
            </a:extLst>
          </p:cNvPr>
          <p:cNvSpPr txBox="1"/>
          <p:nvPr/>
        </p:nvSpPr>
        <p:spPr>
          <a:xfrm>
            <a:off x="1119883" y="1208799"/>
            <a:ext cx="10551559" cy="3416320"/>
          </a:xfrm>
          <a:prstGeom prst="rect">
            <a:avLst/>
          </a:prstGeom>
          <a:noFill/>
        </p:spPr>
        <p:txBody>
          <a:bodyPr wrap="square">
            <a:spAutoFit/>
          </a:bodyPr>
          <a:lstStyle/>
          <a:p>
            <a:pPr marL="285750" indent="-285750">
              <a:buFont typeface="Wingdings" panose="05000000000000000000" pitchFamily="2" charset="2"/>
              <a:buChar char="Ø"/>
            </a:pPr>
            <a:r>
              <a:rPr lang="es-ES" sz="1800" b="0" i="0" u="none" strike="noStrike" baseline="0" dirty="0">
                <a:solidFill>
                  <a:schemeClr val="bg1"/>
                </a:solidFill>
                <a:latin typeface="Poppins" panose="00000500000000000000" pitchFamily="2" charset="0"/>
                <a:cs typeface="Poppins" panose="00000500000000000000" pitchFamily="2" charset="0"/>
              </a:rPr>
              <a:t>Plan de Fomento de las Comunidades Energéticas Locales en la </a:t>
            </a:r>
            <a:r>
              <a:rPr lang="es-ES" sz="1800" b="0" i="0" u="none" strike="noStrike" baseline="0" dirty="0" err="1">
                <a:solidFill>
                  <a:schemeClr val="bg1"/>
                </a:solidFill>
                <a:latin typeface="Poppins" panose="00000500000000000000" pitchFamily="2" charset="0"/>
                <a:cs typeface="Poppins" panose="00000500000000000000" pitchFamily="2" charset="0"/>
              </a:rPr>
              <a:t>Comunitat</a:t>
            </a:r>
            <a:r>
              <a:rPr lang="es-ES" sz="1800" b="0" i="0" u="none" strike="noStrike" baseline="0" dirty="0">
                <a:solidFill>
                  <a:schemeClr val="bg1"/>
                </a:solidFill>
                <a:latin typeface="Poppins" panose="00000500000000000000" pitchFamily="2" charset="0"/>
                <a:cs typeface="Poppins" panose="00000500000000000000" pitchFamily="2" charset="0"/>
              </a:rPr>
              <a:t> Valenciana » https://docplayer.es/211710977-Plan-de-fomento-de-las-comunidades-energeticas-locales-en-la-comunitat-valenciana.html Leader Ripollès Ges-</a:t>
            </a:r>
            <a:r>
              <a:rPr lang="es-ES" sz="1800" b="0" i="0" u="none" strike="noStrike" baseline="0" dirty="0" err="1">
                <a:solidFill>
                  <a:schemeClr val="bg1"/>
                </a:solidFill>
                <a:latin typeface="Poppins" panose="00000500000000000000" pitchFamily="2" charset="0"/>
                <a:cs typeface="Poppins" panose="00000500000000000000" pitchFamily="2" charset="0"/>
              </a:rPr>
              <a:t>Bisaura</a:t>
            </a:r>
            <a:r>
              <a:rPr lang="es-ES" sz="1800" b="0" i="0" u="none" strike="noStrike" baseline="0" dirty="0">
                <a:solidFill>
                  <a:schemeClr val="bg1"/>
                </a:solidFill>
                <a:latin typeface="Poppins" panose="00000500000000000000" pitchFamily="2" charset="0"/>
                <a:cs typeface="Poppins" panose="00000500000000000000" pitchFamily="2" charset="0"/>
              </a:rPr>
              <a:t>(2020)</a:t>
            </a:r>
          </a:p>
          <a:p>
            <a:pPr marL="285750" marR="7010" indent="-285750">
              <a:buFont typeface="Wingdings" panose="05000000000000000000" pitchFamily="2" charset="2"/>
              <a:buChar char="Ø"/>
            </a:pPr>
            <a:r>
              <a:rPr lang="es-ES" sz="1800" b="0" i="0" u="none" strike="noStrike" baseline="0" dirty="0" err="1">
                <a:solidFill>
                  <a:schemeClr val="bg1"/>
                </a:solidFill>
                <a:latin typeface="Poppins" panose="00000500000000000000" pitchFamily="2" charset="0"/>
                <a:cs typeface="Poppins" panose="00000500000000000000" pitchFamily="2" charset="0"/>
              </a:rPr>
              <a:t>ICOMOS</a:t>
            </a:r>
            <a:r>
              <a:rPr lang="es-ES" sz="1800" b="0" i="0" u="none" strike="noStrike" baseline="0" dirty="0">
                <a:solidFill>
                  <a:schemeClr val="bg1"/>
                </a:solidFill>
                <a:latin typeface="Poppins" panose="00000500000000000000" pitchFamily="2" charset="0"/>
                <a:cs typeface="Poppins" panose="00000500000000000000" pitchFamily="2" charset="0"/>
              </a:rPr>
              <a:t> España. Guía de buenas prácticas para la instalación de infraestructuras y equipamientos relacionados con </a:t>
            </a:r>
            <a:r>
              <a:rPr lang="es-ES" sz="1800" b="0" i="0" u="none" strike="noStrike" baseline="0" dirty="0" err="1">
                <a:solidFill>
                  <a:schemeClr val="bg1"/>
                </a:solidFill>
                <a:latin typeface="Poppins" panose="00000500000000000000" pitchFamily="2" charset="0"/>
                <a:cs typeface="Poppins" panose="00000500000000000000" pitchFamily="2" charset="0"/>
              </a:rPr>
              <a:t>lasenergías</a:t>
            </a:r>
            <a:r>
              <a:rPr lang="es-ES" sz="1800" b="0" i="0" u="none" strike="noStrike" baseline="0" dirty="0">
                <a:solidFill>
                  <a:schemeClr val="bg1"/>
                </a:solidFill>
                <a:latin typeface="Poppins" panose="00000500000000000000" pitchFamily="2" charset="0"/>
                <a:cs typeface="Poppins" panose="00000500000000000000" pitchFamily="2" charset="0"/>
              </a:rPr>
              <a:t> renovables y su potencial afección al patrimonio cultural. » </a:t>
            </a:r>
            <a:r>
              <a:rPr lang="es-ES" sz="1800" b="0" i="0" u="none" strike="noStrike" baseline="0" dirty="0">
                <a:solidFill>
                  <a:schemeClr val="bg1"/>
                </a:solidFill>
                <a:latin typeface="Poppins" panose="00000500000000000000" pitchFamily="2" charset="0"/>
                <a:cs typeface="Poppins" panose="00000500000000000000" pitchFamily="2" charset="0"/>
                <a:hlinkClick r:id="rId6">
                  <a:extLst>
                    <a:ext uri="{A12FA001-AC4F-418D-AE19-62706E023703}">
                      <ahyp:hlinkClr xmlns:ahyp="http://schemas.microsoft.com/office/drawing/2018/hyperlinkcolor" val="tx"/>
                    </a:ext>
                  </a:extLst>
                </a:hlinkClick>
              </a:rPr>
              <a:t>https://icomos.es/guia-de-buenas-practicas-energias-renovables-y- patrimonio-cultural/</a:t>
            </a:r>
            <a:r>
              <a:rPr lang="es-ES" sz="1800" b="0" i="0" u="none" strike="noStrike" baseline="0" dirty="0">
                <a:solidFill>
                  <a:schemeClr val="bg1"/>
                </a:solidFill>
                <a:latin typeface="Poppins" panose="00000500000000000000" pitchFamily="2" charset="0"/>
                <a:cs typeface="Poppins" panose="00000500000000000000" pitchFamily="2" charset="0"/>
              </a:rPr>
              <a:t> </a:t>
            </a:r>
          </a:p>
          <a:p>
            <a:pPr marL="285750" marR="1030" indent="-285750">
              <a:buFont typeface="Wingdings" panose="05000000000000000000" pitchFamily="2" charset="2"/>
              <a:buChar char="Ø"/>
            </a:pPr>
            <a:r>
              <a:rPr lang="es-ES" sz="1800" b="0" i="0" u="none" strike="noStrike" baseline="0" dirty="0">
                <a:solidFill>
                  <a:schemeClr val="bg1"/>
                </a:solidFill>
                <a:latin typeface="Poppins" panose="00000500000000000000" pitchFamily="2" charset="0"/>
                <a:cs typeface="Poppins" panose="00000500000000000000" pitchFamily="2" charset="0"/>
                <a:hlinkClick r:id="rId7">
                  <a:extLst>
                    <a:ext uri="{A12FA001-AC4F-418D-AE19-62706E023703}">
                      <ahyp:hlinkClr xmlns:ahyp="http://schemas.microsoft.com/office/drawing/2018/hyperlinkcolor" val="tx"/>
                    </a:ext>
                  </a:extLst>
                </a:hlinkClick>
              </a:rPr>
              <a:t>https://www.ree.es/es/sala-de-prensa/actualidad/nota-de-prensa/2022/05/red-electrica-publica-manual-practico- comunidades-energéticas</a:t>
            </a:r>
            <a:r>
              <a:rPr lang="es-ES" sz="1800" b="0" i="0" u="none" strike="noStrike" baseline="0" dirty="0">
                <a:solidFill>
                  <a:schemeClr val="bg1"/>
                </a:solidFill>
                <a:latin typeface="Poppins" panose="00000500000000000000" pitchFamily="2" charset="0"/>
                <a:cs typeface="Poppins" panose="00000500000000000000" pitchFamily="2" charset="0"/>
              </a:rPr>
              <a:t> </a:t>
            </a:r>
          </a:p>
          <a:p>
            <a:pPr marL="285750" marR="1030" indent="-285750">
              <a:buFont typeface="Wingdings" panose="05000000000000000000" pitchFamily="2" charset="2"/>
              <a:buChar char="Ø"/>
            </a:pPr>
            <a:r>
              <a:rPr lang="es-ES" sz="1800" b="0" i="0" u="none" strike="noStrike" baseline="0" dirty="0">
                <a:solidFill>
                  <a:schemeClr val="bg1"/>
                </a:solidFill>
                <a:latin typeface="Poppins" panose="00000500000000000000" pitchFamily="2" charset="0"/>
                <a:cs typeface="Poppins" panose="00000500000000000000" pitchFamily="2" charset="0"/>
              </a:rPr>
              <a:t>Comunidades Energéticas » https://comunidadesenergeticas.org/</a:t>
            </a:r>
          </a:p>
          <a:p>
            <a:pPr marL="285750" indent="-285750">
              <a:buFont typeface="Wingdings" panose="05000000000000000000" pitchFamily="2" charset="2"/>
              <a:buChar char="Ø"/>
            </a:pPr>
            <a:r>
              <a:rPr lang="es-ES" sz="1800" b="0" i="0" u="none" strike="noStrike" baseline="0" dirty="0">
                <a:solidFill>
                  <a:schemeClr val="bg1"/>
                </a:solidFill>
                <a:latin typeface="Poppins" panose="00000500000000000000" pitchFamily="2" charset="0"/>
                <a:cs typeface="Poppins" panose="00000500000000000000" pitchFamily="2" charset="0"/>
              </a:rPr>
              <a:t>IDAE » </a:t>
            </a:r>
            <a:r>
              <a:rPr lang="es-ES" sz="1800" b="0" i="0" u="none" strike="noStrike" baseline="0" dirty="0">
                <a:solidFill>
                  <a:schemeClr val="bg1"/>
                </a:solidFill>
                <a:latin typeface="Poppins" panose="00000500000000000000" pitchFamily="2" charset="0"/>
                <a:cs typeface="Poppins" panose="00000500000000000000" pitchFamily="2" charset="0"/>
                <a:hlinkClick r:id="rId8">
                  <a:extLst>
                    <a:ext uri="{A12FA001-AC4F-418D-AE19-62706E023703}">
                      <ahyp:hlinkClr xmlns:ahyp="http://schemas.microsoft.com/office/drawing/2018/hyperlinkcolor" val="tx"/>
                    </a:ext>
                  </a:extLst>
                </a:hlinkClick>
              </a:rPr>
              <a:t>https://www.idae.es/ayudas-y-financiacion/financiacion-delidae/comunidades-energeticas-locales</a:t>
            </a:r>
          </a:p>
        </p:txBody>
      </p:sp>
    </p:spTree>
    <p:extLst>
      <p:ext uri="{BB962C8B-B14F-4D97-AF65-F5344CB8AC3E}">
        <p14:creationId xmlns:p14="http://schemas.microsoft.com/office/powerpoint/2010/main" val="36474588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E964AE9-B5A7-9553-CA28-59F4B6AA4913}"/>
              </a:ext>
            </a:extLst>
          </p:cNvPr>
          <p:cNvPicPr>
            <a:picLocks noChangeAspect="1"/>
          </p:cNvPicPr>
          <p:nvPr/>
        </p:nvPicPr>
        <p:blipFill>
          <a:blip r:embed="rId2"/>
          <a:stretch>
            <a:fillRect/>
          </a:stretch>
        </p:blipFill>
        <p:spPr>
          <a:xfrm>
            <a:off x="0" y="0"/>
            <a:ext cx="12192000" cy="6858000"/>
          </a:xfrm>
          <a:prstGeom prst="rect">
            <a:avLst/>
          </a:prstGeom>
        </p:spPr>
      </p:pic>
      <p:sp>
        <p:nvSpPr>
          <p:cNvPr id="8" name="Marcador de texto 6">
            <a:extLst>
              <a:ext uri="{FF2B5EF4-FFF2-40B4-BE49-F238E27FC236}">
                <a16:creationId xmlns:a16="http://schemas.microsoft.com/office/drawing/2014/main" id="{298FD877-90BC-504B-17CE-B2654CB453F2}"/>
              </a:ext>
              <a:ext uri="{C183D7F6-B498-43B3-948B-1728B52AA6E4}">
                <adec:decorative xmlns:adec="http://schemas.microsoft.com/office/drawing/2017/decorative" val="1"/>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
              <a:ea typeface="+mn-ea"/>
              <a:cs typeface="+mn-cs"/>
            </a:endParaRPr>
          </a:p>
        </p:txBody>
      </p:sp>
      <p:sp>
        <p:nvSpPr>
          <p:cNvPr id="2" name="CuadroTexto 1">
            <a:extLst>
              <a:ext uri="{FF2B5EF4-FFF2-40B4-BE49-F238E27FC236}">
                <a16:creationId xmlns:a16="http://schemas.microsoft.com/office/drawing/2014/main" id="{02535C19-77C2-A5B4-FC08-F30CAB1D8D7A}"/>
              </a:ext>
              <a:ext uri="{C183D7F6-B498-43B3-948B-1728B52AA6E4}">
                <adec:decorative xmlns:adec="http://schemas.microsoft.com/office/drawing/2017/decorative" val="1"/>
              </a:ext>
            </a:extLst>
          </p:cNvPr>
          <p:cNvSpPr txBox="1"/>
          <p:nvPr/>
        </p:nvSpPr>
        <p:spPr>
          <a:xfrm>
            <a:off x="97654" y="5743853"/>
            <a:ext cx="12020365" cy="976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F94ED95A-A170-36F1-3FCA-8C19B329E9CC}"/>
              </a:ext>
            </a:extLst>
          </p:cNvPr>
          <p:cNvPicPr>
            <a:picLocks noChangeAspect="1"/>
          </p:cNvPicPr>
          <p:nvPr/>
        </p:nvPicPr>
        <p:blipFill>
          <a:blip r:embed="rId3"/>
          <a:stretch>
            <a:fillRect/>
          </a:stretch>
        </p:blipFill>
        <p:spPr>
          <a:xfrm>
            <a:off x="252684" y="6010083"/>
            <a:ext cx="9370712" cy="485316"/>
          </a:xfrm>
          <a:prstGeom prst="rect">
            <a:avLst/>
          </a:prstGeom>
        </p:spPr>
      </p:pic>
      <p:pic>
        <p:nvPicPr>
          <p:cNvPr id="4" name="Imagen 3">
            <a:extLst>
              <a:ext uri="{FF2B5EF4-FFF2-40B4-BE49-F238E27FC236}">
                <a16:creationId xmlns:a16="http://schemas.microsoft.com/office/drawing/2014/main" id="{DD16081F-D3E5-BFD3-800A-47FBF20F6569}"/>
              </a:ext>
            </a:extLst>
          </p:cNvPr>
          <p:cNvPicPr>
            <a:picLocks noChangeAspect="1"/>
          </p:cNvPicPr>
          <p:nvPr/>
        </p:nvPicPr>
        <p:blipFill>
          <a:blip r:embed="rId4"/>
          <a:stretch>
            <a:fillRect/>
          </a:stretch>
        </p:blipFill>
        <p:spPr>
          <a:xfrm>
            <a:off x="10049522" y="6010083"/>
            <a:ext cx="1733003" cy="494774"/>
          </a:xfrm>
          <a:prstGeom prst="rect">
            <a:avLst/>
          </a:prstGeom>
        </p:spPr>
      </p:pic>
      <p:pic>
        <p:nvPicPr>
          <p:cNvPr id="5" name="Imagen 4">
            <a:extLst>
              <a:ext uri="{FF2B5EF4-FFF2-40B4-BE49-F238E27FC236}">
                <a16:creationId xmlns:a16="http://schemas.microsoft.com/office/drawing/2014/main" id="{9F5A43DB-5C20-622A-EBFB-ED5910481E9B}"/>
              </a:ext>
            </a:extLst>
          </p:cNvPr>
          <p:cNvPicPr>
            <a:picLocks noChangeAspect="1"/>
          </p:cNvPicPr>
          <p:nvPr/>
        </p:nvPicPr>
        <p:blipFill>
          <a:blip r:embed="rId5">
            <a:alphaModFix amt="20000"/>
          </a:blip>
          <a:srcRect b="11128"/>
          <a:stretch/>
        </p:blipFill>
        <p:spPr>
          <a:xfrm>
            <a:off x="4091725" y="1049344"/>
            <a:ext cx="4223599" cy="3680460"/>
          </a:xfrm>
          <a:prstGeom prst="rect">
            <a:avLst/>
          </a:prstGeom>
        </p:spPr>
      </p:pic>
      <p:sp>
        <p:nvSpPr>
          <p:cNvPr id="6" name="Marcador de texto 6">
            <a:extLst>
              <a:ext uri="{FF2B5EF4-FFF2-40B4-BE49-F238E27FC236}">
                <a16:creationId xmlns:a16="http://schemas.microsoft.com/office/drawing/2014/main" id="{2BBD6218-6EEC-2C92-900A-33C4D0DF7B26}"/>
              </a:ext>
            </a:extLst>
          </p:cNvPr>
          <p:cNvSpPr txBox="1">
            <a:spLocks/>
          </p:cNvSpPr>
          <p:nvPr/>
        </p:nvSpPr>
        <p:spPr>
          <a:xfrm>
            <a:off x="302257" y="44566"/>
            <a:ext cx="11815762" cy="9765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900"/>
              </a:lnSpc>
              <a:spcBef>
                <a:spcPts val="0"/>
              </a:spcBef>
              <a:spcAft>
                <a:spcPts val="0"/>
              </a:spcAft>
              <a:buClrTx/>
              <a:buSzTx/>
              <a:buFontTx/>
              <a:buNone/>
              <a:tabLst/>
              <a:defRPr/>
            </a:pPr>
            <a:r>
              <a:rPr kumimoji="0" lang="pt-BR" sz="4000" b="1" i="0" u="none" strike="noStrike" kern="1200" cap="none" spc="0" normalizeH="0" baseline="0" noProof="0" dirty="0">
                <a:ln>
                  <a:noFill/>
                </a:ln>
                <a:solidFill>
                  <a:schemeClr val="bg1"/>
                </a:solidFill>
                <a:effectLst/>
                <a:uLnTx/>
                <a:uFillTx/>
                <a:latin typeface="Poppins" panose="00000500000000000000" pitchFamily="2" charset="0"/>
                <a:cs typeface="Poppins" panose="00000500000000000000" pitchFamily="2" charset="0"/>
              </a:rPr>
              <a:t>REFERENCIAS E GUIAS DE CONSULTA</a:t>
            </a:r>
            <a:endParaRPr kumimoji="0" lang="es-ES" sz="4000" b="1" i="0" u="none" strike="noStrike" kern="1200" cap="none" spc="0" normalizeH="0" baseline="0" noProof="0" dirty="0">
              <a:ln>
                <a:noFill/>
              </a:ln>
              <a:solidFill>
                <a:schemeClr val="bg1"/>
              </a:solidFill>
              <a:effectLst/>
              <a:uLnTx/>
              <a:uFillTx/>
              <a:latin typeface="Poppins" panose="00000500000000000000" pitchFamily="2" charset="0"/>
              <a:cs typeface="Poppins" panose="00000500000000000000" pitchFamily="2" charset="0"/>
            </a:endParaRPr>
          </a:p>
        </p:txBody>
      </p:sp>
      <p:sp>
        <p:nvSpPr>
          <p:cNvPr id="10" name="CuadroTexto 9">
            <a:extLst>
              <a:ext uri="{FF2B5EF4-FFF2-40B4-BE49-F238E27FC236}">
                <a16:creationId xmlns:a16="http://schemas.microsoft.com/office/drawing/2014/main" id="{C63FC3C4-A6CA-CA0C-F3FB-184988921812}"/>
              </a:ext>
            </a:extLst>
          </p:cNvPr>
          <p:cNvSpPr txBox="1"/>
          <p:nvPr/>
        </p:nvSpPr>
        <p:spPr>
          <a:xfrm>
            <a:off x="1119883" y="1208799"/>
            <a:ext cx="10551559" cy="3416320"/>
          </a:xfrm>
          <a:prstGeom prst="rect">
            <a:avLst/>
          </a:prstGeom>
          <a:noFill/>
        </p:spPr>
        <p:txBody>
          <a:bodyPr wrap="square">
            <a:spAutoFit/>
          </a:bodyPr>
          <a:lstStyle/>
          <a:p>
            <a:pPr marL="285750" indent="-285750">
              <a:buFont typeface="Wingdings" panose="05000000000000000000" pitchFamily="2" charset="2"/>
              <a:buChar char="Ø"/>
            </a:pPr>
            <a:r>
              <a:rPr lang="es-ES" sz="1800" b="0" i="0" u="none" strike="noStrike" baseline="0" dirty="0">
                <a:solidFill>
                  <a:schemeClr val="bg1"/>
                </a:solidFill>
                <a:latin typeface="Poppins" panose="00000500000000000000" pitchFamily="2" charset="0"/>
                <a:cs typeface="Poppins" panose="00000500000000000000" pitchFamily="2" charset="0"/>
                <a:hlinkClick r:id="rId6">
                  <a:extLst>
                    <a:ext uri="{A12FA001-AC4F-418D-AE19-62706E023703}">
                      <ahyp:hlinkClr xmlns:ahyp="http://schemas.microsoft.com/office/drawing/2018/hyperlinkcolor" val="tx"/>
                    </a:ext>
                  </a:extLst>
                </a:hlinkClick>
              </a:rPr>
              <a:t>https://www.youtube.com/@TVidae</a:t>
            </a:r>
          </a:p>
          <a:p>
            <a:pPr marL="285750" indent="-285750">
              <a:buFont typeface="Wingdings" panose="05000000000000000000" pitchFamily="2" charset="2"/>
              <a:buChar char="Ø"/>
            </a:pPr>
            <a:r>
              <a:rPr lang="es-ES" sz="1800" b="0" i="0" u="none" strike="noStrike" baseline="0" dirty="0">
                <a:solidFill>
                  <a:schemeClr val="bg1"/>
                </a:solidFill>
                <a:latin typeface="Poppins" panose="00000500000000000000" pitchFamily="2" charset="0"/>
                <a:cs typeface="Poppins" panose="00000500000000000000" pitchFamily="2" charset="0"/>
                <a:hlinkClick r:id="rId7">
                  <a:extLst>
                    <a:ext uri="{A12FA001-AC4F-418D-AE19-62706E023703}">
                      <ahyp:hlinkClr xmlns:ahyp="http://schemas.microsoft.com/office/drawing/2018/hyperlinkcolor" val="tx"/>
                    </a:ext>
                  </a:extLst>
                </a:hlinkClick>
              </a:rPr>
              <a:t>https://www.idae.es/publicaciones/guia-profesional-de-tramitacion-del-autoconsumo</a:t>
            </a:r>
          </a:p>
          <a:p>
            <a:pPr marL="285750" indent="-285750">
              <a:buFont typeface="Wingdings" panose="05000000000000000000" pitchFamily="2" charset="2"/>
              <a:buChar char="Ø"/>
            </a:pPr>
            <a:r>
              <a:rPr lang="es-ES" sz="1800" b="0" i="0" u="none" strike="noStrike" baseline="0" dirty="0">
                <a:solidFill>
                  <a:schemeClr val="bg1"/>
                </a:solidFill>
                <a:latin typeface="Poppins" panose="00000500000000000000" pitchFamily="2" charset="0"/>
                <a:cs typeface="Poppins" panose="00000500000000000000" pitchFamily="2" charset="0"/>
                <a:hlinkClick r:id="rId8">
                  <a:extLst>
                    <a:ext uri="{A12FA001-AC4F-418D-AE19-62706E023703}">
                      <ahyp:hlinkClr xmlns:ahyp="http://schemas.microsoft.com/office/drawing/2018/hyperlinkcolor" val="tx"/>
                    </a:ext>
                  </a:extLst>
                </a:hlinkClick>
              </a:rPr>
              <a:t>https://www.idae.es/ayudas-y-financiacion/comunidades-energeticas</a:t>
            </a:r>
          </a:p>
          <a:p>
            <a:pPr marL="285750" marR="1110" indent="-285750">
              <a:buFont typeface="Wingdings" panose="05000000000000000000" pitchFamily="2" charset="2"/>
              <a:buChar char="Ø"/>
            </a:pPr>
            <a:r>
              <a:rPr lang="it-IT" sz="1800" b="0" i="0" u="none" strike="noStrike" baseline="0" dirty="0">
                <a:solidFill>
                  <a:schemeClr val="bg1"/>
                </a:solidFill>
                <a:latin typeface="Poppins" panose="00000500000000000000" pitchFamily="2" charset="0"/>
                <a:cs typeface="Poppins" panose="00000500000000000000" pitchFamily="2" charset="0"/>
                <a:hlinkClick r:id="rId9">
                  <a:extLst>
                    <a:ext uri="{A12FA001-AC4F-418D-AE19-62706E023703}">
                      <ahyp:hlinkClr xmlns:ahyp="http://schemas.microsoft.com/office/drawing/2018/hyperlinkcolor" val="tx"/>
                    </a:ext>
                  </a:extLst>
                </a:hlinkClick>
              </a:rPr>
              <a:t>https://www.ree.es/es/sostenibilidad/proyectos-destacados/innovacion-social/primer-modelo-autoconsumo- comunitario</a:t>
            </a:r>
          </a:p>
          <a:p>
            <a:pPr marL="285750" indent="-285750">
              <a:buFont typeface="Wingdings" panose="05000000000000000000" pitchFamily="2" charset="2"/>
              <a:buChar char="Ø"/>
            </a:pPr>
            <a:r>
              <a:rPr lang="es-ES" sz="1800" b="0" i="0" u="none" strike="noStrike" baseline="0" dirty="0">
                <a:solidFill>
                  <a:schemeClr val="bg1"/>
                </a:solidFill>
                <a:latin typeface="Poppins" panose="00000500000000000000" pitchFamily="2" charset="0"/>
                <a:cs typeface="Poppins" panose="00000500000000000000" pitchFamily="2" charset="0"/>
                <a:hlinkClick r:id="rId10">
                  <a:extLst>
                    <a:ext uri="{A12FA001-AC4F-418D-AE19-62706E023703}">
                      <ahyp:hlinkClr xmlns:ahyp="http://schemas.microsoft.com/office/drawing/2018/hyperlinkcolor" val="tx"/>
                    </a:ext>
                  </a:extLst>
                </a:hlinkClick>
              </a:rPr>
              <a:t>https://www.tierra.org/energia-comunitaria-guia-practica-para-recuperar-el-poder/</a:t>
            </a:r>
          </a:p>
          <a:p>
            <a:pPr marL="285750" indent="-285750">
              <a:buFont typeface="Wingdings" panose="05000000000000000000" pitchFamily="2" charset="2"/>
              <a:buChar char="Ø"/>
            </a:pPr>
            <a:r>
              <a:rPr lang="es-ES" sz="1800" b="0" i="0" u="none" strike="noStrike" baseline="0" dirty="0">
                <a:solidFill>
                  <a:schemeClr val="bg1"/>
                </a:solidFill>
                <a:latin typeface="Poppins" panose="00000500000000000000" pitchFamily="2" charset="0"/>
                <a:cs typeface="Poppins" panose="00000500000000000000" pitchFamily="2" charset="0"/>
                <a:hlinkClick r:id="rId11">
                  <a:extLst>
                    <a:ext uri="{A12FA001-AC4F-418D-AE19-62706E023703}">
                      <ahyp:hlinkClr xmlns:ahyp="http://schemas.microsoft.com/office/drawing/2018/hyperlinkcolor" val="tx"/>
                    </a:ext>
                  </a:extLst>
                </a:hlinkClick>
              </a:rPr>
              <a:t>http://www.navarra.es/NR/rdonlyres/3273BD73-5CE9-41C4-95B5-0A9D81534ECD/473224/GuiarapidaCE.pdf</a:t>
            </a:r>
          </a:p>
          <a:p>
            <a:pPr marL="285750" indent="-285750">
              <a:buFont typeface="Wingdings" panose="05000000000000000000" pitchFamily="2" charset="2"/>
              <a:buChar char="Ø"/>
            </a:pPr>
            <a:r>
              <a:rPr lang="es-ES" sz="1800" b="0" i="0" u="none" strike="noStrike" baseline="0" dirty="0">
                <a:solidFill>
                  <a:schemeClr val="bg1"/>
                </a:solidFill>
                <a:latin typeface="Poppins" panose="00000500000000000000" pitchFamily="2" charset="0"/>
                <a:cs typeface="Poppins" panose="00000500000000000000" pitchFamily="2" charset="0"/>
                <a:hlinkClick r:id="rId12">
                  <a:extLst>
                    <a:ext uri="{A12FA001-AC4F-418D-AE19-62706E023703}">
                      <ahyp:hlinkClr xmlns:ahyp="http://schemas.microsoft.com/office/drawing/2018/hyperlinkcolor" val="tx"/>
                    </a:ext>
                  </a:extLst>
                </a:hlinkClick>
              </a:rPr>
              <a:t>https://www.rtve.es/play/videos/informe-semanal/energia-en-comunidad/6522158/</a:t>
            </a:r>
          </a:p>
          <a:p>
            <a:pPr marL="285750" indent="-285750">
              <a:buFont typeface="Wingdings" panose="05000000000000000000" pitchFamily="2" charset="2"/>
              <a:buChar char="Ø"/>
            </a:pPr>
            <a:r>
              <a:rPr lang="es-ES" sz="1800" b="0" i="0" u="none" strike="noStrike" baseline="0" dirty="0">
                <a:solidFill>
                  <a:schemeClr val="bg1"/>
                </a:solidFill>
                <a:latin typeface="Poppins" panose="00000500000000000000" pitchFamily="2" charset="0"/>
                <a:cs typeface="Poppins" panose="00000500000000000000" pitchFamily="2" charset="0"/>
                <a:hlinkClick r:id="rId13">
                  <a:extLst>
                    <a:ext uri="{A12FA001-AC4F-418D-AE19-62706E023703}">
                      <ahyp:hlinkClr xmlns:ahyp="http://schemas.microsoft.com/office/drawing/2018/hyperlinkcolor" val="tx"/>
                    </a:ext>
                  </a:extLst>
                </a:hlinkClick>
              </a:rPr>
              <a:t>https://www.youtube.com/watch?v=4Zx4O1awlrc</a:t>
            </a:r>
          </a:p>
          <a:p>
            <a:pPr marL="285750" indent="-285750">
              <a:buFont typeface="Wingdings" panose="05000000000000000000" pitchFamily="2" charset="2"/>
              <a:buChar char="Ø"/>
            </a:pPr>
            <a:r>
              <a:rPr lang="es-ES" sz="1800" b="0" i="0" u="none" strike="noStrike" baseline="0" dirty="0">
                <a:solidFill>
                  <a:schemeClr val="bg1"/>
                </a:solidFill>
                <a:latin typeface="Poppins" panose="00000500000000000000" pitchFamily="2" charset="0"/>
                <a:cs typeface="Poppins" panose="00000500000000000000" pitchFamily="2" charset="0"/>
                <a:hlinkClick r:id="rId14">
                  <a:extLst>
                    <a:ext uri="{A12FA001-AC4F-418D-AE19-62706E023703}">
                      <ahyp:hlinkClr xmlns:ahyp="http://schemas.microsoft.com/office/drawing/2018/hyperlinkcolor" val="tx"/>
                    </a:ext>
                  </a:extLst>
                </a:hlinkClick>
              </a:rPr>
              <a:t>https://www.youtube.com/watch?v=8sdRVGMlj8w</a:t>
            </a:r>
          </a:p>
        </p:txBody>
      </p:sp>
      <p:pic>
        <p:nvPicPr>
          <p:cNvPr id="11" name="Imagen 10">
            <a:extLst>
              <a:ext uri="{FF2B5EF4-FFF2-40B4-BE49-F238E27FC236}">
                <a16:creationId xmlns:a16="http://schemas.microsoft.com/office/drawing/2014/main" id="{EC22DC75-EA36-6AB9-482A-D13F98DD59BF}"/>
              </a:ext>
            </a:extLst>
          </p:cNvPr>
          <p:cNvPicPr>
            <a:picLocks noChangeAspect="1"/>
          </p:cNvPicPr>
          <p:nvPr/>
        </p:nvPicPr>
        <p:blipFill>
          <a:blip r:embed="rId15"/>
          <a:stretch>
            <a:fillRect/>
          </a:stretch>
        </p:blipFill>
        <p:spPr>
          <a:xfrm>
            <a:off x="10049522" y="4210797"/>
            <a:ext cx="1357442" cy="1317517"/>
          </a:xfrm>
          <a:prstGeom prst="rect">
            <a:avLst/>
          </a:prstGeom>
        </p:spPr>
      </p:pic>
    </p:spTree>
    <p:extLst>
      <p:ext uri="{BB962C8B-B14F-4D97-AF65-F5344CB8AC3E}">
        <p14:creationId xmlns:p14="http://schemas.microsoft.com/office/powerpoint/2010/main" val="14662104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D8748-0600-5600-07D8-6A87A976987F}"/>
            </a:ext>
          </a:extLst>
        </p:cNvPr>
        <p:cNvGrpSpPr/>
        <p:nvPr/>
      </p:nvGrpSpPr>
      <p:grpSpPr>
        <a:xfrm>
          <a:off x="0" y="0"/>
          <a:ext cx="0" cy="0"/>
          <a:chOff x="0" y="0"/>
          <a:chExt cx="0" cy="0"/>
        </a:xfrm>
      </p:grpSpPr>
      <p:sp>
        <p:nvSpPr>
          <p:cNvPr id="8" name="Marcador de texto 6">
            <a:extLst>
              <a:ext uri="{FF2B5EF4-FFF2-40B4-BE49-F238E27FC236}">
                <a16:creationId xmlns:a16="http://schemas.microsoft.com/office/drawing/2014/main" id="{33A87CE9-CF09-4D07-EC86-B1AE566853F8}"/>
              </a:ext>
              <a:ext uri="{C183D7F6-B498-43B3-948B-1728B52AA6E4}">
                <adec:decorative xmlns:adec="http://schemas.microsoft.com/office/drawing/2017/decorative" val="1"/>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
              <a:ea typeface="+mn-ea"/>
              <a:cs typeface="+mn-cs"/>
            </a:endParaRPr>
          </a:p>
        </p:txBody>
      </p:sp>
      <p:pic>
        <p:nvPicPr>
          <p:cNvPr id="4" name="Imagen 3">
            <a:extLst>
              <a:ext uri="{FF2B5EF4-FFF2-40B4-BE49-F238E27FC236}">
                <a16:creationId xmlns:a16="http://schemas.microsoft.com/office/drawing/2014/main" id="{2F9B8BB3-A429-795B-A9C6-6590374375F6}"/>
              </a:ext>
            </a:extLst>
          </p:cNvPr>
          <p:cNvPicPr>
            <a:picLocks noChangeAspect="1"/>
          </p:cNvPicPr>
          <p:nvPr/>
        </p:nvPicPr>
        <p:blipFill>
          <a:blip r:embed="rId2"/>
          <a:stretch>
            <a:fillRect/>
          </a:stretch>
        </p:blipFill>
        <p:spPr>
          <a:xfrm>
            <a:off x="535652" y="362601"/>
            <a:ext cx="1733003" cy="494774"/>
          </a:xfrm>
          <a:prstGeom prst="rect">
            <a:avLst/>
          </a:prstGeom>
        </p:spPr>
      </p:pic>
      <p:pic>
        <p:nvPicPr>
          <p:cNvPr id="10" name="Imagen 9">
            <a:extLst>
              <a:ext uri="{FF2B5EF4-FFF2-40B4-BE49-F238E27FC236}">
                <a16:creationId xmlns:a16="http://schemas.microsoft.com/office/drawing/2014/main" id="{28AAE306-9E20-0B80-0B4A-3889FFEAD0B1}"/>
              </a:ext>
            </a:extLst>
          </p:cNvPr>
          <p:cNvPicPr>
            <a:picLocks noChangeAspect="1"/>
          </p:cNvPicPr>
          <p:nvPr/>
        </p:nvPicPr>
        <p:blipFill>
          <a:blip r:embed="rId3">
            <a:alphaModFix amt="35000"/>
          </a:blip>
          <a:stretch>
            <a:fillRect/>
          </a:stretch>
        </p:blipFill>
        <p:spPr>
          <a:xfrm>
            <a:off x="3545983" y="1033601"/>
            <a:ext cx="5100034" cy="3367825"/>
          </a:xfrm>
          <a:prstGeom prst="rect">
            <a:avLst/>
          </a:prstGeom>
        </p:spPr>
      </p:pic>
      <p:pic>
        <p:nvPicPr>
          <p:cNvPr id="11" name="Imagen 10">
            <a:extLst>
              <a:ext uri="{FF2B5EF4-FFF2-40B4-BE49-F238E27FC236}">
                <a16:creationId xmlns:a16="http://schemas.microsoft.com/office/drawing/2014/main" id="{09EE05AE-C17B-5358-C6A6-22C0FFDCE3E2}"/>
              </a:ext>
            </a:extLst>
          </p:cNvPr>
          <p:cNvPicPr>
            <a:picLocks noChangeAspect="1"/>
          </p:cNvPicPr>
          <p:nvPr/>
        </p:nvPicPr>
        <p:blipFill>
          <a:blip r:embed="rId4"/>
          <a:srcRect r="11365" b="-1094"/>
          <a:stretch/>
        </p:blipFill>
        <p:spPr>
          <a:xfrm>
            <a:off x="1083254" y="5986811"/>
            <a:ext cx="8305689" cy="490625"/>
          </a:xfrm>
          <a:prstGeom prst="rect">
            <a:avLst/>
          </a:prstGeom>
        </p:spPr>
      </p:pic>
      <p:pic>
        <p:nvPicPr>
          <p:cNvPr id="12" name="Imagen 11" descr="Logotipo&#10;&#10;Descripción generada automáticamente">
            <a:extLst>
              <a:ext uri="{FF2B5EF4-FFF2-40B4-BE49-F238E27FC236}">
                <a16:creationId xmlns:a16="http://schemas.microsoft.com/office/drawing/2014/main" id="{BE440B8B-242F-998C-989B-A11A84FA9BE1}"/>
              </a:ext>
            </a:extLst>
          </p:cNvPr>
          <p:cNvPicPr>
            <a:picLocks noChangeAspect="1"/>
          </p:cNvPicPr>
          <p:nvPr/>
        </p:nvPicPr>
        <p:blipFill>
          <a:blip r:embed="rId5"/>
          <a:stretch>
            <a:fillRect/>
          </a:stretch>
        </p:blipFill>
        <p:spPr>
          <a:xfrm>
            <a:off x="9614761" y="5896364"/>
            <a:ext cx="876972" cy="712101"/>
          </a:xfrm>
          <a:prstGeom prst="rect">
            <a:avLst/>
          </a:prstGeom>
        </p:spPr>
      </p:pic>
      <p:sp>
        <p:nvSpPr>
          <p:cNvPr id="16" name="CuadroTexto 15">
            <a:extLst>
              <a:ext uri="{FF2B5EF4-FFF2-40B4-BE49-F238E27FC236}">
                <a16:creationId xmlns:a16="http://schemas.microsoft.com/office/drawing/2014/main" id="{8B6DD871-6175-CE92-7060-863A79A26CA5}"/>
              </a:ext>
            </a:extLst>
          </p:cNvPr>
          <p:cNvSpPr txBox="1"/>
          <p:nvPr/>
        </p:nvSpPr>
        <p:spPr>
          <a:xfrm>
            <a:off x="2809875" y="2970397"/>
            <a:ext cx="8124825" cy="1015663"/>
          </a:xfrm>
          <a:prstGeom prst="rect">
            <a:avLst/>
          </a:prstGeom>
          <a:noFill/>
        </p:spPr>
        <p:txBody>
          <a:bodyPr wrap="square">
            <a:spAutoFit/>
          </a:bodyPr>
          <a:lstStyle/>
          <a:p>
            <a:r>
              <a:rPr lang="es-ES" sz="6000" b="1" dirty="0">
                <a:solidFill>
                  <a:schemeClr val="accent2">
                    <a:lumMod val="75000"/>
                  </a:schemeClr>
                </a:solidFill>
                <a:latin typeface="Poppins" panose="00000500000000000000" pitchFamily="2" charset="0"/>
                <a:cs typeface="Poppins" panose="00000500000000000000" pitchFamily="2" charset="0"/>
              </a:rPr>
              <a:t>MOITAS GRAZAS</a:t>
            </a:r>
          </a:p>
        </p:txBody>
      </p:sp>
      <p:sp>
        <p:nvSpPr>
          <p:cNvPr id="18" name="CuadroTexto 17">
            <a:extLst>
              <a:ext uri="{FF2B5EF4-FFF2-40B4-BE49-F238E27FC236}">
                <a16:creationId xmlns:a16="http://schemas.microsoft.com/office/drawing/2014/main" id="{4A42FA5D-291A-23BF-F8BD-62E4BB433034}"/>
              </a:ext>
            </a:extLst>
          </p:cNvPr>
          <p:cNvSpPr txBox="1"/>
          <p:nvPr/>
        </p:nvSpPr>
        <p:spPr>
          <a:xfrm>
            <a:off x="2743200" y="4965540"/>
            <a:ext cx="6932093" cy="369332"/>
          </a:xfrm>
          <a:prstGeom prst="rect">
            <a:avLst/>
          </a:prstGeom>
          <a:noFill/>
        </p:spPr>
        <p:txBody>
          <a:bodyPr wrap="square">
            <a:spAutoFit/>
          </a:bodyPr>
          <a:lstStyle/>
          <a:p>
            <a:pPr algn="ctr"/>
            <a:r>
              <a:rPr kumimoji="0" lang="es-ES" sz="1800" b="1" i="0" u="none" strike="noStrike" kern="1200" cap="none" spc="0" normalizeH="0" baseline="0" noProof="0" dirty="0">
                <a:ln>
                  <a:noFill/>
                </a:ln>
                <a:solidFill>
                  <a:srgbClr val="4A594B"/>
                </a:solidFill>
                <a:effectLst/>
                <a:uLnTx/>
                <a:uFillTx/>
                <a:latin typeface=""/>
                <a:ea typeface="+mj-ea"/>
                <a:cs typeface="+mj-cs"/>
              </a:rPr>
              <a:t>OFICINA DE TRANSFORMACION COMUNITARIA OTC </a:t>
            </a:r>
            <a:r>
              <a:rPr kumimoji="0" lang="es-ES" sz="1800" b="1" i="0" u="none" strike="noStrike" kern="1200" cap="none" spc="0" normalizeH="0" baseline="0" noProof="0" dirty="0" err="1">
                <a:ln>
                  <a:noFill/>
                </a:ln>
                <a:solidFill>
                  <a:srgbClr val="4A594B"/>
                </a:solidFill>
                <a:effectLst/>
                <a:uLnTx/>
                <a:uFillTx/>
                <a:latin typeface=""/>
                <a:ea typeface="+mj-ea"/>
                <a:cs typeface="+mj-cs"/>
              </a:rPr>
              <a:t>DEPOp</a:t>
            </a:r>
            <a:endParaRPr lang="es-ES" dirty="0"/>
          </a:p>
        </p:txBody>
      </p:sp>
      <p:sp>
        <p:nvSpPr>
          <p:cNvPr id="19" name="CuadroTexto 18">
            <a:extLst>
              <a:ext uri="{FF2B5EF4-FFF2-40B4-BE49-F238E27FC236}">
                <a16:creationId xmlns:a16="http://schemas.microsoft.com/office/drawing/2014/main" id="{795F07E5-23CA-1CFF-5AC6-A74A9B2374A5}"/>
              </a:ext>
            </a:extLst>
          </p:cNvPr>
          <p:cNvSpPr txBox="1"/>
          <p:nvPr/>
        </p:nvSpPr>
        <p:spPr>
          <a:xfrm>
            <a:off x="2743200" y="4312030"/>
            <a:ext cx="6871561" cy="646331"/>
          </a:xfrm>
          <a:prstGeom prst="rect">
            <a:avLst/>
          </a:prstGeom>
          <a:noFill/>
        </p:spPr>
        <p:txBody>
          <a:bodyPr wrap="square">
            <a:spAutoFit/>
          </a:bodyPr>
          <a:lstStyle/>
          <a:p>
            <a:pPr algn="ctr"/>
            <a:r>
              <a:rPr kumimoji="0" lang="es-ES" sz="3600" i="0" u="none" strike="noStrike" kern="1200" cap="none" spc="0" normalizeH="0" baseline="0" noProof="0" dirty="0">
                <a:ln>
                  <a:noFill/>
                </a:ln>
                <a:solidFill>
                  <a:schemeClr val="accent2">
                    <a:lumMod val="75000"/>
                  </a:schemeClr>
                </a:solidFill>
                <a:effectLst/>
                <a:uLnTx/>
                <a:uFillTx/>
                <a:latin typeface="Poppins" panose="00000500000000000000" pitchFamily="2" charset="0"/>
                <a:ea typeface="+mj-ea"/>
                <a:cs typeface="Poppins" panose="00000500000000000000" pitchFamily="2" charset="0"/>
              </a:rPr>
              <a:t>+Renovables </a:t>
            </a:r>
            <a:endParaRPr lang="es-ES" sz="3600" dirty="0">
              <a:solidFill>
                <a:schemeClr val="accent2">
                  <a:lumMod val="75000"/>
                </a:schemeClr>
              </a:solidFill>
              <a:latin typeface="Poppins" panose="00000500000000000000" pitchFamily="2" charset="0"/>
              <a:cs typeface="Poppins" panose="00000500000000000000" pitchFamily="2" charset="0"/>
            </a:endParaRPr>
          </a:p>
        </p:txBody>
      </p:sp>
      <p:pic>
        <p:nvPicPr>
          <p:cNvPr id="20" name="0 Imagen" descr="A close up of a logo&#10;&#10;Description automatically generated">
            <a:extLst>
              <a:ext uri="{FF2B5EF4-FFF2-40B4-BE49-F238E27FC236}">
                <a16:creationId xmlns:a16="http://schemas.microsoft.com/office/drawing/2014/main" id="{952D32C4-382A-DCA8-0A32-967918CD84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900" r="7922"/>
          <a:stretch/>
        </p:blipFill>
        <p:spPr bwMode="auto">
          <a:xfrm>
            <a:off x="9763906" y="249535"/>
            <a:ext cx="1892442" cy="7840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93805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3395F-C340-7A76-2335-CADA4CE71989}"/>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0B1D537F-3655-F4C7-4892-0537E00B7649}"/>
              </a:ext>
            </a:extLst>
          </p:cNvPr>
          <p:cNvPicPr>
            <a:picLocks noChangeAspect="1"/>
          </p:cNvPicPr>
          <p:nvPr/>
        </p:nvPicPr>
        <p:blipFill>
          <a:blip r:embed="rId2">
            <a:alphaModFix amt="25000"/>
          </a:blip>
          <a:stretch>
            <a:fillRect/>
          </a:stretch>
        </p:blipFill>
        <p:spPr>
          <a:xfrm>
            <a:off x="3545983" y="1062539"/>
            <a:ext cx="5100034" cy="3367825"/>
          </a:xfrm>
          <a:prstGeom prst="rect">
            <a:avLst/>
          </a:prstGeom>
        </p:spPr>
      </p:pic>
      <p:pic>
        <p:nvPicPr>
          <p:cNvPr id="4" name="Imagen 3">
            <a:extLst>
              <a:ext uri="{FF2B5EF4-FFF2-40B4-BE49-F238E27FC236}">
                <a16:creationId xmlns:a16="http://schemas.microsoft.com/office/drawing/2014/main" id="{51AE0670-4701-4EDB-DEC6-083B1E4EBE74}"/>
              </a:ext>
            </a:extLst>
          </p:cNvPr>
          <p:cNvPicPr>
            <a:picLocks noChangeAspect="1"/>
          </p:cNvPicPr>
          <p:nvPr/>
        </p:nvPicPr>
        <p:blipFill>
          <a:blip r:embed="rId3"/>
          <a:stretch>
            <a:fillRect/>
          </a:stretch>
        </p:blipFill>
        <p:spPr>
          <a:xfrm>
            <a:off x="535652" y="362601"/>
            <a:ext cx="1733003" cy="494774"/>
          </a:xfrm>
          <a:prstGeom prst="rect">
            <a:avLst/>
          </a:prstGeom>
        </p:spPr>
      </p:pic>
      <p:sp>
        <p:nvSpPr>
          <p:cNvPr id="2" name="CuadroTexto 1">
            <a:extLst>
              <a:ext uri="{FF2B5EF4-FFF2-40B4-BE49-F238E27FC236}">
                <a16:creationId xmlns:a16="http://schemas.microsoft.com/office/drawing/2014/main" id="{8321C86A-E2BF-C77A-0839-11B524FB099E}"/>
              </a:ext>
            </a:extLst>
          </p:cNvPr>
          <p:cNvSpPr txBox="1"/>
          <p:nvPr/>
        </p:nvSpPr>
        <p:spPr>
          <a:xfrm>
            <a:off x="2267475" y="3850314"/>
            <a:ext cx="7657048"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gl-ES" sz="18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Séguenos: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gl-ES" sz="1800" b="1" i="0" u="none" strike="noStrike" kern="1200" cap="none" spc="0" normalizeH="0" baseline="0" noProof="0" dirty="0" err="1">
                <a:ln>
                  <a:noFill/>
                </a:ln>
                <a:solidFill>
                  <a:srgbClr val="4A594B"/>
                </a:solidFill>
                <a:effectLst/>
                <a:uLnTx/>
                <a:uFillTx/>
                <a:latin typeface="Poppins" panose="00000500000000000000" pitchFamily="2" charset="0"/>
                <a:ea typeface="+mn-ea"/>
                <a:cs typeface="Poppins" panose="00000500000000000000" pitchFamily="2" charset="0"/>
              </a:rPr>
              <a:t>Instagram</a:t>
            </a:r>
            <a:r>
              <a:rPr kumimoji="0" lang="gl-ES" sz="18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@deputacionpontevedra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gl-ES" sz="18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www.depo.gal/es/-/oficina-de-transformacion-comunitaria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gl-ES" sz="18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gl-ES"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3" name="CuadroTexto 2">
            <a:extLst>
              <a:ext uri="{FF2B5EF4-FFF2-40B4-BE49-F238E27FC236}">
                <a16:creationId xmlns:a16="http://schemas.microsoft.com/office/drawing/2014/main" id="{A4842493-CE5B-CB9A-DBFF-ACAA80D9CD76}"/>
              </a:ext>
            </a:extLst>
          </p:cNvPr>
          <p:cNvSpPr txBox="1"/>
          <p:nvPr/>
        </p:nvSpPr>
        <p:spPr>
          <a:xfrm>
            <a:off x="2762146" y="814771"/>
            <a:ext cx="6667707" cy="36933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gl-ES" sz="18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Contáctanos: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gl-ES" sz="18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otc@depo.es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gl-ES" sz="18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886 210 840 / 618 147 871 / 604 018 617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gl-ES" sz="18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Viveiro de empresa. Polígono de Barro, Parcela A4.5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gl-ES" sz="18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gl-ES" sz="18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Únete aos e</a:t>
            </a:r>
            <a:r>
              <a:rPr kumimoji="0" lang="gl-ES" sz="1800" b="1" i="0" u="none" strike="noStrike" kern="1200" cap="none" spc="0" normalizeH="0" baseline="0" noProof="0" dirty="0" err="1">
                <a:ln>
                  <a:noFill/>
                </a:ln>
                <a:solidFill>
                  <a:srgbClr val="4A594B"/>
                </a:solidFill>
                <a:effectLst/>
                <a:uLnTx/>
                <a:uFillTx/>
                <a:latin typeface="Poppins" panose="00000500000000000000" pitchFamily="2" charset="0"/>
                <a:ea typeface="+mn-ea"/>
                <a:cs typeface="Poppins" panose="00000500000000000000" pitchFamily="2" charset="0"/>
              </a:rPr>
              <a:t>ncontros</a:t>
            </a:r>
            <a:r>
              <a:rPr kumimoji="0" lang="gl-ES" sz="18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 virtuais: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gl-ES" sz="18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rPr>
              <a:t>Mércores de 12.00 a 13.00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gl-ES" sz="18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616161"/>
                </a:solidFill>
                <a:effectLst/>
                <a:uLnTx/>
                <a:uFillTx/>
                <a:latin typeface="Segoe UI" panose="020B0502040204020203" pitchFamily="34" charset="0"/>
                <a:ea typeface="Times New Roman" panose="02020603050405020304" pitchFamily="18" charset="0"/>
                <a:cs typeface="Aptos" panose="020B0004020202020204" pitchFamily="34" charset="0"/>
              </a:rPr>
              <a:t>Id. de reunión: </a:t>
            </a:r>
            <a:r>
              <a:rPr kumimoji="0" lang="es-ES" sz="1800" b="0" i="0" u="none" strike="noStrike" kern="1200" cap="none" spc="0" normalizeH="0" baseline="0" noProof="0" dirty="0">
                <a:ln>
                  <a:noFill/>
                </a:ln>
                <a:solidFill>
                  <a:srgbClr val="242424"/>
                </a:solidFill>
                <a:effectLst/>
                <a:uLnTx/>
                <a:uFillTx/>
                <a:latin typeface="Segoe UI" panose="020B0502040204020203" pitchFamily="34" charset="0"/>
                <a:ea typeface="Times New Roman" panose="02020603050405020304" pitchFamily="18" charset="0"/>
                <a:cs typeface="Aptos" panose="020B0004020202020204" pitchFamily="34" charset="0"/>
              </a:rPr>
              <a:t>312 180 796 160 </a:t>
            </a:r>
            <a:endParaRPr kumimoji="0" lang="es-ES" sz="18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616161"/>
                </a:solidFill>
                <a:effectLst/>
                <a:uLnTx/>
                <a:uFillTx/>
                <a:latin typeface="Segoe UI" panose="020B0502040204020203" pitchFamily="34" charset="0"/>
                <a:ea typeface="Times New Roman" panose="02020603050405020304" pitchFamily="18" charset="0"/>
                <a:cs typeface="Aptos" panose="020B0004020202020204" pitchFamily="34" charset="0"/>
              </a:rPr>
              <a:t>Código de acceso: </a:t>
            </a:r>
            <a:r>
              <a:rPr kumimoji="0" lang="es-ES" sz="1800" b="0" i="0" u="none" strike="noStrike" kern="1200" cap="none" spc="0" normalizeH="0" baseline="0" noProof="0" dirty="0">
                <a:ln>
                  <a:noFill/>
                </a:ln>
                <a:solidFill>
                  <a:srgbClr val="242424"/>
                </a:solidFill>
                <a:effectLst/>
                <a:uLnTx/>
                <a:uFillTx/>
                <a:latin typeface="Segoe UI" panose="020B0502040204020203" pitchFamily="34" charset="0"/>
                <a:ea typeface="Times New Roman" panose="02020603050405020304" pitchFamily="18" charset="0"/>
                <a:cs typeface="Aptos" panose="020B0004020202020204" pitchFamily="34" charset="0"/>
              </a:rPr>
              <a:t>RQ9bc6C2 </a:t>
            </a:r>
            <a:endParaRPr kumimoji="0" lang="es-ES" sz="18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gl-ES" sz="18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gl-ES" sz="18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gl-ES" sz="1800" b="1" i="0" u="none" strike="noStrike" kern="1200" cap="none" spc="0" normalizeH="0" baseline="0" noProof="0" dirty="0">
              <a:ln>
                <a:noFill/>
              </a:ln>
              <a:solidFill>
                <a:srgbClr val="4A594B"/>
              </a:solidFill>
              <a:effectLst/>
              <a:uLnTx/>
              <a:uFillTx/>
              <a:latin typeface="Poppins" panose="00000500000000000000" pitchFamily="2" charset="0"/>
              <a:ea typeface="+mn-ea"/>
              <a:cs typeface="Poppins" panose="00000500000000000000" pitchFamily="2" charset="0"/>
            </a:endParaRPr>
          </a:p>
        </p:txBody>
      </p:sp>
      <p:pic>
        <p:nvPicPr>
          <p:cNvPr id="6" name="Imagen 5">
            <a:extLst>
              <a:ext uri="{FF2B5EF4-FFF2-40B4-BE49-F238E27FC236}">
                <a16:creationId xmlns:a16="http://schemas.microsoft.com/office/drawing/2014/main" id="{E01D90AF-D2DF-A972-CDD2-4FBF6028FF56}"/>
              </a:ext>
            </a:extLst>
          </p:cNvPr>
          <p:cNvPicPr>
            <a:picLocks noChangeAspect="1"/>
          </p:cNvPicPr>
          <p:nvPr/>
        </p:nvPicPr>
        <p:blipFill>
          <a:blip r:embed="rId4"/>
          <a:stretch>
            <a:fillRect/>
          </a:stretch>
        </p:blipFill>
        <p:spPr>
          <a:xfrm>
            <a:off x="5624511" y="4766933"/>
            <a:ext cx="942975" cy="942975"/>
          </a:xfrm>
          <a:prstGeom prst="rect">
            <a:avLst/>
          </a:prstGeom>
        </p:spPr>
      </p:pic>
      <p:sp>
        <p:nvSpPr>
          <p:cNvPr id="7" name="Marcador de texto 6">
            <a:extLst>
              <a:ext uri="{FF2B5EF4-FFF2-40B4-BE49-F238E27FC236}">
                <a16:creationId xmlns:a16="http://schemas.microsoft.com/office/drawing/2014/main" id="{570A406A-CD90-DDA4-640B-1A7CB37DA65C}"/>
              </a:ext>
            </a:extLst>
          </p:cNvPr>
          <p:cNvSpPr txBox="1">
            <a:spLocks/>
          </p:cNvSpPr>
          <p:nvPr/>
        </p:nvSpPr>
        <p:spPr>
          <a:xfrm>
            <a:off x="3182149" y="5896364"/>
            <a:ext cx="5665316" cy="604344"/>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l-ES" sz="18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endParaRPr>
          </a:p>
        </p:txBody>
      </p:sp>
      <p:pic>
        <p:nvPicPr>
          <p:cNvPr id="13" name="Imagen 12">
            <a:extLst>
              <a:ext uri="{FF2B5EF4-FFF2-40B4-BE49-F238E27FC236}">
                <a16:creationId xmlns:a16="http://schemas.microsoft.com/office/drawing/2014/main" id="{11919E62-E22E-D44D-2C38-BACD84621E87}"/>
              </a:ext>
            </a:extLst>
          </p:cNvPr>
          <p:cNvPicPr>
            <a:picLocks noChangeAspect="1"/>
          </p:cNvPicPr>
          <p:nvPr/>
        </p:nvPicPr>
        <p:blipFill>
          <a:blip r:embed="rId5"/>
          <a:srcRect r="11365" b="-1094"/>
          <a:stretch/>
        </p:blipFill>
        <p:spPr>
          <a:xfrm>
            <a:off x="189408" y="5986811"/>
            <a:ext cx="8305689" cy="490625"/>
          </a:xfrm>
          <a:prstGeom prst="rect">
            <a:avLst/>
          </a:prstGeom>
        </p:spPr>
      </p:pic>
      <p:pic>
        <p:nvPicPr>
          <p:cNvPr id="14" name="Imagen 13">
            <a:extLst>
              <a:ext uri="{FF2B5EF4-FFF2-40B4-BE49-F238E27FC236}">
                <a16:creationId xmlns:a16="http://schemas.microsoft.com/office/drawing/2014/main" id="{5B9C18CB-7A6C-2AF8-054A-04CDA0108209}"/>
              </a:ext>
            </a:extLst>
          </p:cNvPr>
          <p:cNvPicPr>
            <a:picLocks noChangeAspect="1"/>
          </p:cNvPicPr>
          <p:nvPr/>
        </p:nvPicPr>
        <p:blipFill>
          <a:blip r:embed="rId3"/>
          <a:stretch>
            <a:fillRect/>
          </a:stretch>
        </p:blipFill>
        <p:spPr>
          <a:xfrm>
            <a:off x="10049522" y="6010083"/>
            <a:ext cx="1733003" cy="494774"/>
          </a:xfrm>
          <a:prstGeom prst="rect">
            <a:avLst/>
          </a:prstGeom>
        </p:spPr>
      </p:pic>
      <p:pic>
        <p:nvPicPr>
          <p:cNvPr id="15" name="Imagen 14" descr="Logotipo&#10;&#10;Descripción generada automáticamente">
            <a:extLst>
              <a:ext uri="{FF2B5EF4-FFF2-40B4-BE49-F238E27FC236}">
                <a16:creationId xmlns:a16="http://schemas.microsoft.com/office/drawing/2014/main" id="{CB973F80-DD75-37A7-6FA6-59AC2CFBCC9A}"/>
              </a:ext>
            </a:extLst>
          </p:cNvPr>
          <p:cNvPicPr>
            <a:picLocks noChangeAspect="1"/>
          </p:cNvPicPr>
          <p:nvPr/>
        </p:nvPicPr>
        <p:blipFill>
          <a:blip r:embed="rId6"/>
          <a:stretch>
            <a:fillRect/>
          </a:stretch>
        </p:blipFill>
        <p:spPr>
          <a:xfrm>
            <a:off x="8720915" y="5896364"/>
            <a:ext cx="876972" cy="712101"/>
          </a:xfrm>
          <a:prstGeom prst="rect">
            <a:avLst/>
          </a:prstGeom>
        </p:spPr>
      </p:pic>
      <p:pic>
        <p:nvPicPr>
          <p:cNvPr id="8" name="0 Imagen" descr="A close up of a logo&#10;&#10;Description automatically generated">
            <a:extLst>
              <a:ext uri="{FF2B5EF4-FFF2-40B4-BE49-F238E27FC236}">
                <a16:creationId xmlns:a16="http://schemas.microsoft.com/office/drawing/2014/main" id="{9EBA81F3-7F34-81B8-70A3-3DB9D8716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900" r="7922"/>
          <a:stretch/>
        </p:blipFill>
        <p:spPr bwMode="auto">
          <a:xfrm>
            <a:off x="9763906" y="249535"/>
            <a:ext cx="1892442" cy="784066"/>
          </a:xfrm>
          <a:prstGeom prst="rect">
            <a:avLst/>
          </a:prstGeom>
          <a:ln>
            <a:noFill/>
          </a:ln>
          <a:extLst>
            <a:ext uri="{53640926-AAD7-44D8-BBD7-CCE9431645EC}">
              <a14:shadowObscured xmlns:a14="http://schemas.microsoft.com/office/drawing/2010/main"/>
            </a:ext>
          </a:extLst>
        </p:spPr>
      </p:pic>
      <p:sp>
        <p:nvSpPr>
          <p:cNvPr id="9" name="Rectangle 2">
            <a:extLst>
              <a:ext uri="{FF2B5EF4-FFF2-40B4-BE49-F238E27FC236}">
                <a16:creationId xmlns:a16="http://schemas.microsoft.com/office/drawing/2014/main" id="{1E83852A-931B-C468-B57F-D95EB1B61AF4}"/>
              </a:ext>
            </a:extLst>
          </p:cNvPr>
          <p:cNvSpPr>
            <a:spLocks noChangeArrowheads="1"/>
          </p:cNvSpPr>
          <p:nvPr/>
        </p:nvSpPr>
        <p:spPr bwMode="auto">
          <a:xfrm>
            <a:off x="7938" y="2745459"/>
            <a:ext cx="1218406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1600" b="1" i="0" u="none" strike="noStrike" kern="1200" cap="none" spc="0" normalizeH="0" baseline="0" noProof="0" dirty="0">
                <a:ln>
                  <a:noFill/>
                </a:ln>
                <a:solidFill>
                  <a:srgbClr val="5B5FC7"/>
                </a:solidFill>
                <a:effectLst/>
                <a:uLnTx/>
                <a:uFillTx/>
                <a:latin typeface="Segoe UI" panose="020B0502040204020203" pitchFamily="34" charset="0"/>
                <a:ea typeface="Times New Roman" panose="02020603050405020304" pitchFamily="18" charset="0"/>
                <a:cs typeface="Segoe UI" panose="020B0502040204020203" pitchFamily="34" charset="0"/>
                <a:hlinkClick r:id="rId8" tooltip="Meeting join link"/>
              </a:rPr>
              <a:t>https://teams.microsoft.com/meet/312180796160?p=hPZMWQ6c3gK2HbPDQc</a:t>
            </a:r>
            <a:r>
              <a:rPr kumimoji="0" lang="es-ES" altLang="es-ES" sz="1600" b="0" i="0" u="none" strike="noStrike" kern="1200" cap="none" spc="0" normalizeH="0" baseline="0" noProof="0" dirty="0">
                <a:ln>
                  <a:noFill/>
                </a:ln>
                <a:solidFill>
                  <a:srgbClr val="242424"/>
                </a:solidFill>
                <a:effectLst/>
                <a:uLnTx/>
                <a:uFillTx/>
                <a:latin typeface="Segoe UI" panose="020B0502040204020203" pitchFamily="34" charset="0"/>
                <a:ea typeface="Times New Roman" panose="02020603050405020304" pitchFamily="18" charset="0"/>
                <a:cs typeface="Segoe UI" panose="020B0502040204020203" pitchFamily="34" charset="0"/>
              </a:rPr>
              <a:t> </a:t>
            </a:r>
            <a:endParaRPr kumimoji="0" lang="es-ES" altLang="es-E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25" name="Imagen 1">
            <a:hlinkClick r:id="rId9"/>
            <a:extLst>
              <a:ext uri="{FF2B5EF4-FFF2-40B4-BE49-F238E27FC236}">
                <a16:creationId xmlns:a16="http://schemas.microsoft.com/office/drawing/2014/main" id="{544D85FE-D090-BED5-6C90-32A8497B4A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57200"/>
            <a:ext cx="7938" cy="79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431923B9-8537-9A38-FE53-09239B59D5D4}"/>
              </a:ext>
            </a:extLst>
          </p:cNvPr>
          <p:cNvSpPr>
            <a:spLocks noChangeArrowheads="1"/>
          </p:cNvSpPr>
          <p:nvPr/>
        </p:nvSpPr>
        <p:spPr bwMode="auto">
          <a:xfrm>
            <a:off x="0" y="465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87928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7632</Words>
  <Application>Microsoft Office PowerPoint</Application>
  <PresentationFormat>Panorámica</PresentationFormat>
  <Paragraphs>817</Paragraphs>
  <Slides>95</Slides>
  <Notes>14</Notes>
  <HiddenSlides>0</HiddenSlides>
  <MMClips>1</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95</vt:i4>
      </vt:variant>
    </vt:vector>
  </HeadingPairs>
  <TitlesOfParts>
    <vt:vector size="105" baseType="lpstr">
      <vt:lpstr>Aptos</vt:lpstr>
      <vt:lpstr>Arial</vt:lpstr>
      <vt:lpstr>Calibri</vt:lpstr>
      <vt:lpstr>Poppins</vt:lpstr>
      <vt:lpstr>Poppins-Regular</vt:lpstr>
      <vt:lpstr>Segoe UI</vt:lpstr>
      <vt:lpstr>Times New Roman</vt:lpstr>
      <vt:lpstr>Wingdings</vt:lpstr>
      <vt:lpstr>Tema de Office</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OBXECTIVOS</vt:lpstr>
      <vt:lpstr>Presentación de PowerPoint</vt:lpstr>
      <vt:lpstr>Presentación de PowerPoint</vt:lpstr>
      <vt:lpstr>Presentación de PowerPoint</vt:lpstr>
      <vt:lpstr>TIPOLOXÍA 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OFICINA DE TRANSFORMACION COMUNITARIA  + Renovables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OFICINA DE TRANSFORMACION COMUNITARIA  + Renovables </vt:lpstr>
      <vt:lpstr>OFICINA DE TRANSFORMACION COMUNITARIA  + Renovables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OFICINA DE TRANSFORMACION COMUNITARIA  + Renovables </vt:lpstr>
      <vt:lpstr>OFICINA DE TRANSFORMACION COMUNITARIA  + Renovables </vt:lpstr>
      <vt:lpstr>OFICINA DE TRANSFORMACION COMUNITARIA  + Renovables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Sonia Ramos Galdo</cp:lastModifiedBy>
  <cp:revision>253</cp:revision>
  <dcterms:created xsi:type="dcterms:W3CDTF">2024-05-24T11:42:18Z</dcterms:created>
  <dcterms:modified xsi:type="dcterms:W3CDTF">2025-09-19T10:27:23Z</dcterms:modified>
</cp:coreProperties>
</file>