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sldIdLst>
    <p:sldId id="297" r:id="rId2"/>
    <p:sldId id="257" r:id="rId3"/>
    <p:sldId id="303" r:id="rId4"/>
    <p:sldId id="267" r:id="rId5"/>
    <p:sldId id="431" r:id="rId6"/>
    <p:sldId id="432" r:id="rId7"/>
    <p:sldId id="433" r:id="rId8"/>
    <p:sldId id="306" r:id="rId9"/>
    <p:sldId id="301" r:id="rId10"/>
    <p:sldId id="307" r:id="rId11"/>
    <p:sldId id="308" r:id="rId12"/>
    <p:sldId id="444" r:id="rId13"/>
    <p:sldId id="438" r:id="rId14"/>
    <p:sldId id="329" r:id="rId15"/>
    <p:sldId id="326" r:id="rId16"/>
    <p:sldId id="331" r:id="rId17"/>
    <p:sldId id="337" r:id="rId18"/>
    <p:sldId id="335" r:id="rId19"/>
    <p:sldId id="333" r:id="rId20"/>
    <p:sldId id="437" r:id="rId21"/>
    <p:sldId id="316" r:id="rId22"/>
    <p:sldId id="471" r:id="rId23"/>
    <p:sldId id="320" r:id="rId24"/>
    <p:sldId id="469" r:id="rId25"/>
    <p:sldId id="321" r:id="rId26"/>
    <p:sldId id="322" r:id="rId27"/>
    <p:sldId id="325" r:id="rId28"/>
    <p:sldId id="470" r:id="rId29"/>
    <p:sldId id="509" r:id="rId30"/>
    <p:sldId id="315" r:id="rId31"/>
    <p:sldId id="510" r:id="rId32"/>
    <p:sldId id="511" r:id="rId33"/>
    <p:sldId id="514" r:id="rId34"/>
    <p:sldId id="512" r:id="rId35"/>
    <p:sldId id="513" r:id="rId36"/>
    <p:sldId id="430" r:id="rId37"/>
    <p:sldId id="472" r:id="rId38"/>
    <p:sldId id="458" r:id="rId39"/>
    <p:sldId id="459" r:id="rId40"/>
    <p:sldId id="461" r:id="rId41"/>
    <p:sldId id="338" r:id="rId42"/>
    <p:sldId id="339" r:id="rId43"/>
    <p:sldId id="340" r:id="rId44"/>
    <p:sldId id="473" r:id="rId45"/>
    <p:sldId id="515" r:id="rId46"/>
    <p:sldId id="466" r:id="rId47"/>
    <p:sldId id="418" r:id="rId48"/>
    <p:sldId id="419" r:id="rId49"/>
    <p:sldId id="420" r:id="rId50"/>
    <p:sldId id="421" r:id="rId51"/>
    <p:sldId id="467" r:id="rId52"/>
    <p:sldId id="423" r:id="rId53"/>
    <p:sldId id="507" r:id="rId54"/>
    <p:sldId id="508" r:id="rId55"/>
    <p:sldId id="427" r:id="rId56"/>
    <p:sldId id="450" r:id="rId5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nia Ramos Galdo" initials="SRG" lastIdx="39" clrIdx="0">
    <p:extLst>
      <p:ext uri="{19B8F6BF-5375-455C-9EA6-DF929625EA0E}">
        <p15:presenceInfo xmlns:p15="http://schemas.microsoft.com/office/powerpoint/2012/main" userId="S-1-5-21-2535799382-3500724992-772740853-21454" providerId="AD"/>
      </p:ext>
    </p:extLst>
  </p:cmAuthor>
  <p:cmAuthor id="2" name="Angel" initials="A" lastIdx="13" clrIdx="1">
    <p:extLst>
      <p:ext uri="{19B8F6BF-5375-455C-9EA6-DF929625EA0E}">
        <p15:presenceInfo xmlns:p15="http://schemas.microsoft.com/office/powerpoint/2012/main" userId="S-1-5-21-1084698177-2332971772-3884721886-12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C537"/>
    <a:srgbClr val="4A594B"/>
    <a:srgbClr val="C9D1CA"/>
    <a:srgbClr val="AEBAAF"/>
    <a:srgbClr val="667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03" autoAdjust="0"/>
    <p:restoredTop sz="95876" autoAdjust="0"/>
  </p:normalViewPr>
  <p:slideViewPr>
    <p:cSldViewPr snapToGrid="0">
      <p:cViewPr varScale="1">
        <p:scale>
          <a:sx n="102" d="100"/>
          <a:sy n="102" d="100"/>
        </p:scale>
        <p:origin x="12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5-12T19:01:52.507" idx="17">
    <p:pos x="10" y="10"/>
    <p:text>revisar este apartado en consistencia coa presentación da xornada de difusión</p:text>
    <p:extLst>
      <p:ext uri="{C676402C-5697-4E1C-873F-D02D1690AC5C}">
        <p15:threadingInfo xmlns:p15="http://schemas.microsoft.com/office/powerpoint/2012/main" timeZoneBias="-120"/>
      </p:ext>
    </p:extLst>
  </p:cm>
  <p:cm authorId="2" dt="2025-05-22T09:00:49.358" idx="5">
    <p:pos x="10" y="146"/>
    <p:text>Creo que se corresponden cos pasos a seguir que se utilizan nas xornadas de difusión, pero un pouco máis detallados.</p:text>
    <p:extLst>
      <p:ext uri="{C676402C-5697-4E1C-873F-D02D1690AC5C}">
        <p15:threadingInfo xmlns:p15="http://schemas.microsoft.com/office/powerpoint/2012/main" timeZoneBias="-120">
          <p15:parentCm authorId="1" idx="17"/>
        </p15:threadingInfo>
      </p:ext>
    </p:extLst>
  </p:cm>
  <p:cm authorId="1" dt="2025-06-10T11:53:04.321" idx="39">
    <p:pos x="10" y="282"/>
    <p:text>xa o fago eu...</p:text>
    <p:extLst>
      <p:ext uri="{C676402C-5697-4E1C-873F-D02D1690AC5C}">
        <p15:threadingInfo xmlns:p15="http://schemas.microsoft.com/office/powerpoint/2012/main" timeZoneBias="-120">
          <p15:parentCm authorId="1" idx="17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3F4CF-39A3-4E94-A8A5-CA2BB58574A7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AB682-2029-4F51-A109-2FF0773E1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4668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850E2-5AA1-704E-91D3-3955A9E27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5B9D152-0E7C-19A6-2D7C-8A4688BF16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E11A4F5-87AF-3CE2-885A-79F4AA8E95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/económica, sen ter en conta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6145FE3-AA69-4C41-D284-BF218D66FA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AB682-2029-4F51-A109-2FF0773E125B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127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96A0F-651B-B7B4-1567-7D761CB61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A218214-6A3F-6D02-6C91-6132F4C48C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F23FB22-29B5-BC5B-F0D7-29B8CAC58A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1CD1FDC-867C-F418-717D-6786B3BC40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AB682-2029-4F51-A109-2FF0773E125B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222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E4323-CF69-0EF8-411E-7C225046B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87A1B64-5066-9CD6-ACA5-0591921629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BC41C57-4712-5C97-67A2-D172EE27C5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399F4B1-DA62-04E9-B4B2-85553B1926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AB682-2029-4F51-A109-2FF0773E125B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784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FD2C2-99E1-CA76-3E46-C36C6B76E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EA615C3-96C7-FC3A-F5CD-09A803C158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8B055E9-D17A-41A9-CFBF-83F95A6319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1FDBE80-D38B-E563-4259-925CA5F58F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AB682-2029-4F51-A109-2FF0773E125B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675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7A52E-F5C8-FFB0-E6CB-A0ED2EB89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A64C0F5-820C-7FEA-3676-B79801378C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B9C6352-471B-989D-419F-51A9549E39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301B1ED-E3AE-66F8-8908-BADA1924AF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AB682-2029-4F51-A109-2FF0773E125B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937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A351F-DB24-2A36-B49B-FB699572D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7B1249A-C2FC-A38D-B3CD-A2D34982AD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84F8886-7426-9E62-40BE-403B5BBC9E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D63C2EA-6E09-09C4-3462-E191EF05C6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AB682-2029-4F51-A109-2FF0773E125B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750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3C2086-0DFD-C743-7606-22EA09B24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F7B71C-9B8C-7CFC-A74C-D9F708475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AF537A-077D-4DA4-A298-5FD381D8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1523-95EF-2D42-AC21-366340EAE4D9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3716F9-26A2-43DE-5206-9FA9F7734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C7D0E4-E20B-839F-62D1-738C912D0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FB1-B031-374C-9F0F-320BDCE91E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9093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A70A1F-5C54-8899-7D3D-E0B52070F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80E413-6F85-5E29-F54D-0CBEFBB08D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F8AF65-213C-2422-3E48-CEDE45EF5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1523-95EF-2D42-AC21-366340EAE4D9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646B05-446A-9DBA-8991-30597C007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6CB375-7F65-B5B6-E77F-6A064900E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FB1-B031-374C-9F0F-320BDCE91E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8256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D4F6C71-D1DD-471D-7337-7F33B20BC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47833F-E82B-25F9-BAAA-CB88DD4CDE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00BE40-8693-4063-E65E-DEDF453B9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1523-95EF-2D42-AC21-366340EAE4D9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774BB0-2E9A-847D-2DB6-211758607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410460-4FD7-3C08-B6BA-B475D2EB3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FB1-B031-374C-9F0F-320BDCE91E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7717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 bas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394087" y="1229883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1">
                <a:solidFill>
                  <a:srgbClr val="E00D5B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13"/>
          </p:nvPr>
        </p:nvSpPr>
        <p:spPr>
          <a:xfrm>
            <a:off x="393700" y="2756959"/>
            <a:ext cx="10972800" cy="34563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pic>
        <p:nvPicPr>
          <p:cNvPr id="3" name="Imagen 2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87" y="164637"/>
            <a:ext cx="2437863" cy="864096"/>
          </a:xfrm>
          <a:prstGeom prst="rect">
            <a:avLst/>
          </a:prstGeom>
        </p:spPr>
      </p:pic>
      <p:pic>
        <p:nvPicPr>
          <p:cNvPr id="9" name="Imagen 8" descr="later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597" y="6183397"/>
            <a:ext cx="394467" cy="39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41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DD462D-C4BF-107D-A686-C7EBED273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D98EC5-54BE-4A15-E2D4-E5784C7E6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C351FD-1DEF-01B3-F281-1254B74EA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1523-95EF-2D42-AC21-366340EAE4D9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52CC28-065C-29A6-9274-26D855BE9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1C07C8-80F3-473B-9D3C-2F92B95AE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FB1-B031-374C-9F0F-320BDCE91E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324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F59AC8-FDEA-16E2-2CA4-6368660E7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910FB9-1023-479B-3460-2E1B32897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06FD62-E21B-03FA-7BAF-C6B44078C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1523-95EF-2D42-AC21-366340EAE4D9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C63AA9-6721-D038-B4CC-A529B8538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0D1AED-8802-93B2-2990-F4D05EF0C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FB1-B031-374C-9F0F-320BDCE91E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0995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13310D-8C9D-152A-CF64-DE515E647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CEF064-AF97-050E-74BA-00C28B1A52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1399071-325C-DB0A-81A1-48D88C215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2AD376-9165-7C4D-2CC9-43911D29E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1523-95EF-2D42-AC21-366340EAE4D9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A07DCA6-957B-DD9A-A00B-87C0A8842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A46759-2BFF-5766-0E2E-22DFA6E79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FB1-B031-374C-9F0F-320BDCE91E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8865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55089B-3A1B-30F8-0F7C-27E30D154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A9C846-3403-9034-4F7E-DBD79FE38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8F87812-2E2A-978C-B10E-4791B9718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015EF0-C491-9E25-4BD2-9C4324127A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EC1B574-A70E-D6F7-5BF2-8F851D652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A21E476-3FDC-EF8B-390A-D38E9F39D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1523-95EF-2D42-AC21-366340EAE4D9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0215F36-2DF7-1783-61E5-CEF8DCECA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F455985-B6F6-CEAD-69C4-5C3270D9A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FB1-B031-374C-9F0F-320BDCE91E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546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7C0DFF-9E54-C360-8F64-681BEE27E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6ED0B3-304F-2185-389F-2C5229CB6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1523-95EF-2D42-AC21-366340EAE4D9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009D85F-B492-7FDF-114B-23456CBAB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36B2E67-9A9E-3DB4-77FB-08E9F41F5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FB1-B031-374C-9F0F-320BDCE91E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981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37D1B2-3519-BA5B-5E1A-434E36C62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1523-95EF-2D42-AC21-366340EAE4D9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413E34C-C3CA-F1B9-789B-7772B1148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7EE7EDA-0422-6BEF-1FF8-9136E8778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FB1-B031-374C-9F0F-320BDCE91E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7818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39DE0A-E873-71EF-9127-2B8B4BAC9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0EB7E6-D0D2-3E71-EAAE-3A7B5A5FF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F7D4573-661E-230E-7528-8F137FA57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DF7DE83-CCA2-D87B-CDDA-8D28A65EE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1523-95EF-2D42-AC21-366340EAE4D9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580F5B-88CA-08B7-61F5-6EDC2E549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574CE3F-9DC3-F8EA-4CED-1E8E90BD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FB1-B031-374C-9F0F-320BDCE91E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5794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31A60B-3F66-BA81-A8E8-8D5DBB104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3794365-3E1D-2542-F690-59BF751A84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0495CC0-BFB8-2FE5-2096-6734FC301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93811E8-CE05-A664-600E-AD594891D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1523-95EF-2D42-AC21-366340EAE4D9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A319FB-BDB4-80C3-EBDC-562A41509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B60A00-0A2D-3D42-1241-5D9353262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FB1-B031-374C-9F0F-320BDCE91E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0896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FDEC520-509C-84EC-2393-890560201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E44BB4-254B-A59A-E51C-52D72935B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3720CA-FE1C-9057-AD67-3D09448E98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41523-95EF-2D42-AC21-366340EAE4D9}" type="datetimeFigureOut">
              <a:rPr lang="es-ES" smtClean="0"/>
              <a:t>06/11/2025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923A9C-C438-95A2-404E-7A41E6A690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7C455D-821C-CAB6-A2A3-FDDE79863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C8FB1-B031-374C-9F0F-320BDCE91E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203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3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7JW3cjs414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24.jpeg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openxmlformats.org/officeDocument/2006/relationships/image" Target="../media/image40.png"/><Relationship Id="rId12" Type="http://schemas.openxmlformats.org/officeDocument/2006/relationships/image" Target="../media/image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6.png"/><Relationship Id="rId5" Type="http://schemas.openxmlformats.org/officeDocument/2006/relationships/image" Target="../media/image39.png"/><Relationship Id="rId10" Type="http://schemas.openxmlformats.org/officeDocument/2006/relationships/image" Target="../media/image5.png"/><Relationship Id="rId4" Type="http://schemas.openxmlformats.org/officeDocument/2006/relationships/image" Target="../media/image38.png"/><Relationship Id="rId9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7.png"/><Relationship Id="rId3" Type="http://schemas.openxmlformats.org/officeDocument/2006/relationships/hyperlink" Target="https://ayudasenergiaidae.es/ce-implementa/" TargetMode="External"/><Relationship Id="rId7" Type="http://schemas.openxmlformats.org/officeDocument/2006/relationships/image" Target="../media/image45.png"/><Relationship Id="rId12" Type="http://schemas.openxmlformats.org/officeDocument/2006/relationships/image" Target="../media/image6.png"/><Relationship Id="rId2" Type="http://schemas.openxmlformats.org/officeDocument/2006/relationships/hyperlink" Target="https://ayudasenergiaidae.es/programas-ayudas-abierta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5.png"/><Relationship Id="rId5" Type="http://schemas.openxmlformats.org/officeDocument/2006/relationships/image" Target="../media/image43.png"/><Relationship Id="rId10" Type="http://schemas.openxmlformats.org/officeDocument/2006/relationships/image" Target="../media/image10.png"/><Relationship Id="rId4" Type="http://schemas.openxmlformats.org/officeDocument/2006/relationships/image" Target="../media/image42.png"/><Relationship Id="rId9" Type="http://schemas.openxmlformats.org/officeDocument/2006/relationships/hyperlink" Target="https://ayudasenergiaidae.es/pree-5000/" TargetMode="External"/><Relationship Id="rId14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7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12" Type="http://schemas.openxmlformats.org/officeDocument/2006/relationships/image" Target="../media/image6.png"/><Relationship Id="rId2" Type="http://schemas.openxmlformats.org/officeDocument/2006/relationships/hyperlink" Target="https://ayudasenergiaidae.es/programas-ayudas-abierta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yudasenergiaidae.es/renovables-innovadoras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48.png"/><Relationship Id="rId10" Type="http://schemas.openxmlformats.org/officeDocument/2006/relationships/image" Target="../media/image10.png"/><Relationship Id="rId4" Type="http://schemas.openxmlformats.org/officeDocument/2006/relationships/image" Target="../media/image47.png"/><Relationship Id="rId9" Type="http://schemas.openxmlformats.org/officeDocument/2006/relationships/hyperlink" Target="https://ayudasenergiaidae.es/moves-iii/" TargetMode="External"/><Relationship Id="rId14" Type="http://schemas.openxmlformats.org/officeDocument/2006/relationships/image" Target="../media/image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1.png"/><Relationship Id="rId7" Type="http://schemas.openxmlformats.org/officeDocument/2006/relationships/image" Target="../media/image10.png"/><Relationship Id="rId2" Type="http://schemas.openxmlformats.org/officeDocument/2006/relationships/hyperlink" Target="https://www.inega.gal/es/ayuda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8.png"/><Relationship Id="rId5" Type="http://schemas.openxmlformats.org/officeDocument/2006/relationships/image" Target="../media/image53.png"/><Relationship Id="rId10" Type="http://schemas.openxmlformats.org/officeDocument/2006/relationships/image" Target="../media/image7.png"/><Relationship Id="rId4" Type="http://schemas.openxmlformats.org/officeDocument/2006/relationships/image" Target="../media/image52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ega.gal/es/ayudas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5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hyperlink" Target="http://www.idae.es/publicaciones/guia-profesional-de-tramitacion-del-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tierra.org/comunidades-energeticas/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://www.idae.es/publicaciones/guia-de-orientaciones-los-municipios-para-el-fomento-del-autoconsumo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www.idae.es/sites/default/files/documentos/publicaciones_idae/guia_para-desarrollo-" TargetMode="External"/><Relationship Id="rId9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hyperlink" Target="http://www.idae.es/ayudas-y-financiacion/financiacion-delidae/comunidades-energeticas-locales" TargetMode="External"/><Relationship Id="rId5" Type="http://schemas.openxmlformats.org/officeDocument/2006/relationships/image" Target="../media/image5.png"/><Relationship Id="rId10" Type="http://schemas.openxmlformats.org/officeDocument/2006/relationships/hyperlink" Target="http://www.ree.es/es/sala-de-prensa/actualidad/nota-de-prensa/2022/05/red-electrica-publica-manual-practico-" TargetMode="External"/><Relationship Id="rId4" Type="http://schemas.openxmlformats.org/officeDocument/2006/relationships/image" Target="../media/image9.png"/><Relationship Id="rId9" Type="http://schemas.openxmlformats.org/officeDocument/2006/relationships/hyperlink" Target="https://icomos.es/guia-de-buenas-practicas-energias-renovables-y-%20patrimonio-cultural/" TargetMode="Externa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://www.tierra.org/energia-comunitaria-guia-practica-para-recuperar-el-poder/" TargetMode="External"/><Relationship Id="rId18" Type="http://schemas.openxmlformats.org/officeDocument/2006/relationships/image" Target="../media/image56.emf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hyperlink" Target="http://www.ree.es/es/sostenibilidad/proyectos-destacados/innovacion-social/primer-modelo-autoconsumo-" TargetMode="External"/><Relationship Id="rId17" Type="http://schemas.openxmlformats.org/officeDocument/2006/relationships/hyperlink" Target="http://www.youtube.com/watch?v=8sdRVGMlj8w" TargetMode="External"/><Relationship Id="rId2" Type="http://schemas.openxmlformats.org/officeDocument/2006/relationships/image" Target="../media/image3.emf"/><Relationship Id="rId16" Type="http://schemas.openxmlformats.org/officeDocument/2006/relationships/hyperlink" Target="http://www.youtube.com/watch?v=4Zx4O1awlrc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hyperlink" Target="http://www.idae.es/ayudas-y-financiacion/comunidades-energeticas" TargetMode="External"/><Relationship Id="rId5" Type="http://schemas.openxmlformats.org/officeDocument/2006/relationships/image" Target="../media/image5.png"/><Relationship Id="rId15" Type="http://schemas.openxmlformats.org/officeDocument/2006/relationships/hyperlink" Target="http://www.rtve.es/play/videos/informe-semanal/energia-en-comunidad/6522158/" TargetMode="External"/><Relationship Id="rId10" Type="http://schemas.openxmlformats.org/officeDocument/2006/relationships/hyperlink" Target="http://www.idae.es/publicaciones/guia-profesional-de-tramitacion-del-autoconsumo" TargetMode="External"/><Relationship Id="rId4" Type="http://schemas.openxmlformats.org/officeDocument/2006/relationships/image" Target="../media/image9.png"/><Relationship Id="rId9" Type="http://schemas.openxmlformats.org/officeDocument/2006/relationships/hyperlink" Target="https://www.youtube.com/%40TVidae" TargetMode="External"/><Relationship Id="rId14" Type="http://schemas.openxmlformats.org/officeDocument/2006/relationships/hyperlink" Target="http://www.navarra.es/NR/rdonlyres/3273BD73-5CE9-41C4-95B5-0A9D81534ECD/473224/GuiarapidaCE.pdf" TargetMode="Externa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8.png"/><Relationship Id="rId7" Type="http://schemas.openxmlformats.org/officeDocument/2006/relationships/image" Target="../media/image7.png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9.jpg"/><Relationship Id="rId7" Type="http://schemas.openxmlformats.org/officeDocument/2006/relationships/image" Target="../media/image60.png"/><Relationship Id="rId12" Type="http://schemas.openxmlformats.org/officeDocument/2006/relationships/image" Target="../media/image8.png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eams.microsoft.com/l/meetup-join/19%3ameeting_NzlkMjM4OTktNzBhMS00YzI3LWJhNjUtMTBlYjY1MWE5ZTM1%40thread.v2/0?context=%7b%22Tid%22%3a%22c69b29ab-3ff1-4423-be22-d6374be2faed%22%2c%22Oid%22%3a%22981cae18-b644-4de7-9abc-802066e8071d%22%7d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s://teams.microsoft.com/meet/312180796160?p=hPZMWQ6c3gK2HbPDQc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58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omments" Target="../comments/commen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C5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E964AE9-B5A7-9553-CA28-59F4B6AA4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F5A43DB-5C20-622A-EBFB-ED5910481E9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b="11128"/>
          <a:stretch/>
        </p:blipFill>
        <p:spPr>
          <a:xfrm>
            <a:off x="4091725" y="1049344"/>
            <a:ext cx="4223599" cy="3680460"/>
          </a:xfrm>
          <a:prstGeom prst="rect">
            <a:avLst/>
          </a:prstGeom>
        </p:spPr>
      </p:pic>
      <p:sp>
        <p:nvSpPr>
          <p:cNvPr id="6" name="Marcador de texto 6">
            <a:extLst>
              <a:ext uri="{FF2B5EF4-FFF2-40B4-BE49-F238E27FC236}">
                <a16:creationId xmlns:a16="http://schemas.microsoft.com/office/drawing/2014/main" id="{2BBD6218-6EEC-2C92-900A-33C4D0DF7B26}"/>
              </a:ext>
            </a:extLst>
          </p:cNvPr>
          <p:cNvSpPr txBox="1">
            <a:spLocks/>
          </p:cNvSpPr>
          <p:nvPr/>
        </p:nvSpPr>
        <p:spPr>
          <a:xfrm>
            <a:off x="172130" y="2179809"/>
            <a:ext cx="11815762" cy="3235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900"/>
              </a:lnSpc>
            </a:pPr>
            <a:r>
              <a:rPr lang="pt-BR" sz="40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COMUNIDADES</a:t>
            </a:r>
            <a:r>
              <a:rPr lang="pt-BR" sz="4000" b="1" dirty="0">
                <a:solidFill>
                  <a:schemeClr val="bg1"/>
                </a:solidFill>
                <a:latin typeface=""/>
              </a:rPr>
              <a:t> ENERXÉTICAS</a:t>
            </a:r>
          </a:p>
          <a:p>
            <a:pPr algn="ctr">
              <a:lnSpc>
                <a:spcPts val="4900"/>
              </a:lnSpc>
            </a:pPr>
            <a:r>
              <a:rPr lang="pt-BR" sz="4000" b="1" dirty="0">
                <a:solidFill>
                  <a:schemeClr val="bg1"/>
                </a:solidFill>
                <a:latin typeface=""/>
              </a:rPr>
              <a:t>FORMACIÓN PARA REPRESENTANTES CE</a:t>
            </a:r>
          </a:p>
          <a:p>
            <a:pPr algn="ctr">
              <a:lnSpc>
                <a:spcPts val="4900"/>
              </a:lnSpc>
            </a:pPr>
            <a:endParaRPr lang="es-ES" sz="4000" b="1" dirty="0">
              <a:solidFill>
                <a:schemeClr val="bg1"/>
              </a:solidFill>
              <a:latin typeface=""/>
            </a:endParaRPr>
          </a:p>
        </p:txBody>
      </p:sp>
      <p:sp>
        <p:nvSpPr>
          <p:cNvPr id="9" name="Marcador de texto 6">
            <a:extLst>
              <a:ext uri="{FF2B5EF4-FFF2-40B4-BE49-F238E27FC236}">
                <a16:creationId xmlns:a16="http://schemas.microsoft.com/office/drawing/2014/main" id="{4ADEB372-E40E-D81F-B3D6-BDF715CD0A4D}"/>
              </a:ext>
            </a:extLst>
          </p:cNvPr>
          <p:cNvSpPr txBox="1">
            <a:spLocks/>
          </p:cNvSpPr>
          <p:nvPr/>
        </p:nvSpPr>
        <p:spPr>
          <a:xfrm>
            <a:off x="3182149" y="5896364"/>
            <a:ext cx="5665316" cy="604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800" dirty="0">
              <a:solidFill>
                <a:schemeClr val="bg1"/>
              </a:solidFill>
              <a:latin typeface=""/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A9E92D9E-5206-7ED1-186D-E4D5C6AB2FAB}"/>
              </a:ext>
            </a:extLst>
          </p:cNvPr>
          <p:cNvGrpSpPr/>
          <p:nvPr/>
        </p:nvGrpSpPr>
        <p:grpSpPr>
          <a:xfrm>
            <a:off x="97654" y="5743853"/>
            <a:ext cx="12020365" cy="976543"/>
            <a:chOff x="97654" y="5743853"/>
            <a:chExt cx="12020365" cy="976543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1B6CC5D5-BA70-0D3A-546A-0F64CE4C8FEE}"/>
                </a:ext>
              </a:extLst>
            </p:cNvPr>
            <p:cNvSpPr txBox="1"/>
            <p:nvPr/>
          </p:nvSpPr>
          <p:spPr>
            <a:xfrm>
              <a:off x="97654" y="5743853"/>
              <a:ext cx="12020365" cy="9765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  <p:grpSp>
          <p:nvGrpSpPr>
            <p:cNvPr id="2" name="Group 2">
              <a:extLst>
                <a:ext uri="{FF2B5EF4-FFF2-40B4-BE49-F238E27FC236}">
                  <a16:creationId xmlns:a16="http://schemas.microsoft.com/office/drawing/2014/main" id="{AC3F9854-2670-758A-13A3-E4984566CA1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72130" y="5965166"/>
              <a:ext cx="11675553" cy="604344"/>
              <a:chOff x="0" y="0"/>
              <a:chExt cx="19760282" cy="1022821"/>
            </a:xfrm>
          </p:grpSpPr>
          <p:sp>
            <p:nvSpPr>
              <p:cNvPr id="3" name="Freeform 3">
                <a:extLst>
                  <a:ext uri="{FF2B5EF4-FFF2-40B4-BE49-F238E27FC236}">
                    <a16:creationId xmlns:a16="http://schemas.microsoft.com/office/drawing/2014/main" id="{CD5DE06E-B4CC-A7F2-0F5F-B8F1A3241430}"/>
                  </a:ext>
                </a:extLst>
              </p:cNvPr>
              <p:cNvSpPr/>
              <p:nvPr/>
            </p:nvSpPr>
            <p:spPr>
              <a:xfrm>
                <a:off x="0" y="0"/>
                <a:ext cx="3825153" cy="1022821"/>
              </a:xfrm>
              <a:custGeom>
                <a:avLst/>
                <a:gdLst/>
                <a:ahLst/>
                <a:cxnLst/>
                <a:rect l="l" t="t" r="r" b="b"/>
                <a:pathLst>
                  <a:path w="3825153" h="1022821">
                    <a:moveTo>
                      <a:pt x="0" y="0"/>
                    </a:moveTo>
                    <a:lnTo>
                      <a:pt x="3825153" y="0"/>
                    </a:lnTo>
                    <a:lnTo>
                      <a:pt x="3825153" y="1022821"/>
                    </a:lnTo>
                    <a:lnTo>
                      <a:pt x="0" y="102282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r="-2351"/>
                </a:stretch>
              </a:blipFill>
            </p:spPr>
          </p:sp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220CF8B3-9784-A0E7-5C67-4C0B58DAAC0F}"/>
                  </a:ext>
                </a:extLst>
              </p:cNvPr>
              <p:cNvSpPr/>
              <p:nvPr/>
            </p:nvSpPr>
            <p:spPr>
              <a:xfrm>
                <a:off x="6158298" y="71792"/>
                <a:ext cx="5682165" cy="909146"/>
              </a:xfrm>
              <a:custGeom>
                <a:avLst/>
                <a:gdLst/>
                <a:ahLst/>
                <a:cxnLst/>
                <a:rect l="l" t="t" r="r" b="b"/>
                <a:pathLst>
                  <a:path w="5682165" h="909146">
                    <a:moveTo>
                      <a:pt x="0" y="0"/>
                    </a:moveTo>
                    <a:lnTo>
                      <a:pt x="5682165" y="0"/>
                    </a:lnTo>
                    <a:lnTo>
                      <a:pt x="5682165" y="909147"/>
                    </a:lnTo>
                    <a:lnTo>
                      <a:pt x="0" y="90914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</p:sp>
          <p:sp>
            <p:nvSpPr>
              <p:cNvPr id="8" name="Freeform 5">
                <a:extLst>
                  <a:ext uri="{FF2B5EF4-FFF2-40B4-BE49-F238E27FC236}">
                    <a16:creationId xmlns:a16="http://schemas.microsoft.com/office/drawing/2014/main" id="{ADB35720-803D-1AED-E00D-E0A532059B3D}"/>
                  </a:ext>
                </a:extLst>
              </p:cNvPr>
              <p:cNvSpPr/>
              <p:nvPr/>
            </p:nvSpPr>
            <p:spPr>
              <a:xfrm>
                <a:off x="12392904" y="0"/>
                <a:ext cx="5292746" cy="980939"/>
              </a:xfrm>
              <a:custGeom>
                <a:avLst/>
                <a:gdLst/>
                <a:ahLst/>
                <a:cxnLst/>
                <a:rect l="l" t="t" r="r" b="b"/>
                <a:pathLst>
                  <a:path w="5292746" h="980939">
                    <a:moveTo>
                      <a:pt x="0" y="0"/>
                    </a:moveTo>
                    <a:lnTo>
                      <a:pt x="5292746" y="0"/>
                    </a:lnTo>
                    <a:lnTo>
                      <a:pt x="5292746" y="980939"/>
                    </a:lnTo>
                    <a:lnTo>
                      <a:pt x="0" y="980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l="-4182" t="-109633" r="-3841" b="-118223"/>
                </a:stretch>
              </a:blipFill>
            </p:spPr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C8AA86FA-B0FC-533D-1621-386680582731}"/>
                  </a:ext>
                </a:extLst>
              </p:cNvPr>
              <p:cNvSpPr/>
              <p:nvPr/>
            </p:nvSpPr>
            <p:spPr>
              <a:xfrm>
                <a:off x="17941538" y="93390"/>
                <a:ext cx="1818743" cy="929431"/>
              </a:xfrm>
              <a:custGeom>
                <a:avLst/>
                <a:gdLst/>
                <a:ahLst/>
                <a:cxnLst/>
                <a:rect l="l" t="t" r="r" b="b"/>
                <a:pathLst>
                  <a:path w="1818743" h="929431">
                    <a:moveTo>
                      <a:pt x="0" y="0"/>
                    </a:moveTo>
                    <a:lnTo>
                      <a:pt x="1818744" y="0"/>
                    </a:lnTo>
                    <a:lnTo>
                      <a:pt x="1818744" y="929431"/>
                    </a:lnTo>
                    <a:lnTo>
                      <a:pt x="0" y="9294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  <p:sp>
            <p:nvSpPr>
              <p:cNvPr id="15" name="AutoShape 7">
                <a:extLst>
                  <a:ext uri="{FF2B5EF4-FFF2-40B4-BE49-F238E27FC236}">
                    <a16:creationId xmlns:a16="http://schemas.microsoft.com/office/drawing/2014/main" id="{F33B3878-81C6-A3B3-D23D-6791DE75BC00}"/>
                  </a:ext>
                </a:extLst>
              </p:cNvPr>
              <p:cNvSpPr/>
              <p:nvPr/>
            </p:nvSpPr>
            <p:spPr>
              <a:xfrm flipV="1">
                <a:off x="12154824" y="71792"/>
                <a:ext cx="0" cy="870191"/>
              </a:xfrm>
              <a:prstGeom prst="line">
                <a:avLst/>
              </a:prstGeom>
              <a:ln w="25352" cap="flat">
                <a:solidFill>
                  <a:srgbClr val="4A4545"/>
                </a:solidFill>
                <a:prstDash val="solid"/>
                <a:headEnd type="none" w="sm" len="sm"/>
                <a:tailEnd type="none" w="sm" len="sm"/>
              </a:ln>
            </p:spPr>
          </p:sp>
        </p:grpSp>
      </p:grpSp>
      <p:pic>
        <p:nvPicPr>
          <p:cNvPr id="19" name="Imagen 18">
            <a:extLst>
              <a:ext uri="{FF2B5EF4-FFF2-40B4-BE49-F238E27FC236}">
                <a16:creationId xmlns:a16="http://schemas.microsoft.com/office/drawing/2014/main" id="{58A17DEE-6B67-F085-4B4E-0F95AA5C6D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7803" y="171113"/>
            <a:ext cx="2670216" cy="83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81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CDDA7-02A1-0209-EDC8-2D8573359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4">
            <a:extLst>
              <a:ext uri="{FF2B5EF4-FFF2-40B4-BE49-F238E27FC236}">
                <a16:creationId xmlns:a16="http://schemas.microsoft.com/office/drawing/2014/main" id="{91C03602-616F-B5D7-7BE5-697B51C67103}"/>
              </a:ext>
            </a:extLst>
          </p:cNvPr>
          <p:cNvSpPr txBox="1">
            <a:spLocks/>
          </p:cNvSpPr>
          <p:nvPr/>
        </p:nvSpPr>
        <p:spPr>
          <a:xfrm>
            <a:off x="913399" y="2067162"/>
            <a:ext cx="6375167" cy="21965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gl-ES" sz="15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Elaborar os estatutos da comunidade, definindo os dereitos e obrigas dos socios, a forma de tomar decisións e os órganos de goberno.</a:t>
            </a:r>
          </a:p>
          <a:p>
            <a:pPr lvl="0" algn="just">
              <a:lnSpc>
                <a:spcPct val="100000"/>
              </a:lnSpc>
              <a:spcAft>
                <a:spcPts val="800"/>
              </a:spcAft>
              <a:defRPr/>
            </a:pPr>
            <a:r>
              <a:rPr lang="es-ES" sz="15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Definir protocolos de actuación en caso de conflicto e </a:t>
            </a:r>
            <a:r>
              <a:rPr lang="es-ES" sz="1500" b="1" dirty="0" err="1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estratexia</a:t>
            </a:r>
            <a:r>
              <a:rPr lang="es-ES" sz="15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de comunicación</a:t>
            </a:r>
          </a:p>
          <a:p>
            <a:pPr lvl="0" algn="just">
              <a:lnSpc>
                <a:spcPct val="100000"/>
              </a:lnSpc>
              <a:spcAft>
                <a:spcPts val="800"/>
              </a:spcAft>
              <a:defRPr/>
            </a:pPr>
            <a:r>
              <a:rPr lang="gl-ES" sz="15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Realizar un proxecto de viabilidade técnica, económica e legal do proxecto inicial</a:t>
            </a:r>
            <a:endParaRPr kumimoji="0" lang="gl-ES" sz="1500" b="1" i="0" u="none" strike="noStrike" kern="1200" cap="none" spc="0" normalizeH="0" baseline="0" noProof="0" dirty="0">
              <a:ln>
                <a:noFill/>
              </a:ln>
              <a:solidFill>
                <a:srgbClr val="4A594B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lvl="0" algn="just">
              <a:lnSpc>
                <a:spcPct val="100000"/>
              </a:lnSpc>
              <a:spcAft>
                <a:spcPts val="800"/>
              </a:spcAft>
              <a:defRPr/>
            </a:pPr>
            <a:r>
              <a:rPr lang="gl-ES" sz="15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Definición do modelo económico, modelo de participación  e o financiamento do proxecto inicial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gl-ES" sz="15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Constituír a figura xurídica decidida, efectuando o seu rexistro e solicitando o NIF.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4A594B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1F47F94F-49F0-2011-8DDE-70C0564EC1B2}"/>
              </a:ext>
            </a:extLst>
          </p:cNvPr>
          <p:cNvSpPr txBox="1">
            <a:spLocks/>
          </p:cNvSpPr>
          <p:nvPr/>
        </p:nvSpPr>
        <p:spPr>
          <a:xfrm>
            <a:off x="913400" y="1444039"/>
            <a:ext cx="7928521" cy="4419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FASE DE ORGANIZACIÓN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87A9245-5C19-8B73-4895-1A48FC2B2C70}"/>
              </a:ext>
            </a:extLst>
          </p:cNvPr>
          <p:cNvSpPr txBox="1">
            <a:spLocks/>
          </p:cNvSpPr>
          <p:nvPr/>
        </p:nvSpPr>
        <p:spPr>
          <a:xfrm>
            <a:off x="811505" y="379218"/>
            <a:ext cx="1087378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OFICINA DE TRANSFORMACION COMUNITARIA </a:t>
            </a:r>
            <a:b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</a:br>
            <a:r>
              <a:rPr kumimoji="0" lang="es-ES" sz="2000" b="1" i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+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Renovables</a:t>
            </a:r>
            <a:r>
              <a:rPr kumimoji="0" lang="es-ES" sz="2000" b="1" i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 </a:t>
            </a:r>
          </a:p>
        </p:txBody>
      </p:sp>
      <p:pic>
        <p:nvPicPr>
          <p:cNvPr id="2052" name="Picture 4" descr="Cómo las empresas están adoptando energías limpias">
            <a:extLst>
              <a:ext uri="{FF2B5EF4-FFF2-40B4-BE49-F238E27FC236}">
                <a16:creationId xmlns:a16="http://schemas.microsoft.com/office/drawing/2014/main" id="{60F8AD2D-E433-6CA9-F65B-92F833BACB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/>
          <a:stretch/>
        </p:blipFill>
        <p:spPr bwMode="auto">
          <a:xfrm>
            <a:off x="7421732" y="2288569"/>
            <a:ext cx="4091280" cy="29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10">
            <a:extLst>
              <a:ext uri="{FF2B5EF4-FFF2-40B4-BE49-F238E27FC236}">
                <a16:creationId xmlns:a16="http://schemas.microsoft.com/office/drawing/2014/main" id="{3CD20E0E-A71D-A11D-D41F-73290E9B8C33}"/>
              </a:ext>
            </a:extLst>
          </p:cNvPr>
          <p:cNvSpPr>
            <a:spLocks noChangeAspect="1"/>
          </p:cNvSpPr>
          <p:nvPr/>
        </p:nvSpPr>
        <p:spPr>
          <a:xfrm>
            <a:off x="0" y="-11646"/>
            <a:ext cx="2418514" cy="831600"/>
          </a:xfrm>
          <a:custGeom>
            <a:avLst/>
            <a:gdLst/>
            <a:ahLst/>
            <a:cxnLst/>
            <a:rect l="l" t="t" r="r" b="b"/>
            <a:pathLst>
              <a:path w="4891211" h="1681831">
                <a:moveTo>
                  <a:pt x="0" y="0"/>
                </a:moveTo>
                <a:lnTo>
                  <a:pt x="4891211" y="0"/>
                </a:lnTo>
                <a:lnTo>
                  <a:pt x="4891211" y="1681831"/>
                </a:lnTo>
                <a:lnTo>
                  <a:pt x="0" y="16818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236" r="-5236"/>
            </a:stretch>
          </a:blipFill>
        </p:spPr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2BCFC1B4-6191-F1F8-BC4E-9B587EB4ED9F}"/>
              </a:ext>
            </a:extLst>
          </p:cNvPr>
          <p:cNvGrpSpPr>
            <a:grpSpLocks noChangeAspect="1"/>
          </p:cNvGrpSpPr>
          <p:nvPr/>
        </p:nvGrpSpPr>
        <p:grpSpPr>
          <a:xfrm>
            <a:off x="258223" y="6100410"/>
            <a:ext cx="11675553" cy="604344"/>
            <a:chOff x="0" y="0"/>
            <a:chExt cx="19760282" cy="1022821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A128C09F-4CD4-D7B3-218C-EA23D74E16C0}"/>
                </a:ext>
              </a:extLst>
            </p:cNvPr>
            <p:cNvSpPr/>
            <p:nvPr/>
          </p:nvSpPr>
          <p:spPr>
            <a:xfrm>
              <a:off x="0" y="0"/>
              <a:ext cx="3825153" cy="1022821"/>
            </a:xfrm>
            <a:custGeom>
              <a:avLst/>
              <a:gdLst/>
              <a:ahLst/>
              <a:cxnLst/>
              <a:rect l="l" t="t" r="r" b="b"/>
              <a:pathLst>
                <a:path w="3825153" h="1022821">
                  <a:moveTo>
                    <a:pt x="0" y="0"/>
                  </a:moveTo>
                  <a:lnTo>
                    <a:pt x="3825153" y="0"/>
                  </a:lnTo>
                  <a:lnTo>
                    <a:pt x="3825153" y="1022821"/>
                  </a:lnTo>
                  <a:lnTo>
                    <a:pt x="0" y="1022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2351"/>
              </a:stretch>
            </a:blipFill>
          </p:spPr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52AC2D9C-1789-E750-4BAA-17FC30CDEF5D}"/>
                </a:ext>
              </a:extLst>
            </p:cNvPr>
            <p:cNvSpPr/>
            <p:nvPr/>
          </p:nvSpPr>
          <p:spPr>
            <a:xfrm>
              <a:off x="6158298" y="71792"/>
              <a:ext cx="5682165" cy="909146"/>
            </a:xfrm>
            <a:custGeom>
              <a:avLst/>
              <a:gdLst/>
              <a:ahLst/>
              <a:cxnLst/>
              <a:rect l="l" t="t" r="r" b="b"/>
              <a:pathLst>
                <a:path w="5682165" h="909146">
                  <a:moveTo>
                    <a:pt x="0" y="0"/>
                  </a:moveTo>
                  <a:lnTo>
                    <a:pt x="5682165" y="0"/>
                  </a:lnTo>
                  <a:lnTo>
                    <a:pt x="5682165" y="909147"/>
                  </a:lnTo>
                  <a:lnTo>
                    <a:pt x="0" y="909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995699A3-29E2-401E-20E1-05DA69CFBF7C}"/>
                </a:ext>
              </a:extLst>
            </p:cNvPr>
            <p:cNvSpPr/>
            <p:nvPr/>
          </p:nvSpPr>
          <p:spPr>
            <a:xfrm>
              <a:off x="12392904" y="0"/>
              <a:ext cx="5292746" cy="980939"/>
            </a:xfrm>
            <a:custGeom>
              <a:avLst/>
              <a:gdLst/>
              <a:ahLst/>
              <a:cxnLst/>
              <a:rect l="l" t="t" r="r" b="b"/>
              <a:pathLst>
                <a:path w="5292746" h="980939">
                  <a:moveTo>
                    <a:pt x="0" y="0"/>
                  </a:moveTo>
                  <a:lnTo>
                    <a:pt x="5292746" y="0"/>
                  </a:lnTo>
                  <a:lnTo>
                    <a:pt x="5292746" y="980939"/>
                  </a:lnTo>
                  <a:lnTo>
                    <a:pt x="0" y="980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182" t="-109633" r="-3841" b="-118223"/>
              </a:stretch>
            </a:blipFill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ADFD5B2D-BB07-0C5D-BC22-F4E42152E766}"/>
                </a:ext>
              </a:extLst>
            </p:cNvPr>
            <p:cNvSpPr/>
            <p:nvPr/>
          </p:nvSpPr>
          <p:spPr>
            <a:xfrm>
              <a:off x="17941538" y="93390"/>
              <a:ext cx="1818743" cy="929431"/>
            </a:xfrm>
            <a:custGeom>
              <a:avLst/>
              <a:gdLst/>
              <a:ahLst/>
              <a:cxnLst/>
              <a:rect l="l" t="t" r="r" b="b"/>
              <a:pathLst>
                <a:path w="1818743" h="929431">
                  <a:moveTo>
                    <a:pt x="0" y="0"/>
                  </a:moveTo>
                  <a:lnTo>
                    <a:pt x="1818744" y="0"/>
                  </a:lnTo>
                  <a:lnTo>
                    <a:pt x="1818744" y="929431"/>
                  </a:lnTo>
                  <a:lnTo>
                    <a:pt x="0" y="929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6" name="AutoShape 7">
              <a:extLst>
                <a:ext uri="{FF2B5EF4-FFF2-40B4-BE49-F238E27FC236}">
                  <a16:creationId xmlns:a16="http://schemas.microsoft.com/office/drawing/2014/main" id="{3FD08EE4-8ADE-8A4B-36C5-68F35F021C3B}"/>
                </a:ext>
              </a:extLst>
            </p:cNvPr>
            <p:cNvSpPr/>
            <p:nvPr/>
          </p:nvSpPr>
          <p:spPr>
            <a:xfrm flipV="1">
              <a:off x="12154824" y="71792"/>
              <a:ext cx="0" cy="870191"/>
            </a:xfrm>
            <a:prstGeom prst="line">
              <a:avLst/>
            </a:prstGeom>
            <a:ln w="25352" cap="flat">
              <a:solidFill>
                <a:srgbClr val="4A4545"/>
              </a:solidFill>
              <a:prstDash val="solid"/>
              <a:headEnd type="none" w="sm" len="sm"/>
              <a:tailEnd type="none" w="sm" len="sm"/>
            </a:ln>
          </p:spPr>
        </p:sp>
      </p:grpSp>
    </p:spTree>
    <p:extLst>
      <p:ext uri="{BB962C8B-B14F-4D97-AF65-F5344CB8AC3E}">
        <p14:creationId xmlns:p14="http://schemas.microsoft.com/office/powerpoint/2010/main" val="3350920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A671B-088E-BDAC-10C3-CD6B7EE1B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4">
            <a:extLst>
              <a:ext uri="{FF2B5EF4-FFF2-40B4-BE49-F238E27FC236}">
                <a16:creationId xmlns:a16="http://schemas.microsoft.com/office/drawing/2014/main" id="{56D6C9BA-22FF-B075-3308-E1C899D180E4}"/>
              </a:ext>
            </a:extLst>
          </p:cNvPr>
          <p:cNvSpPr txBox="1">
            <a:spLocks/>
          </p:cNvSpPr>
          <p:nvPr/>
        </p:nvSpPr>
        <p:spPr>
          <a:xfrm>
            <a:off x="913400" y="1744688"/>
            <a:ext cx="5389427" cy="30909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gl-ES" sz="15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Seleccionar a tecnoloxía de xeración e control da enerxía en función dos </a:t>
            </a:r>
            <a:r>
              <a:rPr kumimoji="0" lang="gl-ES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obxetivos</a:t>
            </a:r>
            <a:r>
              <a:rPr kumimoji="0" lang="gl-ES" sz="15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, necesidades e características da comunidade.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gl-ES" sz="15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Realizar as instalacións dos equipos de xeración e almacenamento, así como dos sistemas de medición e control, dispoñendo dos permisos de obra pertinentes.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gl-ES" sz="15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Conectar a rede eléctrica a instalación, solicitando os permisos necesarios e establecer un contrato de subministro.</a:t>
            </a:r>
            <a:endParaRPr kumimoji="0" lang="gl-ES" sz="1500" b="0" i="0" u="none" strike="noStrike" kern="1200" cap="none" spc="0" normalizeH="0" baseline="0" noProof="0" dirty="0">
              <a:ln>
                <a:noFill/>
              </a:ln>
              <a:solidFill>
                <a:srgbClr val="4A594B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36F55DA1-3D9F-D6C2-1400-E0EBCAACA18F}"/>
              </a:ext>
            </a:extLst>
          </p:cNvPr>
          <p:cNvSpPr txBox="1">
            <a:spLocks/>
          </p:cNvSpPr>
          <p:nvPr/>
        </p:nvSpPr>
        <p:spPr>
          <a:xfrm>
            <a:off x="913400" y="1129713"/>
            <a:ext cx="7928521" cy="6256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FASE DE IMPLEMENTACIÓN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65F2F3A-7560-636A-F420-61229FA52099}"/>
              </a:ext>
            </a:extLst>
          </p:cNvPr>
          <p:cNvSpPr txBox="1">
            <a:spLocks/>
          </p:cNvSpPr>
          <p:nvPr/>
        </p:nvSpPr>
        <p:spPr>
          <a:xfrm>
            <a:off x="811505" y="379218"/>
            <a:ext cx="1087378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OFICINA DE TRANSFORMACION COMUNITARIA </a:t>
            </a:r>
            <a:b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</a:br>
            <a:r>
              <a:rPr kumimoji="0" lang="es-ES" sz="2000" b="1" i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+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Renovables</a:t>
            </a:r>
            <a:r>
              <a:rPr kumimoji="0" lang="es-ES" sz="2000" b="1" i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A2D141C-4CB1-C65E-614A-701E980B9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387" y="1755320"/>
            <a:ext cx="5076027" cy="2880645"/>
          </a:xfrm>
          <a:prstGeom prst="rect">
            <a:avLst/>
          </a:prstGeom>
        </p:spPr>
      </p:pic>
      <p:sp>
        <p:nvSpPr>
          <p:cNvPr id="3" name="Freeform 10">
            <a:extLst>
              <a:ext uri="{FF2B5EF4-FFF2-40B4-BE49-F238E27FC236}">
                <a16:creationId xmlns:a16="http://schemas.microsoft.com/office/drawing/2014/main" id="{40F5FEDA-DD22-93EE-C669-D0057896B05A}"/>
              </a:ext>
            </a:extLst>
          </p:cNvPr>
          <p:cNvSpPr>
            <a:spLocks noChangeAspect="1"/>
          </p:cNvSpPr>
          <p:nvPr/>
        </p:nvSpPr>
        <p:spPr>
          <a:xfrm>
            <a:off x="0" y="-11646"/>
            <a:ext cx="2418514" cy="831600"/>
          </a:xfrm>
          <a:custGeom>
            <a:avLst/>
            <a:gdLst/>
            <a:ahLst/>
            <a:cxnLst/>
            <a:rect l="l" t="t" r="r" b="b"/>
            <a:pathLst>
              <a:path w="4891211" h="1681831">
                <a:moveTo>
                  <a:pt x="0" y="0"/>
                </a:moveTo>
                <a:lnTo>
                  <a:pt x="4891211" y="0"/>
                </a:lnTo>
                <a:lnTo>
                  <a:pt x="4891211" y="1681831"/>
                </a:lnTo>
                <a:lnTo>
                  <a:pt x="0" y="16818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236" r="-5236"/>
            </a:stretch>
          </a:blipFill>
        </p:spPr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2564D07D-0600-7E9C-6764-CF0B8BA73DC6}"/>
              </a:ext>
            </a:extLst>
          </p:cNvPr>
          <p:cNvGrpSpPr>
            <a:grpSpLocks noChangeAspect="1"/>
          </p:cNvGrpSpPr>
          <p:nvPr/>
        </p:nvGrpSpPr>
        <p:grpSpPr>
          <a:xfrm>
            <a:off x="258223" y="6100410"/>
            <a:ext cx="11675553" cy="604344"/>
            <a:chOff x="0" y="0"/>
            <a:chExt cx="19760282" cy="1022821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C2868777-D9B9-584C-F25A-1ECC0A41ABFF}"/>
                </a:ext>
              </a:extLst>
            </p:cNvPr>
            <p:cNvSpPr/>
            <p:nvPr/>
          </p:nvSpPr>
          <p:spPr>
            <a:xfrm>
              <a:off x="0" y="0"/>
              <a:ext cx="3825153" cy="1022821"/>
            </a:xfrm>
            <a:custGeom>
              <a:avLst/>
              <a:gdLst/>
              <a:ahLst/>
              <a:cxnLst/>
              <a:rect l="l" t="t" r="r" b="b"/>
              <a:pathLst>
                <a:path w="3825153" h="1022821">
                  <a:moveTo>
                    <a:pt x="0" y="0"/>
                  </a:moveTo>
                  <a:lnTo>
                    <a:pt x="3825153" y="0"/>
                  </a:lnTo>
                  <a:lnTo>
                    <a:pt x="3825153" y="1022821"/>
                  </a:lnTo>
                  <a:lnTo>
                    <a:pt x="0" y="1022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2351"/>
              </a:stretch>
            </a:blipFill>
          </p:spPr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EB46E114-AB06-94AE-DA39-05B3F94042D1}"/>
                </a:ext>
              </a:extLst>
            </p:cNvPr>
            <p:cNvSpPr/>
            <p:nvPr/>
          </p:nvSpPr>
          <p:spPr>
            <a:xfrm>
              <a:off x="6158298" y="71792"/>
              <a:ext cx="5682165" cy="909146"/>
            </a:xfrm>
            <a:custGeom>
              <a:avLst/>
              <a:gdLst/>
              <a:ahLst/>
              <a:cxnLst/>
              <a:rect l="l" t="t" r="r" b="b"/>
              <a:pathLst>
                <a:path w="5682165" h="909146">
                  <a:moveTo>
                    <a:pt x="0" y="0"/>
                  </a:moveTo>
                  <a:lnTo>
                    <a:pt x="5682165" y="0"/>
                  </a:lnTo>
                  <a:lnTo>
                    <a:pt x="5682165" y="909147"/>
                  </a:lnTo>
                  <a:lnTo>
                    <a:pt x="0" y="909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4E4B4EC7-C5E8-2102-0175-4DD9648D58BE}"/>
                </a:ext>
              </a:extLst>
            </p:cNvPr>
            <p:cNvSpPr/>
            <p:nvPr/>
          </p:nvSpPr>
          <p:spPr>
            <a:xfrm>
              <a:off x="12392904" y="0"/>
              <a:ext cx="5292746" cy="980939"/>
            </a:xfrm>
            <a:custGeom>
              <a:avLst/>
              <a:gdLst/>
              <a:ahLst/>
              <a:cxnLst/>
              <a:rect l="l" t="t" r="r" b="b"/>
              <a:pathLst>
                <a:path w="5292746" h="980939">
                  <a:moveTo>
                    <a:pt x="0" y="0"/>
                  </a:moveTo>
                  <a:lnTo>
                    <a:pt x="5292746" y="0"/>
                  </a:lnTo>
                  <a:lnTo>
                    <a:pt x="5292746" y="980939"/>
                  </a:lnTo>
                  <a:lnTo>
                    <a:pt x="0" y="980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182" t="-109633" r="-3841" b="-118223"/>
              </a:stretch>
            </a:blipFill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3A23A5AA-999A-750D-8B48-986D3012F7D4}"/>
                </a:ext>
              </a:extLst>
            </p:cNvPr>
            <p:cNvSpPr/>
            <p:nvPr/>
          </p:nvSpPr>
          <p:spPr>
            <a:xfrm>
              <a:off x="17941538" y="93390"/>
              <a:ext cx="1818743" cy="929431"/>
            </a:xfrm>
            <a:custGeom>
              <a:avLst/>
              <a:gdLst/>
              <a:ahLst/>
              <a:cxnLst/>
              <a:rect l="l" t="t" r="r" b="b"/>
              <a:pathLst>
                <a:path w="1818743" h="929431">
                  <a:moveTo>
                    <a:pt x="0" y="0"/>
                  </a:moveTo>
                  <a:lnTo>
                    <a:pt x="1818744" y="0"/>
                  </a:lnTo>
                  <a:lnTo>
                    <a:pt x="1818744" y="929431"/>
                  </a:lnTo>
                  <a:lnTo>
                    <a:pt x="0" y="929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7" name="AutoShape 7">
              <a:extLst>
                <a:ext uri="{FF2B5EF4-FFF2-40B4-BE49-F238E27FC236}">
                  <a16:creationId xmlns:a16="http://schemas.microsoft.com/office/drawing/2014/main" id="{9AD2205B-A426-7EF3-79A5-955DD62F543E}"/>
                </a:ext>
              </a:extLst>
            </p:cNvPr>
            <p:cNvSpPr/>
            <p:nvPr/>
          </p:nvSpPr>
          <p:spPr>
            <a:xfrm flipV="1">
              <a:off x="12154824" y="71792"/>
              <a:ext cx="0" cy="870191"/>
            </a:xfrm>
            <a:prstGeom prst="line">
              <a:avLst/>
            </a:prstGeom>
            <a:ln w="25352" cap="flat">
              <a:solidFill>
                <a:srgbClr val="4A4545"/>
              </a:solidFill>
              <a:prstDash val="solid"/>
              <a:headEnd type="none" w="sm" len="sm"/>
              <a:tailEnd type="none" w="sm" len="sm"/>
            </a:ln>
          </p:spPr>
        </p:sp>
      </p:grpSp>
    </p:spTree>
    <p:extLst>
      <p:ext uri="{BB962C8B-B14F-4D97-AF65-F5344CB8AC3E}">
        <p14:creationId xmlns:p14="http://schemas.microsoft.com/office/powerpoint/2010/main" val="2359469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C0725-7B91-9A0A-F1A5-BD1B261E5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4">
            <a:extLst>
              <a:ext uri="{FF2B5EF4-FFF2-40B4-BE49-F238E27FC236}">
                <a16:creationId xmlns:a16="http://schemas.microsoft.com/office/drawing/2014/main" id="{CFF7F178-B997-9D6F-229B-165D12A06B77}"/>
              </a:ext>
            </a:extLst>
          </p:cNvPr>
          <p:cNvSpPr txBox="1">
            <a:spLocks/>
          </p:cNvSpPr>
          <p:nvPr/>
        </p:nvSpPr>
        <p:spPr>
          <a:xfrm>
            <a:off x="913400" y="1897089"/>
            <a:ext cx="5389427" cy="324185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gl-ES" sz="15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Posta en marcha da comunidade enerxética e </a:t>
            </a:r>
            <a:r>
              <a:rPr kumimoji="0" lang="gl-ES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monitorización</a:t>
            </a:r>
            <a:r>
              <a:rPr kumimoji="0" lang="gl-ES" sz="15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do seu funcionamento.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gl-ES" sz="15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Comunicación aos membros da comunidade sobre os resultados obtidos e as novidades do proxecto.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gl-ES" sz="15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Mantemento preventivo e correctivo dos equipos para garantir o seu correcto funcionamento.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gl-ES" sz="15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Xestión da enerxía optimizando o consumo de enerxía e xestionando a venta de excedentes, se cabe.</a:t>
            </a:r>
            <a:endParaRPr kumimoji="0" lang="gl-ES" sz="1500" b="0" i="0" u="none" strike="noStrike" kern="1200" cap="none" spc="0" normalizeH="0" baseline="0" noProof="0" dirty="0">
              <a:ln>
                <a:noFill/>
              </a:ln>
              <a:solidFill>
                <a:srgbClr val="4A594B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gl-ES" sz="1500" b="0" i="0" u="none" strike="noStrike" kern="1200" cap="none" spc="0" normalizeH="0" baseline="0" noProof="0" dirty="0">
              <a:ln>
                <a:noFill/>
              </a:ln>
              <a:solidFill>
                <a:srgbClr val="4A594B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CF3C27DB-4C24-B47B-6811-587180CC9051}"/>
              </a:ext>
            </a:extLst>
          </p:cNvPr>
          <p:cNvSpPr txBox="1">
            <a:spLocks/>
          </p:cNvSpPr>
          <p:nvPr/>
        </p:nvSpPr>
        <p:spPr>
          <a:xfrm>
            <a:off x="913400" y="1129713"/>
            <a:ext cx="7928521" cy="39528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FASE DE OPERACIÓN E MANTEMENTO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93497E-FE47-8EFE-7B80-F302E2F2EC51}"/>
              </a:ext>
            </a:extLst>
          </p:cNvPr>
          <p:cNvSpPr txBox="1">
            <a:spLocks/>
          </p:cNvSpPr>
          <p:nvPr/>
        </p:nvSpPr>
        <p:spPr>
          <a:xfrm>
            <a:off x="811505" y="379218"/>
            <a:ext cx="1087378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OFICINA DE TRANSFORMACION COMUNITARIA </a:t>
            </a:r>
            <a:b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</a:br>
            <a:r>
              <a:rPr kumimoji="0" lang="es-ES" sz="2000" b="1" i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+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Renovables</a:t>
            </a:r>
            <a:r>
              <a:rPr kumimoji="0" lang="es-ES" sz="2000" b="1" i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4058176-39A6-F4DC-0E1C-C757D89CF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454" y="1791230"/>
            <a:ext cx="5047840" cy="2864990"/>
          </a:xfrm>
          <a:prstGeom prst="rect">
            <a:avLst/>
          </a:prstGeom>
        </p:spPr>
      </p:pic>
      <p:sp>
        <p:nvSpPr>
          <p:cNvPr id="4" name="Freeform 10">
            <a:extLst>
              <a:ext uri="{FF2B5EF4-FFF2-40B4-BE49-F238E27FC236}">
                <a16:creationId xmlns:a16="http://schemas.microsoft.com/office/drawing/2014/main" id="{7AD82B90-CBDB-F279-CBC7-7BB533FB0672}"/>
              </a:ext>
            </a:extLst>
          </p:cNvPr>
          <p:cNvSpPr>
            <a:spLocks noChangeAspect="1"/>
          </p:cNvSpPr>
          <p:nvPr/>
        </p:nvSpPr>
        <p:spPr>
          <a:xfrm>
            <a:off x="0" y="-11646"/>
            <a:ext cx="2418514" cy="831600"/>
          </a:xfrm>
          <a:custGeom>
            <a:avLst/>
            <a:gdLst/>
            <a:ahLst/>
            <a:cxnLst/>
            <a:rect l="l" t="t" r="r" b="b"/>
            <a:pathLst>
              <a:path w="4891211" h="1681831">
                <a:moveTo>
                  <a:pt x="0" y="0"/>
                </a:moveTo>
                <a:lnTo>
                  <a:pt x="4891211" y="0"/>
                </a:lnTo>
                <a:lnTo>
                  <a:pt x="4891211" y="1681831"/>
                </a:lnTo>
                <a:lnTo>
                  <a:pt x="0" y="16818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236" r="-5236"/>
            </a:stretch>
          </a:blipFill>
        </p:spPr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5F8A0138-7538-A01A-ED1E-59AFBC483D78}"/>
              </a:ext>
            </a:extLst>
          </p:cNvPr>
          <p:cNvGrpSpPr>
            <a:grpSpLocks noChangeAspect="1"/>
          </p:cNvGrpSpPr>
          <p:nvPr/>
        </p:nvGrpSpPr>
        <p:grpSpPr>
          <a:xfrm>
            <a:off x="258223" y="6100410"/>
            <a:ext cx="11675553" cy="604344"/>
            <a:chOff x="0" y="0"/>
            <a:chExt cx="19760282" cy="1022821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A980F6E9-143D-8771-D0CC-3580C80C2ED0}"/>
                </a:ext>
              </a:extLst>
            </p:cNvPr>
            <p:cNvSpPr/>
            <p:nvPr/>
          </p:nvSpPr>
          <p:spPr>
            <a:xfrm>
              <a:off x="0" y="0"/>
              <a:ext cx="3825153" cy="1022821"/>
            </a:xfrm>
            <a:custGeom>
              <a:avLst/>
              <a:gdLst/>
              <a:ahLst/>
              <a:cxnLst/>
              <a:rect l="l" t="t" r="r" b="b"/>
              <a:pathLst>
                <a:path w="3825153" h="1022821">
                  <a:moveTo>
                    <a:pt x="0" y="0"/>
                  </a:moveTo>
                  <a:lnTo>
                    <a:pt x="3825153" y="0"/>
                  </a:lnTo>
                  <a:lnTo>
                    <a:pt x="3825153" y="1022821"/>
                  </a:lnTo>
                  <a:lnTo>
                    <a:pt x="0" y="1022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2351"/>
              </a:stretch>
            </a:blipFill>
          </p:spPr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27413B36-9D18-E110-D9BB-4651FB6B560A}"/>
                </a:ext>
              </a:extLst>
            </p:cNvPr>
            <p:cNvSpPr/>
            <p:nvPr/>
          </p:nvSpPr>
          <p:spPr>
            <a:xfrm>
              <a:off x="6158298" y="71792"/>
              <a:ext cx="5682165" cy="909146"/>
            </a:xfrm>
            <a:custGeom>
              <a:avLst/>
              <a:gdLst/>
              <a:ahLst/>
              <a:cxnLst/>
              <a:rect l="l" t="t" r="r" b="b"/>
              <a:pathLst>
                <a:path w="5682165" h="909146">
                  <a:moveTo>
                    <a:pt x="0" y="0"/>
                  </a:moveTo>
                  <a:lnTo>
                    <a:pt x="5682165" y="0"/>
                  </a:lnTo>
                  <a:lnTo>
                    <a:pt x="5682165" y="909147"/>
                  </a:lnTo>
                  <a:lnTo>
                    <a:pt x="0" y="909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94F8F1C1-652A-F511-A059-924EB8F3DBD3}"/>
                </a:ext>
              </a:extLst>
            </p:cNvPr>
            <p:cNvSpPr/>
            <p:nvPr/>
          </p:nvSpPr>
          <p:spPr>
            <a:xfrm>
              <a:off x="12392904" y="0"/>
              <a:ext cx="5292746" cy="980939"/>
            </a:xfrm>
            <a:custGeom>
              <a:avLst/>
              <a:gdLst/>
              <a:ahLst/>
              <a:cxnLst/>
              <a:rect l="l" t="t" r="r" b="b"/>
              <a:pathLst>
                <a:path w="5292746" h="980939">
                  <a:moveTo>
                    <a:pt x="0" y="0"/>
                  </a:moveTo>
                  <a:lnTo>
                    <a:pt x="5292746" y="0"/>
                  </a:lnTo>
                  <a:lnTo>
                    <a:pt x="5292746" y="980939"/>
                  </a:lnTo>
                  <a:lnTo>
                    <a:pt x="0" y="980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182" t="-109633" r="-3841" b="-118223"/>
              </a:stretch>
            </a:blipFill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91CF9EEB-C7CE-0D3F-D670-294F545A1082}"/>
                </a:ext>
              </a:extLst>
            </p:cNvPr>
            <p:cNvSpPr/>
            <p:nvPr/>
          </p:nvSpPr>
          <p:spPr>
            <a:xfrm>
              <a:off x="17941538" y="93390"/>
              <a:ext cx="1818743" cy="929431"/>
            </a:xfrm>
            <a:custGeom>
              <a:avLst/>
              <a:gdLst/>
              <a:ahLst/>
              <a:cxnLst/>
              <a:rect l="l" t="t" r="r" b="b"/>
              <a:pathLst>
                <a:path w="1818743" h="929431">
                  <a:moveTo>
                    <a:pt x="0" y="0"/>
                  </a:moveTo>
                  <a:lnTo>
                    <a:pt x="1818744" y="0"/>
                  </a:lnTo>
                  <a:lnTo>
                    <a:pt x="1818744" y="929431"/>
                  </a:lnTo>
                  <a:lnTo>
                    <a:pt x="0" y="929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7" name="AutoShape 7">
              <a:extLst>
                <a:ext uri="{FF2B5EF4-FFF2-40B4-BE49-F238E27FC236}">
                  <a16:creationId xmlns:a16="http://schemas.microsoft.com/office/drawing/2014/main" id="{A6844D87-BB34-CBB2-CB93-2FFAB5AD2FFC}"/>
                </a:ext>
              </a:extLst>
            </p:cNvPr>
            <p:cNvSpPr/>
            <p:nvPr/>
          </p:nvSpPr>
          <p:spPr>
            <a:xfrm flipV="1">
              <a:off x="12154824" y="71792"/>
              <a:ext cx="0" cy="870191"/>
            </a:xfrm>
            <a:prstGeom prst="line">
              <a:avLst/>
            </a:prstGeom>
            <a:ln w="25352" cap="flat">
              <a:solidFill>
                <a:srgbClr val="4A4545"/>
              </a:solidFill>
              <a:prstDash val="solid"/>
              <a:headEnd type="none" w="sm" len="sm"/>
              <a:tailEnd type="none" w="sm" len="sm"/>
            </a:ln>
          </p:spPr>
        </p:sp>
      </p:grpSp>
    </p:spTree>
    <p:extLst>
      <p:ext uri="{BB962C8B-B14F-4D97-AF65-F5344CB8AC3E}">
        <p14:creationId xmlns:p14="http://schemas.microsoft.com/office/powerpoint/2010/main" val="1750010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C53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8D9498-5F5F-9BFA-4557-38A912203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8B1F437A-E49A-937B-27F7-784E588131B4}"/>
              </a:ext>
            </a:extLst>
          </p:cNvPr>
          <p:cNvSpPr txBox="1"/>
          <p:nvPr/>
        </p:nvSpPr>
        <p:spPr>
          <a:xfrm>
            <a:off x="1384912" y="2413337"/>
            <a:ext cx="94458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Activida</a:t>
            </a:r>
            <a:r>
              <a:rPr lang="es-ES" sz="60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des</a:t>
            </a:r>
            <a:endParaRPr kumimoji="0" lang="es-ES" sz="6000" b="1" i="0" u="none" strike="noStrike" kern="1200" cap="none" spc="0" normalizeH="0" baseline="0" noProof="0" dirty="0">
              <a:ln>
                <a:noFill/>
              </a:ln>
              <a:solidFill>
                <a:srgbClr val="4A594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9B13A863-98B4-7376-8D72-82EB32A5D25B}"/>
              </a:ext>
            </a:extLst>
          </p:cNvPr>
          <p:cNvGrpSpPr/>
          <p:nvPr/>
        </p:nvGrpSpPr>
        <p:grpSpPr>
          <a:xfrm>
            <a:off x="97654" y="5743853"/>
            <a:ext cx="12020365" cy="976543"/>
            <a:chOff x="97654" y="5743853"/>
            <a:chExt cx="12020365" cy="976543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98AD0BF1-FF41-5037-C8F3-3B5B2D17CA0C}"/>
                </a:ext>
              </a:extLst>
            </p:cNvPr>
            <p:cNvSpPr txBox="1"/>
            <p:nvPr/>
          </p:nvSpPr>
          <p:spPr>
            <a:xfrm>
              <a:off x="97654" y="5743853"/>
              <a:ext cx="12020365" cy="9765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  <p:grpSp>
          <p:nvGrpSpPr>
            <p:cNvPr id="11" name="Group 2">
              <a:extLst>
                <a:ext uri="{FF2B5EF4-FFF2-40B4-BE49-F238E27FC236}">
                  <a16:creationId xmlns:a16="http://schemas.microsoft.com/office/drawing/2014/main" id="{A310F8C2-9DE2-3B8E-0BF8-1122273E509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72130" y="5965166"/>
              <a:ext cx="11675553" cy="604344"/>
              <a:chOff x="0" y="0"/>
              <a:chExt cx="19760282" cy="1022821"/>
            </a:xfrm>
          </p:grpSpPr>
          <p:sp>
            <p:nvSpPr>
              <p:cNvPr id="12" name="Freeform 3">
                <a:extLst>
                  <a:ext uri="{FF2B5EF4-FFF2-40B4-BE49-F238E27FC236}">
                    <a16:creationId xmlns:a16="http://schemas.microsoft.com/office/drawing/2014/main" id="{A257DB67-E074-EC23-6CB6-A107CBBA6D06}"/>
                  </a:ext>
                </a:extLst>
              </p:cNvPr>
              <p:cNvSpPr/>
              <p:nvPr/>
            </p:nvSpPr>
            <p:spPr>
              <a:xfrm>
                <a:off x="0" y="0"/>
                <a:ext cx="3825153" cy="1022821"/>
              </a:xfrm>
              <a:custGeom>
                <a:avLst/>
                <a:gdLst/>
                <a:ahLst/>
                <a:cxnLst/>
                <a:rect l="l" t="t" r="r" b="b"/>
                <a:pathLst>
                  <a:path w="3825153" h="1022821">
                    <a:moveTo>
                      <a:pt x="0" y="0"/>
                    </a:moveTo>
                    <a:lnTo>
                      <a:pt x="3825153" y="0"/>
                    </a:lnTo>
                    <a:lnTo>
                      <a:pt x="3825153" y="1022821"/>
                    </a:lnTo>
                    <a:lnTo>
                      <a:pt x="0" y="102282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r="-2351"/>
                </a:stretch>
              </a:blipFill>
            </p:spPr>
          </p:sp>
          <p:sp>
            <p:nvSpPr>
              <p:cNvPr id="13" name="Freeform 4">
                <a:extLst>
                  <a:ext uri="{FF2B5EF4-FFF2-40B4-BE49-F238E27FC236}">
                    <a16:creationId xmlns:a16="http://schemas.microsoft.com/office/drawing/2014/main" id="{8DAECD58-2568-A389-3214-C943349D624A}"/>
                  </a:ext>
                </a:extLst>
              </p:cNvPr>
              <p:cNvSpPr/>
              <p:nvPr/>
            </p:nvSpPr>
            <p:spPr>
              <a:xfrm>
                <a:off x="6158298" y="71792"/>
                <a:ext cx="5682165" cy="909146"/>
              </a:xfrm>
              <a:custGeom>
                <a:avLst/>
                <a:gdLst/>
                <a:ahLst/>
                <a:cxnLst/>
                <a:rect l="l" t="t" r="r" b="b"/>
                <a:pathLst>
                  <a:path w="5682165" h="909146">
                    <a:moveTo>
                      <a:pt x="0" y="0"/>
                    </a:moveTo>
                    <a:lnTo>
                      <a:pt x="5682165" y="0"/>
                    </a:lnTo>
                    <a:lnTo>
                      <a:pt x="5682165" y="909147"/>
                    </a:lnTo>
                    <a:lnTo>
                      <a:pt x="0" y="90914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</p:sp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624619A3-1258-4932-AB9C-57465A99CEC7}"/>
                  </a:ext>
                </a:extLst>
              </p:cNvPr>
              <p:cNvSpPr/>
              <p:nvPr/>
            </p:nvSpPr>
            <p:spPr>
              <a:xfrm>
                <a:off x="12392904" y="0"/>
                <a:ext cx="5292746" cy="980939"/>
              </a:xfrm>
              <a:custGeom>
                <a:avLst/>
                <a:gdLst/>
                <a:ahLst/>
                <a:cxnLst/>
                <a:rect l="l" t="t" r="r" b="b"/>
                <a:pathLst>
                  <a:path w="5292746" h="980939">
                    <a:moveTo>
                      <a:pt x="0" y="0"/>
                    </a:moveTo>
                    <a:lnTo>
                      <a:pt x="5292746" y="0"/>
                    </a:lnTo>
                    <a:lnTo>
                      <a:pt x="5292746" y="980939"/>
                    </a:lnTo>
                    <a:lnTo>
                      <a:pt x="0" y="980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4182" t="-109633" r="-3841" b="-118223"/>
                </a:stretch>
              </a:blipFill>
            </p:spPr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F33A96A3-4AD8-49D4-CFEC-75B9AB8023DC}"/>
                  </a:ext>
                </a:extLst>
              </p:cNvPr>
              <p:cNvSpPr/>
              <p:nvPr/>
            </p:nvSpPr>
            <p:spPr>
              <a:xfrm>
                <a:off x="17941538" y="93390"/>
                <a:ext cx="1818743" cy="929431"/>
              </a:xfrm>
              <a:custGeom>
                <a:avLst/>
                <a:gdLst/>
                <a:ahLst/>
                <a:cxnLst/>
                <a:rect l="l" t="t" r="r" b="b"/>
                <a:pathLst>
                  <a:path w="1818743" h="929431">
                    <a:moveTo>
                      <a:pt x="0" y="0"/>
                    </a:moveTo>
                    <a:lnTo>
                      <a:pt x="1818744" y="0"/>
                    </a:lnTo>
                    <a:lnTo>
                      <a:pt x="1818744" y="929431"/>
                    </a:lnTo>
                    <a:lnTo>
                      <a:pt x="0" y="9294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</p:sp>
          <p:sp>
            <p:nvSpPr>
              <p:cNvPr id="16" name="AutoShape 7">
                <a:extLst>
                  <a:ext uri="{FF2B5EF4-FFF2-40B4-BE49-F238E27FC236}">
                    <a16:creationId xmlns:a16="http://schemas.microsoft.com/office/drawing/2014/main" id="{57AD12F6-8AAC-70F4-3C17-43FCE2B107C2}"/>
                  </a:ext>
                </a:extLst>
              </p:cNvPr>
              <p:cNvSpPr/>
              <p:nvPr/>
            </p:nvSpPr>
            <p:spPr>
              <a:xfrm flipV="1">
                <a:off x="12154824" y="71792"/>
                <a:ext cx="0" cy="870191"/>
              </a:xfrm>
              <a:prstGeom prst="line">
                <a:avLst/>
              </a:prstGeom>
              <a:ln w="25352" cap="flat">
                <a:solidFill>
                  <a:srgbClr val="4A4545"/>
                </a:solidFill>
                <a:prstDash val="solid"/>
                <a:headEnd type="none" w="sm" len="sm"/>
                <a:tailEnd type="none" w="sm" len="sm"/>
              </a:ln>
            </p:spPr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D49641FA-E4EF-52E7-8C26-C1FCD1B9E569}"/>
              </a:ext>
            </a:extLst>
          </p:cNvPr>
          <p:cNvSpPr>
            <a:spLocks noChangeAspect="1"/>
          </p:cNvSpPr>
          <p:nvPr/>
        </p:nvSpPr>
        <p:spPr>
          <a:xfrm>
            <a:off x="9773486" y="0"/>
            <a:ext cx="2418514" cy="831600"/>
          </a:xfrm>
          <a:custGeom>
            <a:avLst/>
            <a:gdLst/>
            <a:ahLst/>
            <a:cxnLst/>
            <a:rect l="l" t="t" r="r" b="b"/>
            <a:pathLst>
              <a:path w="4891211" h="1681831">
                <a:moveTo>
                  <a:pt x="0" y="0"/>
                </a:moveTo>
                <a:lnTo>
                  <a:pt x="4891211" y="0"/>
                </a:lnTo>
                <a:lnTo>
                  <a:pt x="4891211" y="1681831"/>
                </a:lnTo>
                <a:lnTo>
                  <a:pt x="0" y="168183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236" r="-5236"/>
            </a:stretch>
          </a:blipFill>
        </p:spPr>
      </p:sp>
    </p:spTree>
    <p:extLst>
      <p:ext uri="{BB962C8B-B14F-4D97-AF65-F5344CB8AC3E}">
        <p14:creationId xmlns:p14="http://schemas.microsoft.com/office/powerpoint/2010/main" val="681221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25A27C-FD9A-74FC-AEC1-4244EEAE1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4">
            <a:extLst>
              <a:ext uri="{FF2B5EF4-FFF2-40B4-BE49-F238E27FC236}">
                <a16:creationId xmlns:a16="http://schemas.microsoft.com/office/drawing/2014/main" id="{CA511390-72E5-CF3B-BC62-E3361DBCD083}"/>
              </a:ext>
            </a:extLst>
          </p:cNvPr>
          <p:cNvSpPr txBox="1">
            <a:spLocks/>
          </p:cNvSpPr>
          <p:nvPr/>
        </p:nvSpPr>
        <p:spPr>
          <a:xfrm>
            <a:off x="719136" y="1526227"/>
            <a:ext cx="6063471" cy="253543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gl-ES" sz="14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Modalidades: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4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Autoconsumo.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4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comunidade produce enerxía para cubrir o consumo dos socios.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4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Venta directa de enerxía.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4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enerxía xerada polas instalacións da CE véndense no mercado eléctrico.</a:t>
            </a:r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2499B8BB-8CCA-A5C3-C757-5A78F8D77469}"/>
              </a:ext>
            </a:extLst>
          </p:cNvPr>
          <p:cNvSpPr txBox="1">
            <a:spLocks/>
          </p:cNvSpPr>
          <p:nvPr/>
        </p:nvSpPr>
        <p:spPr>
          <a:xfrm>
            <a:off x="506706" y="1138806"/>
            <a:ext cx="6785848" cy="3766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2200" b="1" dirty="0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PRODUCIÓN</a:t>
            </a:r>
            <a:endParaRPr kumimoji="0" lang="es-ES" sz="2200" b="1" i="0" u="none" strike="noStrike" kern="1200" cap="none" spc="0" normalizeH="0" baseline="0" noProof="0" dirty="0">
              <a:ln>
                <a:noFill/>
              </a:ln>
              <a:solidFill>
                <a:srgbClr val="E0C537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200" b="1" i="0" u="none" strike="noStrike" kern="1200" cap="none" spc="0" normalizeH="0" baseline="0" noProof="0" dirty="0">
              <a:ln>
                <a:noFill/>
              </a:ln>
              <a:solidFill>
                <a:srgbClr val="E0C537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D2293C0-9F75-29C9-128F-B6AE9EDF2635}"/>
              </a:ext>
            </a:extLst>
          </p:cNvPr>
          <p:cNvSpPr txBox="1">
            <a:spLocks/>
          </p:cNvSpPr>
          <p:nvPr/>
        </p:nvSpPr>
        <p:spPr>
          <a:xfrm>
            <a:off x="811505" y="379218"/>
            <a:ext cx="1087378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OFICINA DE TRANSFORMACION COMUNITARIA </a:t>
            </a:r>
            <a:b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kumimoji="0" lang="es-ES" sz="2000" b="1" i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+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Renovables</a:t>
            </a:r>
            <a:r>
              <a:rPr kumimoji="0" lang="es-ES" sz="2000" b="1" i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</p:txBody>
      </p:sp>
      <p:pic>
        <p:nvPicPr>
          <p:cNvPr id="2052" name="Picture 4" descr="que es el medio ambiente">
            <a:extLst>
              <a:ext uri="{FF2B5EF4-FFF2-40B4-BE49-F238E27FC236}">
                <a16:creationId xmlns:a16="http://schemas.microsoft.com/office/drawing/2014/main" id="{D3B55BE4-B8C3-167E-A409-EE4CABB137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09" r="4712"/>
          <a:stretch/>
        </p:blipFill>
        <p:spPr bwMode="auto">
          <a:xfrm>
            <a:off x="7360921" y="1243584"/>
            <a:ext cx="4279392" cy="441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texto 4">
            <a:extLst>
              <a:ext uri="{FF2B5EF4-FFF2-40B4-BE49-F238E27FC236}">
                <a16:creationId xmlns:a16="http://schemas.microsoft.com/office/drawing/2014/main" id="{7D85285E-1DC5-A45B-8853-B44475F474C0}"/>
              </a:ext>
            </a:extLst>
          </p:cNvPr>
          <p:cNvSpPr txBox="1">
            <a:spLocks/>
          </p:cNvSpPr>
          <p:nvPr/>
        </p:nvSpPr>
        <p:spPr>
          <a:xfrm>
            <a:off x="719136" y="4538271"/>
            <a:ext cx="6063471" cy="8137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gl-ES" sz="14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venta directa require contar con un equipo xestor capacitado para operar no mercado eléctrico, así como  cumprir cunhas esixentes normativas do sector eléctrico.</a:t>
            </a:r>
            <a:endParaRPr lang="gl-ES" sz="1500" dirty="0">
              <a:solidFill>
                <a:srgbClr val="4A594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6F283D5E-280E-6183-19A2-D09A1E5C902C}"/>
              </a:ext>
            </a:extLst>
          </p:cNvPr>
          <p:cNvSpPr>
            <a:spLocks noChangeAspect="1"/>
          </p:cNvSpPr>
          <p:nvPr/>
        </p:nvSpPr>
        <p:spPr>
          <a:xfrm>
            <a:off x="-79521" y="-1782"/>
            <a:ext cx="2418514" cy="831600"/>
          </a:xfrm>
          <a:custGeom>
            <a:avLst/>
            <a:gdLst/>
            <a:ahLst/>
            <a:cxnLst/>
            <a:rect l="l" t="t" r="r" b="b"/>
            <a:pathLst>
              <a:path w="4891211" h="1681831">
                <a:moveTo>
                  <a:pt x="0" y="0"/>
                </a:moveTo>
                <a:lnTo>
                  <a:pt x="4891211" y="0"/>
                </a:lnTo>
                <a:lnTo>
                  <a:pt x="4891211" y="1681831"/>
                </a:lnTo>
                <a:lnTo>
                  <a:pt x="0" y="16818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236" r="-5236"/>
            </a:stretch>
          </a:blipFill>
        </p:spPr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5BA937CB-2888-3B6F-BE9A-EB1E8601341D}"/>
              </a:ext>
            </a:extLst>
          </p:cNvPr>
          <p:cNvGrpSpPr>
            <a:grpSpLocks noChangeAspect="1"/>
          </p:cNvGrpSpPr>
          <p:nvPr/>
        </p:nvGrpSpPr>
        <p:grpSpPr>
          <a:xfrm>
            <a:off x="172130" y="5965166"/>
            <a:ext cx="11675553" cy="604344"/>
            <a:chOff x="0" y="0"/>
            <a:chExt cx="19760282" cy="1022821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867FE622-3F80-7151-7177-B7A16F881497}"/>
                </a:ext>
              </a:extLst>
            </p:cNvPr>
            <p:cNvSpPr/>
            <p:nvPr/>
          </p:nvSpPr>
          <p:spPr>
            <a:xfrm>
              <a:off x="0" y="0"/>
              <a:ext cx="3825153" cy="1022821"/>
            </a:xfrm>
            <a:custGeom>
              <a:avLst/>
              <a:gdLst/>
              <a:ahLst/>
              <a:cxnLst/>
              <a:rect l="l" t="t" r="r" b="b"/>
              <a:pathLst>
                <a:path w="3825153" h="1022821">
                  <a:moveTo>
                    <a:pt x="0" y="0"/>
                  </a:moveTo>
                  <a:lnTo>
                    <a:pt x="3825153" y="0"/>
                  </a:lnTo>
                  <a:lnTo>
                    <a:pt x="3825153" y="1022821"/>
                  </a:lnTo>
                  <a:lnTo>
                    <a:pt x="0" y="1022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2351"/>
              </a:stretch>
            </a:blipFill>
          </p:spPr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8F06FCBB-06D4-9391-464E-26DC4D70197E}"/>
                </a:ext>
              </a:extLst>
            </p:cNvPr>
            <p:cNvSpPr/>
            <p:nvPr/>
          </p:nvSpPr>
          <p:spPr>
            <a:xfrm>
              <a:off x="6158298" y="71792"/>
              <a:ext cx="5682165" cy="909146"/>
            </a:xfrm>
            <a:custGeom>
              <a:avLst/>
              <a:gdLst/>
              <a:ahLst/>
              <a:cxnLst/>
              <a:rect l="l" t="t" r="r" b="b"/>
              <a:pathLst>
                <a:path w="5682165" h="909146">
                  <a:moveTo>
                    <a:pt x="0" y="0"/>
                  </a:moveTo>
                  <a:lnTo>
                    <a:pt x="5682165" y="0"/>
                  </a:lnTo>
                  <a:lnTo>
                    <a:pt x="5682165" y="909147"/>
                  </a:lnTo>
                  <a:lnTo>
                    <a:pt x="0" y="909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D0914627-989D-D1B1-6887-88328E6BDEF8}"/>
                </a:ext>
              </a:extLst>
            </p:cNvPr>
            <p:cNvSpPr/>
            <p:nvPr/>
          </p:nvSpPr>
          <p:spPr>
            <a:xfrm>
              <a:off x="12392904" y="0"/>
              <a:ext cx="5292746" cy="980939"/>
            </a:xfrm>
            <a:custGeom>
              <a:avLst/>
              <a:gdLst/>
              <a:ahLst/>
              <a:cxnLst/>
              <a:rect l="l" t="t" r="r" b="b"/>
              <a:pathLst>
                <a:path w="5292746" h="980939">
                  <a:moveTo>
                    <a:pt x="0" y="0"/>
                  </a:moveTo>
                  <a:lnTo>
                    <a:pt x="5292746" y="0"/>
                  </a:lnTo>
                  <a:lnTo>
                    <a:pt x="5292746" y="980939"/>
                  </a:lnTo>
                  <a:lnTo>
                    <a:pt x="0" y="980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182" t="-109633" r="-3841" b="-118223"/>
              </a:stretch>
            </a:blipFill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6796345-D562-2F09-73E7-347F0AD1C457}"/>
                </a:ext>
              </a:extLst>
            </p:cNvPr>
            <p:cNvSpPr/>
            <p:nvPr/>
          </p:nvSpPr>
          <p:spPr>
            <a:xfrm>
              <a:off x="17941538" y="93390"/>
              <a:ext cx="1818743" cy="929431"/>
            </a:xfrm>
            <a:custGeom>
              <a:avLst/>
              <a:gdLst/>
              <a:ahLst/>
              <a:cxnLst/>
              <a:rect l="l" t="t" r="r" b="b"/>
              <a:pathLst>
                <a:path w="1818743" h="929431">
                  <a:moveTo>
                    <a:pt x="0" y="0"/>
                  </a:moveTo>
                  <a:lnTo>
                    <a:pt x="1818744" y="0"/>
                  </a:lnTo>
                  <a:lnTo>
                    <a:pt x="1818744" y="929431"/>
                  </a:lnTo>
                  <a:lnTo>
                    <a:pt x="0" y="929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7" name="AutoShape 7">
              <a:extLst>
                <a:ext uri="{FF2B5EF4-FFF2-40B4-BE49-F238E27FC236}">
                  <a16:creationId xmlns:a16="http://schemas.microsoft.com/office/drawing/2014/main" id="{B29D1914-7290-F224-1721-4ADADD2D7961}"/>
                </a:ext>
              </a:extLst>
            </p:cNvPr>
            <p:cNvSpPr/>
            <p:nvPr/>
          </p:nvSpPr>
          <p:spPr>
            <a:xfrm flipV="1">
              <a:off x="12154824" y="71792"/>
              <a:ext cx="0" cy="870191"/>
            </a:xfrm>
            <a:prstGeom prst="line">
              <a:avLst/>
            </a:prstGeom>
            <a:ln w="25352" cap="flat">
              <a:solidFill>
                <a:srgbClr val="4A4545"/>
              </a:solidFill>
              <a:prstDash val="solid"/>
              <a:headEnd type="none" w="sm" len="sm"/>
              <a:tailEnd type="none" w="sm" len="sm"/>
            </a:ln>
          </p:spPr>
        </p:sp>
      </p:grpSp>
    </p:spTree>
    <p:extLst>
      <p:ext uri="{BB962C8B-B14F-4D97-AF65-F5344CB8AC3E}">
        <p14:creationId xmlns:p14="http://schemas.microsoft.com/office/powerpoint/2010/main" val="314843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A243D-A5D4-BE1F-D144-85554CB99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4">
            <a:extLst>
              <a:ext uri="{FF2B5EF4-FFF2-40B4-BE49-F238E27FC236}">
                <a16:creationId xmlns:a16="http://schemas.microsoft.com/office/drawing/2014/main" id="{2A4296C9-2011-A1CF-81F2-EE1033F6807D}"/>
              </a:ext>
            </a:extLst>
          </p:cNvPr>
          <p:cNvSpPr txBox="1">
            <a:spLocks/>
          </p:cNvSpPr>
          <p:nvPr/>
        </p:nvSpPr>
        <p:spPr>
          <a:xfrm>
            <a:off x="799101" y="2174826"/>
            <a:ext cx="6063471" cy="17209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Modalidades: 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4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producen a súa propia electricidade, que logo venden aos seus socios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4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compran enerxía renovable a produtores para venderlla aos seus socios.</a:t>
            </a:r>
            <a:endParaRPr lang="gl-ES" sz="1500" dirty="0">
              <a:solidFill>
                <a:srgbClr val="4A594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BCF6CF64-7321-6FDF-759C-1AFE245A68D4}"/>
              </a:ext>
            </a:extLst>
          </p:cNvPr>
          <p:cNvSpPr txBox="1">
            <a:spLocks/>
          </p:cNvSpPr>
          <p:nvPr/>
        </p:nvSpPr>
        <p:spPr>
          <a:xfrm>
            <a:off x="913400" y="1129714"/>
            <a:ext cx="6785848" cy="3766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COMERCIALIZACIÓN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200" b="1" i="0" u="none" strike="noStrike" kern="1200" cap="none" spc="0" normalizeH="0" baseline="0" noProof="0" dirty="0">
              <a:ln>
                <a:noFill/>
              </a:ln>
              <a:solidFill>
                <a:srgbClr val="E0C537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C441A5-D034-21E3-EA01-286A5C51B0AC}"/>
              </a:ext>
            </a:extLst>
          </p:cNvPr>
          <p:cNvSpPr txBox="1">
            <a:spLocks/>
          </p:cNvSpPr>
          <p:nvPr/>
        </p:nvSpPr>
        <p:spPr>
          <a:xfrm>
            <a:off x="811505" y="379218"/>
            <a:ext cx="1087378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OFICINA DE TRANSFORMACION COMUNITARIA </a:t>
            </a:r>
            <a:b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kumimoji="0" lang="es-ES" sz="2000" b="1" i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+ </a:t>
            </a:r>
            <a:r>
              <a:rPr kumimoji="0" lang="es-ES" sz="2000" b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Renovables</a:t>
            </a:r>
            <a:r>
              <a:rPr kumimoji="0" lang="es-ES" sz="2000" b="1" i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9E5569E-8F95-9958-C69B-CE3B6FA77063}"/>
              </a:ext>
            </a:extLst>
          </p:cNvPr>
          <p:cNvSpPr txBox="1"/>
          <p:nvPr/>
        </p:nvSpPr>
        <p:spPr>
          <a:xfrm>
            <a:off x="97654" y="5743853"/>
            <a:ext cx="12020365" cy="976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14" name="Picture 4" descr="que es el medio ambiente">
            <a:extLst>
              <a:ext uri="{FF2B5EF4-FFF2-40B4-BE49-F238E27FC236}">
                <a16:creationId xmlns:a16="http://schemas.microsoft.com/office/drawing/2014/main" id="{0CB14C58-8106-5B0B-D79B-6EE298BD0D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09" r="4712"/>
          <a:stretch/>
        </p:blipFill>
        <p:spPr bwMode="auto">
          <a:xfrm>
            <a:off x="7196329" y="1252728"/>
            <a:ext cx="4279392" cy="441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Marcador de texto 4">
            <a:extLst>
              <a:ext uri="{FF2B5EF4-FFF2-40B4-BE49-F238E27FC236}">
                <a16:creationId xmlns:a16="http://schemas.microsoft.com/office/drawing/2014/main" id="{5A4A868F-3E1F-4A8D-BDB4-9C16149F85BF}"/>
              </a:ext>
            </a:extLst>
          </p:cNvPr>
          <p:cNvSpPr txBox="1">
            <a:spLocks/>
          </p:cNvSpPr>
          <p:nvPr/>
        </p:nvSpPr>
        <p:spPr>
          <a:xfrm>
            <a:off x="716279" y="4400518"/>
            <a:ext cx="6063471" cy="9765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gl-ES" sz="14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comercialización require contar con un equipo xestor capacitado para cumprir cunhas esixentes normativas do sector eléctrico</a:t>
            </a:r>
            <a:endParaRPr lang="gl-ES" sz="1500" dirty="0">
              <a:solidFill>
                <a:srgbClr val="4A594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endParaRPr lang="gl-ES" sz="1500" dirty="0">
              <a:solidFill>
                <a:srgbClr val="4A594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287C5A00-A705-22E7-057D-E3B1C023B89B}"/>
              </a:ext>
            </a:extLst>
          </p:cNvPr>
          <p:cNvSpPr>
            <a:spLocks noChangeAspect="1"/>
          </p:cNvSpPr>
          <p:nvPr/>
        </p:nvSpPr>
        <p:spPr>
          <a:xfrm>
            <a:off x="-79521" y="-1782"/>
            <a:ext cx="2418514" cy="831600"/>
          </a:xfrm>
          <a:custGeom>
            <a:avLst/>
            <a:gdLst/>
            <a:ahLst/>
            <a:cxnLst/>
            <a:rect l="l" t="t" r="r" b="b"/>
            <a:pathLst>
              <a:path w="4891211" h="1681831">
                <a:moveTo>
                  <a:pt x="0" y="0"/>
                </a:moveTo>
                <a:lnTo>
                  <a:pt x="4891211" y="0"/>
                </a:lnTo>
                <a:lnTo>
                  <a:pt x="4891211" y="1681831"/>
                </a:lnTo>
                <a:lnTo>
                  <a:pt x="0" y="16818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236" r="-5236"/>
            </a:stretch>
          </a:blipFill>
        </p:spPr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65B7D8B0-B7EF-559C-0B08-709396111786}"/>
              </a:ext>
            </a:extLst>
          </p:cNvPr>
          <p:cNvGrpSpPr>
            <a:grpSpLocks noChangeAspect="1"/>
          </p:cNvGrpSpPr>
          <p:nvPr/>
        </p:nvGrpSpPr>
        <p:grpSpPr>
          <a:xfrm>
            <a:off x="172130" y="5965166"/>
            <a:ext cx="11675553" cy="604344"/>
            <a:chOff x="0" y="0"/>
            <a:chExt cx="19760282" cy="1022821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78F7BB92-730A-BA45-5F0C-B62D09ADD3BC}"/>
                </a:ext>
              </a:extLst>
            </p:cNvPr>
            <p:cNvSpPr/>
            <p:nvPr/>
          </p:nvSpPr>
          <p:spPr>
            <a:xfrm>
              <a:off x="0" y="0"/>
              <a:ext cx="3825153" cy="1022821"/>
            </a:xfrm>
            <a:custGeom>
              <a:avLst/>
              <a:gdLst/>
              <a:ahLst/>
              <a:cxnLst/>
              <a:rect l="l" t="t" r="r" b="b"/>
              <a:pathLst>
                <a:path w="3825153" h="1022821">
                  <a:moveTo>
                    <a:pt x="0" y="0"/>
                  </a:moveTo>
                  <a:lnTo>
                    <a:pt x="3825153" y="0"/>
                  </a:lnTo>
                  <a:lnTo>
                    <a:pt x="3825153" y="1022821"/>
                  </a:lnTo>
                  <a:lnTo>
                    <a:pt x="0" y="1022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2351"/>
              </a:stretch>
            </a:blipFill>
          </p:spPr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B7713C72-BD75-C15F-B39F-F3A25C426558}"/>
                </a:ext>
              </a:extLst>
            </p:cNvPr>
            <p:cNvSpPr/>
            <p:nvPr/>
          </p:nvSpPr>
          <p:spPr>
            <a:xfrm>
              <a:off x="6158298" y="71792"/>
              <a:ext cx="5682165" cy="909146"/>
            </a:xfrm>
            <a:custGeom>
              <a:avLst/>
              <a:gdLst/>
              <a:ahLst/>
              <a:cxnLst/>
              <a:rect l="l" t="t" r="r" b="b"/>
              <a:pathLst>
                <a:path w="5682165" h="909146">
                  <a:moveTo>
                    <a:pt x="0" y="0"/>
                  </a:moveTo>
                  <a:lnTo>
                    <a:pt x="5682165" y="0"/>
                  </a:lnTo>
                  <a:lnTo>
                    <a:pt x="5682165" y="909147"/>
                  </a:lnTo>
                  <a:lnTo>
                    <a:pt x="0" y="909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DE5E22DA-3E17-F7A0-9BC8-EAA4E7BE2314}"/>
                </a:ext>
              </a:extLst>
            </p:cNvPr>
            <p:cNvSpPr/>
            <p:nvPr/>
          </p:nvSpPr>
          <p:spPr>
            <a:xfrm>
              <a:off x="12392904" y="0"/>
              <a:ext cx="5292746" cy="980939"/>
            </a:xfrm>
            <a:custGeom>
              <a:avLst/>
              <a:gdLst/>
              <a:ahLst/>
              <a:cxnLst/>
              <a:rect l="l" t="t" r="r" b="b"/>
              <a:pathLst>
                <a:path w="5292746" h="980939">
                  <a:moveTo>
                    <a:pt x="0" y="0"/>
                  </a:moveTo>
                  <a:lnTo>
                    <a:pt x="5292746" y="0"/>
                  </a:lnTo>
                  <a:lnTo>
                    <a:pt x="5292746" y="980939"/>
                  </a:lnTo>
                  <a:lnTo>
                    <a:pt x="0" y="980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182" t="-109633" r="-3841" b="-118223"/>
              </a:stretch>
            </a:blipFill>
          </p:spPr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49D3D8DD-A2F9-6810-1CD2-967BFC18252E}"/>
                </a:ext>
              </a:extLst>
            </p:cNvPr>
            <p:cNvSpPr/>
            <p:nvPr/>
          </p:nvSpPr>
          <p:spPr>
            <a:xfrm>
              <a:off x="17941538" y="93390"/>
              <a:ext cx="1818743" cy="929431"/>
            </a:xfrm>
            <a:custGeom>
              <a:avLst/>
              <a:gdLst/>
              <a:ahLst/>
              <a:cxnLst/>
              <a:rect l="l" t="t" r="r" b="b"/>
              <a:pathLst>
                <a:path w="1818743" h="929431">
                  <a:moveTo>
                    <a:pt x="0" y="0"/>
                  </a:moveTo>
                  <a:lnTo>
                    <a:pt x="1818744" y="0"/>
                  </a:lnTo>
                  <a:lnTo>
                    <a:pt x="1818744" y="929431"/>
                  </a:lnTo>
                  <a:lnTo>
                    <a:pt x="0" y="929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8" name="AutoShape 7">
              <a:extLst>
                <a:ext uri="{FF2B5EF4-FFF2-40B4-BE49-F238E27FC236}">
                  <a16:creationId xmlns:a16="http://schemas.microsoft.com/office/drawing/2014/main" id="{7B28525C-F49C-FCB5-C822-DE28A91B015E}"/>
                </a:ext>
              </a:extLst>
            </p:cNvPr>
            <p:cNvSpPr/>
            <p:nvPr/>
          </p:nvSpPr>
          <p:spPr>
            <a:xfrm flipV="1">
              <a:off x="12154824" y="71792"/>
              <a:ext cx="0" cy="870191"/>
            </a:xfrm>
            <a:prstGeom prst="line">
              <a:avLst/>
            </a:prstGeom>
            <a:ln w="25352" cap="flat">
              <a:solidFill>
                <a:srgbClr val="4A4545"/>
              </a:solidFill>
              <a:prstDash val="solid"/>
              <a:headEnd type="none" w="sm" len="sm"/>
              <a:tailEnd type="none" w="sm" len="sm"/>
            </a:ln>
          </p:spPr>
        </p:sp>
      </p:grpSp>
    </p:spTree>
    <p:extLst>
      <p:ext uri="{BB962C8B-B14F-4D97-AF65-F5344CB8AC3E}">
        <p14:creationId xmlns:p14="http://schemas.microsoft.com/office/powerpoint/2010/main" val="2768971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73413-0357-4008-DB56-D11675615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4">
            <a:extLst>
              <a:ext uri="{FF2B5EF4-FFF2-40B4-BE49-F238E27FC236}">
                <a16:creationId xmlns:a16="http://schemas.microsoft.com/office/drawing/2014/main" id="{19BAB7A5-FC3F-5470-4113-C50C0C6BCC4F}"/>
              </a:ext>
            </a:extLst>
          </p:cNvPr>
          <p:cNvSpPr txBox="1">
            <a:spLocks/>
          </p:cNvSpPr>
          <p:nvPr/>
        </p:nvSpPr>
        <p:spPr>
          <a:xfrm>
            <a:off x="811505" y="2635817"/>
            <a:ext cx="4344695" cy="11718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Instalación de sistemas de baterías para almacenar o exceso de produción e usalo en momentos de baixa xeración ou para outros usos.</a:t>
            </a:r>
            <a:endParaRPr kumimoji="0" lang="es-ES" sz="1500" b="0" i="0" u="none" strike="noStrike" kern="1200" cap="none" spc="0" normalizeH="0" baseline="0" noProof="0" dirty="0">
              <a:ln>
                <a:noFill/>
              </a:ln>
              <a:solidFill>
                <a:srgbClr val="4A594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E3EBEE91-AFE9-32E0-658F-559955D0C1B9}"/>
              </a:ext>
            </a:extLst>
          </p:cNvPr>
          <p:cNvSpPr txBox="1">
            <a:spLocks/>
          </p:cNvSpPr>
          <p:nvPr/>
        </p:nvSpPr>
        <p:spPr>
          <a:xfrm>
            <a:off x="925804" y="2029023"/>
            <a:ext cx="4762500" cy="3766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2200" b="1" dirty="0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ALMACENAMENTO</a:t>
            </a:r>
            <a:endParaRPr kumimoji="0" lang="es-ES" sz="2200" b="1" i="0" u="none" strike="noStrike" kern="1200" cap="none" spc="0" normalizeH="0" baseline="0" noProof="0" dirty="0">
              <a:ln>
                <a:noFill/>
              </a:ln>
              <a:solidFill>
                <a:srgbClr val="E0C537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200" b="1" i="0" u="none" strike="noStrike" kern="1200" cap="none" spc="0" normalizeH="0" baseline="0" noProof="0" dirty="0">
              <a:ln>
                <a:noFill/>
              </a:ln>
              <a:solidFill>
                <a:srgbClr val="E0C537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1292434-070A-9EE5-69EB-D2FB1BC9D3E5}"/>
              </a:ext>
            </a:extLst>
          </p:cNvPr>
          <p:cNvSpPr txBox="1">
            <a:spLocks/>
          </p:cNvSpPr>
          <p:nvPr/>
        </p:nvSpPr>
        <p:spPr>
          <a:xfrm>
            <a:off x="811505" y="379218"/>
            <a:ext cx="1087378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OFICINA DE TRANSFORMACION COMUNITARIA </a:t>
            </a:r>
            <a:b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kumimoji="0" lang="es-ES" sz="2000" b="1" i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+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Renovables</a:t>
            </a:r>
            <a:r>
              <a:rPr kumimoji="0" lang="es-ES" sz="2000" b="1" i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</p:txBody>
      </p:sp>
      <p:pic>
        <p:nvPicPr>
          <p:cNvPr id="4" name="Picture 2" descr="ALMACENAMIENTO DE ENERGÍA - APIA">
            <a:extLst>
              <a:ext uri="{FF2B5EF4-FFF2-40B4-BE49-F238E27FC236}">
                <a16:creationId xmlns:a16="http://schemas.microsoft.com/office/drawing/2014/main" id="{D7CCF4BF-71BB-598E-69CA-32321B0DE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523" y="1854889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10">
            <a:extLst>
              <a:ext uri="{FF2B5EF4-FFF2-40B4-BE49-F238E27FC236}">
                <a16:creationId xmlns:a16="http://schemas.microsoft.com/office/drawing/2014/main" id="{4517D1D0-9724-0BE0-A6F9-EFE89CCC8126}"/>
              </a:ext>
            </a:extLst>
          </p:cNvPr>
          <p:cNvSpPr>
            <a:spLocks noChangeAspect="1"/>
          </p:cNvSpPr>
          <p:nvPr/>
        </p:nvSpPr>
        <p:spPr>
          <a:xfrm>
            <a:off x="-79521" y="-1782"/>
            <a:ext cx="2418514" cy="831600"/>
          </a:xfrm>
          <a:custGeom>
            <a:avLst/>
            <a:gdLst/>
            <a:ahLst/>
            <a:cxnLst/>
            <a:rect l="l" t="t" r="r" b="b"/>
            <a:pathLst>
              <a:path w="4891211" h="1681831">
                <a:moveTo>
                  <a:pt x="0" y="0"/>
                </a:moveTo>
                <a:lnTo>
                  <a:pt x="4891211" y="0"/>
                </a:lnTo>
                <a:lnTo>
                  <a:pt x="4891211" y="1681831"/>
                </a:lnTo>
                <a:lnTo>
                  <a:pt x="0" y="16818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236" r="-5236"/>
            </a:stretch>
          </a:blipFill>
        </p:spPr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A921191C-1520-EC40-37EB-E0F403A9463A}"/>
              </a:ext>
            </a:extLst>
          </p:cNvPr>
          <p:cNvGrpSpPr>
            <a:grpSpLocks noChangeAspect="1"/>
          </p:cNvGrpSpPr>
          <p:nvPr/>
        </p:nvGrpSpPr>
        <p:grpSpPr>
          <a:xfrm>
            <a:off x="172130" y="5965166"/>
            <a:ext cx="11675553" cy="604344"/>
            <a:chOff x="0" y="0"/>
            <a:chExt cx="19760282" cy="1022821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F5B68A03-761E-6569-F394-56AC5E859064}"/>
                </a:ext>
              </a:extLst>
            </p:cNvPr>
            <p:cNvSpPr/>
            <p:nvPr/>
          </p:nvSpPr>
          <p:spPr>
            <a:xfrm>
              <a:off x="0" y="0"/>
              <a:ext cx="3825153" cy="1022821"/>
            </a:xfrm>
            <a:custGeom>
              <a:avLst/>
              <a:gdLst/>
              <a:ahLst/>
              <a:cxnLst/>
              <a:rect l="l" t="t" r="r" b="b"/>
              <a:pathLst>
                <a:path w="3825153" h="1022821">
                  <a:moveTo>
                    <a:pt x="0" y="0"/>
                  </a:moveTo>
                  <a:lnTo>
                    <a:pt x="3825153" y="0"/>
                  </a:lnTo>
                  <a:lnTo>
                    <a:pt x="3825153" y="1022821"/>
                  </a:lnTo>
                  <a:lnTo>
                    <a:pt x="0" y="1022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2351"/>
              </a:stretch>
            </a:blipFill>
          </p:spPr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0C560374-841D-DCF7-BD05-D1613E08ECFF}"/>
                </a:ext>
              </a:extLst>
            </p:cNvPr>
            <p:cNvSpPr/>
            <p:nvPr/>
          </p:nvSpPr>
          <p:spPr>
            <a:xfrm>
              <a:off x="6158298" y="71792"/>
              <a:ext cx="5682165" cy="909146"/>
            </a:xfrm>
            <a:custGeom>
              <a:avLst/>
              <a:gdLst/>
              <a:ahLst/>
              <a:cxnLst/>
              <a:rect l="l" t="t" r="r" b="b"/>
              <a:pathLst>
                <a:path w="5682165" h="909146">
                  <a:moveTo>
                    <a:pt x="0" y="0"/>
                  </a:moveTo>
                  <a:lnTo>
                    <a:pt x="5682165" y="0"/>
                  </a:lnTo>
                  <a:lnTo>
                    <a:pt x="5682165" y="909147"/>
                  </a:lnTo>
                  <a:lnTo>
                    <a:pt x="0" y="909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48108CA2-FB63-41E0-A2CF-CAA7CF8D8FC1}"/>
                </a:ext>
              </a:extLst>
            </p:cNvPr>
            <p:cNvSpPr/>
            <p:nvPr/>
          </p:nvSpPr>
          <p:spPr>
            <a:xfrm>
              <a:off x="12392904" y="0"/>
              <a:ext cx="5292746" cy="980939"/>
            </a:xfrm>
            <a:custGeom>
              <a:avLst/>
              <a:gdLst/>
              <a:ahLst/>
              <a:cxnLst/>
              <a:rect l="l" t="t" r="r" b="b"/>
              <a:pathLst>
                <a:path w="5292746" h="980939">
                  <a:moveTo>
                    <a:pt x="0" y="0"/>
                  </a:moveTo>
                  <a:lnTo>
                    <a:pt x="5292746" y="0"/>
                  </a:lnTo>
                  <a:lnTo>
                    <a:pt x="5292746" y="980939"/>
                  </a:lnTo>
                  <a:lnTo>
                    <a:pt x="0" y="980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182" t="-109633" r="-3841" b="-118223"/>
              </a:stretch>
            </a:blipFill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D6E9A62-A4D6-1813-1D6B-0BB634419EE1}"/>
                </a:ext>
              </a:extLst>
            </p:cNvPr>
            <p:cNvSpPr/>
            <p:nvPr/>
          </p:nvSpPr>
          <p:spPr>
            <a:xfrm>
              <a:off x="17941538" y="93390"/>
              <a:ext cx="1818743" cy="929431"/>
            </a:xfrm>
            <a:custGeom>
              <a:avLst/>
              <a:gdLst/>
              <a:ahLst/>
              <a:cxnLst/>
              <a:rect l="l" t="t" r="r" b="b"/>
              <a:pathLst>
                <a:path w="1818743" h="929431">
                  <a:moveTo>
                    <a:pt x="0" y="0"/>
                  </a:moveTo>
                  <a:lnTo>
                    <a:pt x="1818744" y="0"/>
                  </a:lnTo>
                  <a:lnTo>
                    <a:pt x="1818744" y="929431"/>
                  </a:lnTo>
                  <a:lnTo>
                    <a:pt x="0" y="929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7" name="AutoShape 7">
              <a:extLst>
                <a:ext uri="{FF2B5EF4-FFF2-40B4-BE49-F238E27FC236}">
                  <a16:creationId xmlns:a16="http://schemas.microsoft.com/office/drawing/2014/main" id="{D2D416C8-EC11-FBD9-A2C9-784890278724}"/>
                </a:ext>
              </a:extLst>
            </p:cNvPr>
            <p:cNvSpPr/>
            <p:nvPr/>
          </p:nvSpPr>
          <p:spPr>
            <a:xfrm flipV="1">
              <a:off x="12154824" y="71792"/>
              <a:ext cx="0" cy="870191"/>
            </a:xfrm>
            <a:prstGeom prst="line">
              <a:avLst/>
            </a:prstGeom>
            <a:ln w="25352" cap="flat">
              <a:solidFill>
                <a:srgbClr val="4A4545"/>
              </a:solidFill>
              <a:prstDash val="solid"/>
              <a:headEnd type="none" w="sm" len="sm"/>
              <a:tailEnd type="none" w="sm" len="sm"/>
            </a:ln>
          </p:spPr>
        </p:sp>
      </p:grpSp>
    </p:spTree>
    <p:extLst>
      <p:ext uri="{BB962C8B-B14F-4D97-AF65-F5344CB8AC3E}">
        <p14:creationId xmlns:p14="http://schemas.microsoft.com/office/powerpoint/2010/main" val="3985273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393859-4E70-C74A-167B-E19165FBD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4">
            <a:extLst>
              <a:ext uri="{FF2B5EF4-FFF2-40B4-BE49-F238E27FC236}">
                <a16:creationId xmlns:a16="http://schemas.microsoft.com/office/drawing/2014/main" id="{75802364-2E32-16A1-62C1-6CE4876497CC}"/>
              </a:ext>
            </a:extLst>
          </p:cNvPr>
          <p:cNvSpPr txBox="1">
            <a:spLocks/>
          </p:cNvSpPr>
          <p:nvPr/>
        </p:nvSpPr>
        <p:spPr>
          <a:xfrm>
            <a:off x="811505" y="2229040"/>
            <a:ext cx="6013179" cy="24482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Sistema de tubaxes de auga quente illadas repartidas que quentan auga ou directamente os espazos interiores de fogares ou tendas.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calor prodúcese de maneira centralizada a partir de recursos diversos (biomasa, </a:t>
            </a:r>
            <a:r>
              <a:rPr lang="gl-ES" sz="1500" dirty="0" err="1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biogás</a:t>
            </a: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calor residual de procesos industriais,...)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Provén de calefacción a toda o pobo ou todo o barrio. </a:t>
            </a:r>
            <a:endParaRPr kumimoji="0" lang="gl-ES" sz="1500" b="0" i="0" u="none" strike="noStrike" kern="1200" cap="none" spc="0" normalizeH="0" baseline="0" noProof="0" dirty="0">
              <a:ln>
                <a:noFill/>
              </a:ln>
              <a:solidFill>
                <a:srgbClr val="4A594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2168FD9A-C7A9-8D2C-C536-ECF51056BBE5}"/>
              </a:ext>
            </a:extLst>
          </p:cNvPr>
          <p:cNvSpPr txBox="1">
            <a:spLocks/>
          </p:cNvSpPr>
          <p:nvPr/>
        </p:nvSpPr>
        <p:spPr>
          <a:xfrm>
            <a:off x="925804" y="1617468"/>
            <a:ext cx="5898880" cy="3766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CLIMATIZACIÓN: REDES DE CALOR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86B6951-42F2-BAB5-7CB1-89CA073F6E8D}"/>
              </a:ext>
            </a:extLst>
          </p:cNvPr>
          <p:cNvSpPr txBox="1">
            <a:spLocks/>
          </p:cNvSpPr>
          <p:nvPr/>
        </p:nvSpPr>
        <p:spPr>
          <a:xfrm>
            <a:off x="811505" y="379218"/>
            <a:ext cx="1087378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OFICINA DE TRANSFORMACION COMUNITARIA </a:t>
            </a:r>
            <a:b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kumimoji="0" lang="es-ES" sz="2000" b="1" i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+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Renovables</a:t>
            </a:r>
            <a:r>
              <a:rPr kumimoji="0" lang="es-ES" sz="2000" b="1" i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0E15DB6-F600-68FE-7716-B61914A29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175" y="1507088"/>
            <a:ext cx="4667251" cy="315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1AF75CD8-9778-45FC-8D65-5804BF34F4D4}"/>
              </a:ext>
            </a:extLst>
          </p:cNvPr>
          <p:cNvSpPr/>
          <p:nvPr/>
        </p:nvSpPr>
        <p:spPr>
          <a:xfrm>
            <a:off x="7115274" y="4848527"/>
            <a:ext cx="4667251" cy="5460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4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Quentar e arrefriar os edificios supón moita enerxía, diñeiro e emisións de CO2. </a:t>
            </a:r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89A5D0D0-D9C3-ECA2-450F-6A1890781161}"/>
              </a:ext>
            </a:extLst>
          </p:cNvPr>
          <p:cNvSpPr>
            <a:spLocks noChangeAspect="1"/>
          </p:cNvSpPr>
          <p:nvPr/>
        </p:nvSpPr>
        <p:spPr>
          <a:xfrm>
            <a:off x="-79521" y="-1782"/>
            <a:ext cx="2418514" cy="831600"/>
          </a:xfrm>
          <a:custGeom>
            <a:avLst/>
            <a:gdLst/>
            <a:ahLst/>
            <a:cxnLst/>
            <a:rect l="l" t="t" r="r" b="b"/>
            <a:pathLst>
              <a:path w="4891211" h="1681831">
                <a:moveTo>
                  <a:pt x="0" y="0"/>
                </a:moveTo>
                <a:lnTo>
                  <a:pt x="4891211" y="0"/>
                </a:lnTo>
                <a:lnTo>
                  <a:pt x="4891211" y="1681831"/>
                </a:lnTo>
                <a:lnTo>
                  <a:pt x="0" y="16818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236" r="-5236"/>
            </a:stretch>
          </a:blipFill>
        </p:spPr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B8126868-811F-34EC-A08D-EB053AF5F230}"/>
              </a:ext>
            </a:extLst>
          </p:cNvPr>
          <p:cNvGrpSpPr>
            <a:grpSpLocks noChangeAspect="1"/>
          </p:cNvGrpSpPr>
          <p:nvPr/>
        </p:nvGrpSpPr>
        <p:grpSpPr>
          <a:xfrm>
            <a:off x="172130" y="5965166"/>
            <a:ext cx="11675553" cy="604344"/>
            <a:chOff x="0" y="0"/>
            <a:chExt cx="19760282" cy="1022821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CAB8F3AB-7B0A-1933-C45F-C80FC04E66E4}"/>
                </a:ext>
              </a:extLst>
            </p:cNvPr>
            <p:cNvSpPr/>
            <p:nvPr/>
          </p:nvSpPr>
          <p:spPr>
            <a:xfrm>
              <a:off x="0" y="0"/>
              <a:ext cx="3825153" cy="1022821"/>
            </a:xfrm>
            <a:custGeom>
              <a:avLst/>
              <a:gdLst/>
              <a:ahLst/>
              <a:cxnLst/>
              <a:rect l="l" t="t" r="r" b="b"/>
              <a:pathLst>
                <a:path w="3825153" h="1022821">
                  <a:moveTo>
                    <a:pt x="0" y="0"/>
                  </a:moveTo>
                  <a:lnTo>
                    <a:pt x="3825153" y="0"/>
                  </a:lnTo>
                  <a:lnTo>
                    <a:pt x="3825153" y="1022821"/>
                  </a:lnTo>
                  <a:lnTo>
                    <a:pt x="0" y="1022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2351"/>
              </a:stretch>
            </a:blipFill>
          </p:spPr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112C7551-C1BD-2ED0-F453-0A7E8DF2A132}"/>
                </a:ext>
              </a:extLst>
            </p:cNvPr>
            <p:cNvSpPr/>
            <p:nvPr/>
          </p:nvSpPr>
          <p:spPr>
            <a:xfrm>
              <a:off x="6158298" y="71792"/>
              <a:ext cx="5682165" cy="909146"/>
            </a:xfrm>
            <a:custGeom>
              <a:avLst/>
              <a:gdLst/>
              <a:ahLst/>
              <a:cxnLst/>
              <a:rect l="l" t="t" r="r" b="b"/>
              <a:pathLst>
                <a:path w="5682165" h="909146">
                  <a:moveTo>
                    <a:pt x="0" y="0"/>
                  </a:moveTo>
                  <a:lnTo>
                    <a:pt x="5682165" y="0"/>
                  </a:lnTo>
                  <a:lnTo>
                    <a:pt x="5682165" y="909147"/>
                  </a:lnTo>
                  <a:lnTo>
                    <a:pt x="0" y="909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376137B-75C7-0FFF-4C2F-7FD584071E00}"/>
                </a:ext>
              </a:extLst>
            </p:cNvPr>
            <p:cNvSpPr/>
            <p:nvPr/>
          </p:nvSpPr>
          <p:spPr>
            <a:xfrm>
              <a:off x="12392904" y="0"/>
              <a:ext cx="5292746" cy="980939"/>
            </a:xfrm>
            <a:custGeom>
              <a:avLst/>
              <a:gdLst/>
              <a:ahLst/>
              <a:cxnLst/>
              <a:rect l="l" t="t" r="r" b="b"/>
              <a:pathLst>
                <a:path w="5292746" h="980939">
                  <a:moveTo>
                    <a:pt x="0" y="0"/>
                  </a:moveTo>
                  <a:lnTo>
                    <a:pt x="5292746" y="0"/>
                  </a:lnTo>
                  <a:lnTo>
                    <a:pt x="5292746" y="980939"/>
                  </a:lnTo>
                  <a:lnTo>
                    <a:pt x="0" y="980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182" t="-109633" r="-3841" b="-118223"/>
              </a:stretch>
            </a:blipFill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A34B9DAB-56AA-FAD9-9479-AFC5FA8797B4}"/>
                </a:ext>
              </a:extLst>
            </p:cNvPr>
            <p:cNvSpPr/>
            <p:nvPr/>
          </p:nvSpPr>
          <p:spPr>
            <a:xfrm>
              <a:off x="17941538" y="93390"/>
              <a:ext cx="1818743" cy="929431"/>
            </a:xfrm>
            <a:custGeom>
              <a:avLst/>
              <a:gdLst/>
              <a:ahLst/>
              <a:cxnLst/>
              <a:rect l="l" t="t" r="r" b="b"/>
              <a:pathLst>
                <a:path w="1818743" h="929431">
                  <a:moveTo>
                    <a:pt x="0" y="0"/>
                  </a:moveTo>
                  <a:lnTo>
                    <a:pt x="1818744" y="0"/>
                  </a:lnTo>
                  <a:lnTo>
                    <a:pt x="1818744" y="929431"/>
                  </a:lnTo>
                  <a:lnTo>
                    <a:pt x="0" y="929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7" name="AutoShape 7">
              <a:extLst>
                <a:ext uri="{FF2B5EF4-FFF2-40B4-BE49-F238E27FC236}">
                  <a16:creationId xmlns:a16="http://schemas.microsoft.com/office/drawing/2014/main" id="{47031EDE-6108-8EE1-E272-E3145944797D}"/>
                </a:ext>
              </a:extLst>
            </p:cNvPr>
            <p:cNvSpPr/>
            <p:nvPr/>
          </p:nvSpPr>
          <p:spPr>
            <a:xfrm flipV="1">
              <a:off x="12154824" y="71792"/>
              <a:ext cx="0" cy="870191"/>
            </a:xfrm>
            <a:prstGeom prst="line">
              <a:avLst/>
            </a:prstGeom>
            <a:ln w="25352" cap="flat">
              <a:solidFill>
                <a:srgbClr val="4A4545"/>
              </a:solidFill>
              <a:prstDash val="solid"/>
              <a:headEnd type="none" w="sm" len="sm"/>
              <a:tailEnd type="none" w="sm" len="sm"/>
            </a:ln>
          </p:spPr>
        </p:sp>
      </p:grpSp>
    </p:spTree>
    <p:extLst>
      <p:ext uri="{BB962C8B-B14F-4D97-AF65-F5344CB8AC3E}">
        <p14:creationId xmlns:p14="http://schemas.microsoft.com/office/powerpoint/2010/main" val="3159579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318B5-1A2E-BA5B-8F6F-39A7C0AFB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4">
            <a:extLst>
              <a:ext uri="{FF2B5EF4-FFF2-40B4-BE49-F238E27FC236}">
                <a16:creationId xmlns:a16="http://schemas.microsoft.com/office/drawing/2014/main" id="{78EA7D6A-0FC4-D82E-0123-AAAE5FE73A16}"/>
              </a:ext>
            </a:extLst>
          </p:cNvPr>
          <p:cNvSpPr txBox="1">
            <a:spLocks/>
          </p:cNvSpPr>
          <p:nvPr/>
        </p:nvSpPr>
        <p:spPr>
          <a:xfrm>
            <a:off x="799101" y="1657046"/>
            <a:ext cx="6013179" cy="97654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Puntos de recarga municipais.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Sistema de vehículos eléctricos compartidos (propiedade da CE e non das persoas individuais) que os socios da CE poden reservar e utilizar.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endParaRPr kumimoji="0" lang="gl-ES" sz="1500" b="0" i="0" u="none" strike="noStrike" kern="1200" cap="none" spc="0" normalizeH="0" baseline="0" noProof="0" dirty="0">
              <a:ln>
                <a:noFill/>
              </a:ln>
              <a:solidFill>
                <a:srgbClr val="4A594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endParaRPr kumimoji="0" lang="gl-ES" sz="1500" b="0" i="0" u="none" strike="noStrike" kern="1200" cap="none" spc="0" normalizeH="0" baseline="0" noProof="0" dirty="0">
              <a:ln>
                <a:noFill/>
              </a:ln>
              <a:solidFill>
                <a:srgbClr val="4A594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gl-ES" sz="1500" b="0" i="0" u="none" strike="noStrike" kern="1200" cap="none" spc="0" normalizeH="0" baseline="0" noProof="0" dirty="0">
              <a:ln>
                <a:noFill/>
              </a:ln>
              <a:solidFill>
                <a:srgbClr val="4A594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gl-ES" sz="1500" b="0" i="0" u="none" strike="noStrike" kern="1200" cap="none" spc="0" normalizeH="0" baseline="0" noProof="0" dirty="0">
              <a:ln>
                <a:noFill/>
              </a:ln>
              <a:solidFill>
                <a:srgbClr val="4A594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gl-ES" sz="1500" b="0" i="0" u="none" strike="noStrike" kern="1200" cap="none" spc="0" normalizeH="0" baseline="0" noProof="0" dirty="0">
              <a:ln>
                <a:noFill/>
              </a:ln>
              <a:solidFill>
                <a:srgbClr val="4A594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8E91A704-104E-3EAC-E02D-23341EECF790}"/>
              </a:ext>
            </a:extLst>
          </p:cNvPr>
          <p:cNvSpPr txBox="1">
            <a:spLocks/>
          </p:cNvSpPr>
          <p:nvPr/>
        </p:nvSpPr>
        <p:spPr>
          <a:xfrm>
            <a:off x="913400" y="1129714"/>
            <a:ext cx="6785848" cy="3766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2200" b="1" dirty="0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MOVILIDADE ELÉCTRICA COMUNITARIA</a:t>
            </a:r>
            <a:endParaRPr kumimoji="0" lang="es-ES" sz="2200" b="1" i="0" u="none" strike="noStrike" kern="1200" cap="none" spc="0" normalizeH="0" baseline="0" noProof="0" dirty="0">
              <a:ln>
                <a:noFill/>
              </a:ln>
              <a:solidFill>
                <a:srgbClr val="E0C537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3FA0621-679C-59F9-4DEA-45E8A3B5B2E3}"/>
              </a:ext>
            </a:extLst>
          </p:cNvPr>
          <p:cNvSpPr txBox="1">
            <a:spLocks/>
          </p:cNvSpPr>
          <p:nvPr/>
        </p:nvSpPr>
        <p:spPr>
          <a:xfrm>
            <a:off x="5646048" y="163872"/>
            <a:ext cx="624969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OFICINA DE TRANSFORMACION COMUNITARIA </a:t>
            </a:r>
            <a:b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kumimoji="0" lang="es-ES" sz="2000" b="1" i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+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Renovables</a:t>
            </a:r>
            <a:r>
              <a:rPr kumimoji="0" lang="es-ES" sz="2000" b="1" i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</p:txBody>
      </p:sp>
      <p:pic>
        <p:nvPicPr>
          <p:cNvPr id="1030" name="Picture 6" descr="Movilidad eléctrica compartida | Carsharing Valencia - Alternacoop">
            <a:extLst>
              <a:ext uri="{FF2B5EF4-FFF2-40B4-BE49-F238E27FC236}">
                <a16:creationId xmlns:a16="http://schemas.microsoft.com/office/drawing/2014/main" id="{9B34A843-2C45-A8AD-E86B-2C50CC15D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031" y="1502698"/>
            <a:ext cx="4595711" cy="175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4834BDE6-F282-472D-8A9E-8EBB110EB4BE}"/>
              </a:ext>
            </a:extLst>
          </p:cNvPr>
          <p:cNvSpPr/>
          <p:nvPr/>
        </p:nvSpPr>
        <p:spPr>
          <a:xfrm>
            <a:off x="7214306" y="4228330"/>
            <a:ext cx="4385263" cy="7765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defRPr/>
            </a:pPr>
            <a:r>
              <a:rPr lang="gl-ES" sz="14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Éo sector con maior nivel de emisións da economía europea, xerando en torno ao 30% das emisións de CO</a:t>
            </a:r>
            <a:r>
              <a:rPr lang="gl-ES" sz="1400" baseline="-250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 </a:t>
            </a:r>
            <a:endParaRPr lang="gl-ES" sz="1400" dirty="0">
              <a:solidFill>
                <a:srgbClr val="4A594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" name="Elementos multimedia en línea 5" title="🚗 LOUSAME | Un COCHE ELÉCTRICO COMPARTIDO, iniciativa da aldea de FROXÁN pioneira en ESPAÑA">
            <a:hlinkClick r:id="" action="ppaction://media"/>
            <a:extLst>
              <a:ext uri="{FF2B5EF4-FFF2-40B4-BE49-F238E27FC236}">
                <a16:creationId xmlns:a16="http://schemas.microsoft.com/office/drawing/2014/main" id="{D9225550-738E-4645-A235-4453BB3ACD9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95157" y="3203135"/>
            <a:ext cx="4572000" cy="2571750"/>
          </a:xfrm>
          <a:prstGeom prst="rect">
            <a:avLst/>
          </a:prstGeom>
        </p:spPr>
      </p:pic>
      <p:sp>
        <p:nvSpPr>
          <p:cNvPr id="3" name="Freeform 10">
            <a:extLst>
              <a:ext uri="{FF2B5EF4-FFF2-40B4-BE49-F238E27FC236}">
                <a16:creationId xmlns:a16="http://schemas.microsoft.com/office/drawing/2014/main" id="{A7BBC290-6CBA-0B44-D1D2-8A1E6CD360BB}"/>
              </a:ext>
            </a:extLst>
          </p:cNvPr>
          <p:cNvSpPr>
            <a:spLocks noChangeAspect="1"/>
          </p:cNvSpPr>
          <p:nvPr/>
        </p:nvSpPr>
        <p:spPr>
          <a:xfrm>
            <a:off x="-79521" y="-1782"/>
            <a:ext cx="2418514" cy="831600"/>
          </a:xfrm>
          <a:custGeom>
            <a:avLst/>
            <a:gdLst/>
            <a:ahLst/>
            <a:cxnLst/>
            <a:rect l="l" t="t" r="r" b="b"/>
            <a:pathLst>
              <a:path w="4891211" h="1681831">
                <a:moveTo>
                  <a:pt x="0" y="0"/>
                </a:moveTo>
                <a:lnTo>
                  <a:pt x="4891211" y="0"/>
                </a:lnTo>
                <a:lnTo>
                  <a:pt x="4891211" y="1681831"/>
                </a:lnTo>
                <a:lnTo>
                  <a:pt x="0" y="168183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236" r="-5236"/>
            </a:stretch>
          </a:blipFill>
        </p:spPr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A472ABCE-E3C3-A702-AA4F-7AEC28F42038}"/>
              </a:ext>
            </a:extLst>
          </p:cNvPr>
          <p:cNvGrpSpPr>
            <a:grpSpLocks noChangeAspect="1"/>
          </p:cNvGrpSpPr>
          <p:nvPr/>
        </p:nvGrpSpPr>
        <p:grpSpPr>
          <a:xfrm>
            <a:off x="172130" y="5965166"/>
            <a:ext cx="11675553" cy="604344"/>
            <a:chOff x="0" y="0"/>
            <a:chExt cx="19760282" cy="1022821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CED06E5-AD7B-C200-9636-722F978B6A6E}"/>
                </a:ext>
              </a:extLst>
            </p:cNvPr>
            <p:cNvSpPr/>
            <p:nvPr/>
          </p:nvSpPr>
          <p:spPr>
            <a:xfrm>
              <a:off x="0" y="0"/>
              <a:ext cx="3825153" cy="1022821"/>
            </a:xfrm>
            <a:custGeom>
              <a:avLst/>
              <a:gdLst/>
              <a:ahLst/>
              <a:cxnLst/>
              <a:rect l="l" t="t" r="r" b="b"/>
              <a:pathLst>
                <a:path w="3825153" h="1022821">
                  <a:moveTo>
                    <a:pt x="0" y="0"/>
                  </a:moveTo>
                  <a:lnTo>
                    <a:pt x="3825153" y="0"/>
                  </a:lnTo>
                  <a:lnTo>
                    <a:pt x="3825153" y="1022821"/>
                  </a:lnTo>
                  <a:lnTo>
                    <a:pt x="0" y="1022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2351"/>
              </a:stretch>
            </a:blipFill>
          </p:spPr>
        </p:sp>
        <p:sp>
          <p:nvSpPr>
            <p:cNvPr id="15" name="Freeform 4">
              <a:extLst>
                <a:ext uri="{FF2B5EF4-FFF2-40B4-BE49-F238E27FC236}">
                  <a16:creationId xmlns:a16="http://schemas.microsoft.com/office/drawing/2014/main" id="{A8B3B021-86B8-AED2-03F7-64CC83878478}"/>
                </a:ext>
              </a:extLst>
            </p:cNvPr>
            <p:cNvSpPr/>
            <p:nvPr/>
          </p:nvSpPr>
          <p:spPr>
            <a:xfrm>
              <a:off x="6158298" y="71792"/>
              <a:ext cx="5682165" cy="909146"/>
            </a:xfrm>
            <a:custGeom>
              <a:avLst/>
              <a:gdLst/>
              <a:ahLst/>
              <a:cxnLst/>
              <a:rect l="l" t="t" r="r" b="b"/>
              <a:pathLst>
                <a:path w="5682165" h="909146">
                  <a:moveTo>
                    <a:pt x="0" y="0"/>
                  </a:moveTo>
                  <a:lnTo>
                    <a:pt x="5682165" y="0"/>
                  </a:lnTo>
                  <a:lnTo>
                    <a:pt x="5682165" y="909147"/>
                  </a:lnTo>
                  <a:lnTo>
                    <a:pt x="0" y="909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F653412E-EAA7-795D-C056-9FA8671B6AA5}"/>
                </a:ext>
              </a:extLst>
            </p:cNvPr>
            <p:cNvSpPr/>
            <p:nvPr/>
          </p:nvSpPr>
          <p:spPr>
            <a:xfrm>
              <a:off x="12392904" y="0"/>
              <a:ext cx="5292746" cy="980939"/>
            </a:xfrm>
            <a:custGeom>
              <a:avLst/>
              <a:gdLst/>
              <a:ahLst/>
              <a:cxnLst/>
              <a:rect l="l" t="t" r="r" b="b"/>
              <a:pathLst>
                <a:path w="5292746" h="980939">
                  <a:moveTo>
                    <a:pt x="0" y="0"/>
                  </a:moveTo>
                  <a:lnTo>
                    <a:pt x="5292746" y="0"/>
                  </a:lnTo>
                  <a:lnTo>
                    <a:pt x="5292746" y="980939"/>
                  </a:lnTo>
                  <a:lnTo>
                    <a:pt x="0" y="980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4182" t="-109633" r="-3841" b="-118223"/>
              </a:stretch>
            </a:blipFill>
          </p:spPr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F1EB2004-6E2B-91B1-690C-0072C5FE93C1}"/>
                </a:ext>
              </a:extLst>
            </p:cNvPr>
            <p:cNvSpPr/>
            <p:nvPr/>
          </p:nvSpPr>
          <p:spPr>
            <a:xfrm>
              <a:off x="17941538" y="93390"/>
              <a:ext cx="1818743" cy="929431"/>
            </a:xfrm>
            <a:custGeom>
              <a:avLst/>
              <a:gdLst/>
              <a:ahLst/>
              <a:cxnLst/>
              <a:rect l="l" t="t" r="r" b="b"/>
              <a:pathLst>
                <a:path w="1818743" h="929431">
                  <a:moveTo>
                    <a:pt x="0" y="0"/>
                  </a:moveTo>
                  <a:lnTo>
                    <a:pt x="1818744" y="0"/>
                  </a:lnTo>
                  <a:lnTo>
                    <a:pt x="1818744" y="929431"/>
                  </a:lnTo>
                  <a:lnTo>
                    <a:pt x="0" y="929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18" name="AutoShape 7">
              <a:extLst>
                <a:ext uri="{FF2B5EF4-FFF2-40B4-BE49-F238E27FC236}">
                  <a16:creationId xmlns:a16="http://schemas.microsoft.com/office/drawing/2014/main" id="{253BDB28-6BEB-8296-CD23-EE2DF3A466B8}"/>
                </a:ext>
              </a:extLst>
            </p:cNvPr>
            <p:cNvSpPr/>
            <p:nvPr/>
          </p:nvSpPr>
          <p:spPr>
            <a:xfrm flipV="1">
              <a:off x="12154824" y="71792"/>
              <a:ext cx="0" cy="870191"/>
            </a:xfrm>
            <a:prstGeom prst="line">
              <a:avLst/>
            </a:prstGeom>
            <a:ln w="25352" cap="flat">
              <a:solidFill>
                <a:srgbClr val="4A4545"/>
              </a:solidFill>
              <a:prstDash val="solid"/>
              <a:headEnd type="none" w="sm" len="sm"/>
              <a:tailEnd type="none" w="sm" len="sm"/>
            </a:ln>
          </p:spPr>
        </p:sp>
      </p:grpSp>
    </p:spTree>
    <p:extLst>
      <p:ext uri="{BB962C8B-B14F-4D97-AF65-F5344CB8AC3E}">
        <p14:creationId xmlns:p14="http://schemas.microsoft.com/office/powerpoint/2010/main" val="542780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5C876-73A8-B732-13F2-BAD26A3C7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4">
            <a:extLst>
              <a:ext uri="{FF2B5EF4-FFF2-40B4-BE49-F238E27FC236}">
                <a16:creationId xmlns:a16="http://schemas.microsoft.com/office/drawing/2014/main" id="{A1472215-D372-61B3-37F7-52B6D6993F11}"/>
              </a:ext>
            </a:extLst>
          </p:cNvPr>
          <p:cNvSpPr txBox="1">
            <a:spLocks/>
          </p:cNvSpPr>
          <p:nvPr/>
        </p:nvSpPr>
        <p:spPr>
          <a:xfrm>
            <a:off x="864794" y="2072639"/>
            <a:ext cx="6287499" cy="29816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 sistema de certificación de aforro enerxético permite vender, a cambio dunha </a:t>
            </a:r>
            <a:r>
              <a:rPr lang="gl-ES" sz="1500" dirty="0" err="1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contraprestación</a:t>
            </a: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económica, o aforro enerxético que se consegue  despois de investir en actuacións como mellora nas fachadas ou </a:t>
            </a:r>
            <a:r>
              <a:rPr lang="gl-ES" sz="1500" dirty="0" err="1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ventanas</a:t>
            </a: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gl-ES" sz="1500" dirty="0" err="1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sustitución</a:t>
            </a: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ou mellora de caldeiras, etc.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 Certificado de Aforro Enerxético (CAE) é un documento electrónico que garante que, tras levar a cabo unha obra destas características, conseguiuse un novo aforro de enerxía final equivalente a 1 </a:t>
            </a:r>
            <a:r>
              <a:rPr lang="gl-ES" sz="1500" dirty="0" err="1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kilovatio</a:t>
            </a: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hora (</a:t>
            </a:r>
            <a:r>
              <a:rPr lang="gl-ES" sz="1500" dirty="0" err="1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kWh</a:t>
            </a: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), que poderá monetizarse.</a:t>
            </a:r>
            <a:endParaRPr kumimoji="0" lang="es-ES" sz="1500" b="0" i="0" u="none" strike="noStrike" kern="1200" cap="none" spc="0" normalizeH="0" baseline="0" noProof="0" dirty="0">
              <a:ln>
                <a:noFill/>
              </a:ln>
              <a:solidFill>
                <a:srgbClr val="4A594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500" b="0" i="0" u="none" strike="noStrike" kern="1200" cap="none" spc="0" normalizeH="0" baseline="0" noProof="0" dirty="0">
              <a:ln>
                <a:noFill/>
              </a:ln>
              <a:solidFill>
                <a:srgbClr val="4A594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500" b="0" i="0" u="none" strike="noStrike" kern="1200" cap="none" spc="0" normalizeH="0" baseline="0" noProof="0" dirty="0">
              <a:ln>
                <a:noFill/>
              </a:ln>
              <a:solidFill>
                <a:srgbClr val="4A594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F9427A69-D05D-01F2-1227-7A2F2F9C19E9}"/>
              </a:ext>
            </a:extLst>
          </p:cNvPr>
          <p:cNvSpPr txBox="1">
            <a:spLocks/>
          </p:cNvSpPr>
          <p:nvPr/>
        </p:nvSpPr>
        <p:spPr>
          <a:xfrm>
            <a:off x="979093" y="1545307"/>
            <a:ext cx="6785848" cy="3766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2200" b="1" dirty="0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EFICIENCIA ENERXÉTICA</a:t>
            </a:r>
            <a:endParaRPr kumimoji="0" lang="es-ES" sz="2200" b="1" i="0" u="none" strike="noStrike" kern="1200" cap="none" spc="0" normalizeH="0" baseline="0" noProof="0" dirty="0">
              <a:ln>
                <a:noFill/>
              </a:ln>
              <a:solidFill>
                <a:srgbClr val="E0C537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200" b="1" i="0" u="none" strike="noStrike" kern="1200" cap="none" spc="0" normalizeH="0" baseline="0" noProof="0" dirty="0">
              <a:ln>
                <a:noFill/>
              </a:ln>
              <a:solidFill>
                <a:srgbClr val="E0C537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B1035E9-7916-764F-6264-78C470D883A3}"/>
              </a:ext>
            </a:extLst>
          </p:cNvPr>
          <p:cNvSpPr txBox="1">
            <a:spLocks/>
          </p:cNvSpPr>
          <p:nvPr/>
        </p:nvSpPr>
        <p:spPr>
          <a:xfrm>
            <a:off x="5969000" y="196209"/>
            <a:ext cx="588296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OFICINA DE TRANSFORMACION COMUNITARIA </a:t>
            </a:r>
            <a:b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kumimoji="0" lang="es-ES" sz="2000" b="1" i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+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Renovables</a:t>
            </a:r>
            <a:r>
              <a:rPr kumimoji="0" lang="es-ES" sz="2000" b="1" i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</p:txBody>
      </p:sp>
      <p:pic>
        <p:nvPicPr>
          <p:cNvPr id="5122" name="Picture 2" descr="Certificado de eficiencia energética">
            <a:extLst>
              <a:ext uri="{FF2B5EF4-FFF2-40B4-BE49-F238E27FC236}">
                <a16:creationId xmlns:a16="http://schemas.microsoft.com/office/drawing/2014/main" id="{152AA82F-BF68-461B-26B1-B9BFDA7FF6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33"/>
          <a:stretch/>
        </p:blipFill>
        <p:spPr bwMode="auto">
          <a:xfrm>
            <a:off x="8075828" y="1673752"/>
            <a:ext cx="3317071" cy="276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8324BD7A-4B9B-4473-BAFC-B209E80743D6}"/>
              </a:ext>
            </a:extLst>
          </p:cNvPr>
          <p:cNvSpPr/>
          <p:nvPr/>
        </p:nvSpPr>
        <p:spPr>
          <a:xfrm>
            <a:off x="7343810" y="4684816"/>
            <a:ext cx="4508153" cy="7765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4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eficiencia enerxética dos edificios forma parte da folla de ruta cara a descarbonización da Unión Europea. </a:t>
            </a:r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21C2A786-53EB-CF8C-4038-28422742FD96}"/>
              </a:ext>
            </a:extLst>
          </p:cNvPr>
          <p:cNvSpPr>
            <a:spLocks noChangeAspect="1"/>
          </p:cNvSpPr>
          <p:nvPr/>
        </p:nvSpPr>
        <p:spPr>
          <a:xfrm>
            <a:off x="-79521" y="-1782"/>
            <a:ext cx="2418514" cy="831600"/>
          </a:xfrm>
          <a:custGeom>
            <a:avLst/>
            <a:gdLst/>
            <a:ahLst/>
            <a:cxnLst/>
            <a:rect l="l" t="t" r="r" b="b"/>
            <a:pathLst>
              <a:path w="4891211" h="1681831">
                <a:moveTo>
                  <a:pt x="0" y="0"/>
                </a:moveTo>
                <a:lnTo>
                  <a:pt x="4891211" y="0"/>
                </a:lnTo>
                <a:lnTo>
                  <a:pt x="4891211" y="1681831"/>
                </a:lnTo>
                <a:lnTo>
                  <a:pt x="0" y="16818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236" r="-5236"/>
            </a:stretch>
          </a:blipFill>
        </p:spPr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F34BFA1F-D8D6-C193-1540-85A8D86603F5}"/>
              </a:ext>
            </a:extLst>
          </p:cNvPr>
          <p:cNvGrpSpPr>
            <a:grpSpLocks noChangeAspect="1"/>
          </p:cNvGrpSpPr>
          <p:nvPr/>
        </p:nvGrpSpPr>
        <p:grpSpPr>
          <a:xfrm>
            <a:off x="172130" y="5965166"/>
            <a:ext cx="11675553" cy="604344"/>
            <a:chOff x="0" y="0"/>
            <a:chExt cx="19760282" cy="1022821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12CB290B-0FF5-5638-9B82-21AA04A95DDF}"/>
                </a:ext>
              </a:extLst>
            </p:cNvPr>
            <p:cNvSpPr/>
            <p:nvPr/>
          </p:nvSpPr>
          <p:spPr>
            <a:xfrm>
              <a:off x="0" y="0"/>
              <a:ext cx="3825153" cy="1022821"/>
            </a:xfrm>
            <a:custGeom>
              <a:avLst/>
              <a:gdLst/>
              <a:ahLst/>
              <a:cxnLst/>
              <a:rect l="l" t="t" r="r" b="b"/>
              <a:pathLst>
                <a:path w="3825153" h="1022821">
                  <a:moveTo>
                    <a:pt x="0" y="0"/>
                  </a:moveTo>
                  <a:lnTo>
                    <a:pt x="3825153" y="0"/>
                  </a:lnTo>
                  <a:lnTo>
                    <a:pt x="3825153" y="1022821"/>
                  </a:lnTo>
                  <a:lnTo>
                    <a:pt x="0" y="1022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2351"/>
              </a:stretch>
            </a:blipFill>
          </p:spPr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0E336B8E-34E0-4C4A-A348-81666DB00616}"/>
                </a:ext>
              </a:extLst>
            </p:cNvPr>
            <p:cNvSpPr/>
            <p:nvPr/>
          </p:nvSpPr>
          <p:spPr>
            <a:xfrm>
              <a:off x="6158298" y="71792"/>
              <a:ext cx="5682165" cy="909146"/>
            </a:xfrm>
            <a:custGeom>
              <a:avLst/>
              <a:gdLst/>
              <a:ahLst/>
              <a:cxnLst/>
              <a:rect l="l" t="t" r="r" b="b"/>
              <a:pathLst>
                <a:path w="5682165" h="909146">
                  <a:moveTo>
                    <a:pt x="0" y="0"/>
                  </a:moveTo>
                  <a:lnTo>
                    <a:pt x="5682165" y="0"/>
                  </a:lnTo>
                  <a:lnTo>
                    <a:pt x="5682165" y="909147"/>
                  </a:lnTo>
                  <a:lnTo>
                    <a:pt x="0" y="909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37631F9F-10F2-4ACB-F4F2-60F6DA972D1A}"/>
                </a:ext>
              </a:extLst>
            </p:cNvPr>
            <p:cNvSpPr/>
            <p:nvPr/>
          </p:nvSpPr>
          <p:spPr>
            <a:xfrm>
              <a:off x="12392904" y="0"/>
              <a:ext cx="5292746" cy="980939"/>
            </a:xfrm>
            <a:custGeom>
              <a:avLst/>
              <a:gdLst/>
              <a:ahLst/>
              <a:cxnLst/>
              <a:rect l="l" t="t" r="r" b="b"/>
              <a:pathLst>
                <a:path w="5292746" h="980939">
                  <a:moveTo>
                    <a:pt x="0" y="0"/>
                  </a:moveTo>
                  <a:lnTo>
                    <a:pt x="5292746" y="0"/>
                  </a:lnTo>
                  <a:lnTo>
                    <a:pt x="5292746" y="980939"/>
                  </a:lnTo>
                  <a:lnTo>
                    <a:pt x="0" y="980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182" t="-109633" r="-3841" b="-118223"/>
              </a:stretch>
            </a:blipFill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9B95C31F-48F3-DB1F-08C0-4F2A2873606B}"/>
                </a:ext>
              </a:extLst>
            </p:cNvPr>
            <p:cNvSpPr/>
            <p:nvPr/>
          </p:nvSpPr>
          <p:spPr>
            <a:xfrm>
              <a:off x="17941538" y="93390"/>
              <a:ext cx="1818743" cy="929431"/>
            </a:xfrm>
            <a:custGeom>
              <a:avLst/>
              <a:gdLst/>
              <a:ahLst/>
              <a:cxnLst/>
              <a:rect l="l" t="t" r="r" b="b"/>
              <a:pathLst>
                <a:path w="1818743" h="929431">
                  <a:moveTo>
                    <a:pt x="0" y="0"/>
                  </a:moveTo>
                  <a:lnTo>
                    <a:pt x="1818744" y="0"/>
                  </a:lnTo>
                  <a:lnTo>
                    <a:pt x="1818744" y="929431"/>
                  </a:lnTo>
                  <a:lnTo>
                    <a:pt x="0" y="929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7" name="AutoShape 7">
              <a:extLst>
                <a:ext uri="{FF2B5EF4-FFF2-40B4-BE49-F238E27FC236}">
                  <a16:creationId xmlns:a16="http://schemas.microsoft.com/office/drawing/2014/main" id="{9128848F-6569-09EE-98A1-8C6A0590DEAD}"/>
                </a:ext>
              </a:extLst>
            </p:cNvPr>
            <p:cNvSpPr/>
            <p:nvPr/>
          </p:nvSpPr>
          <p:spPr>
            <a:xfrm flipV="1">
              <a:off x="12154824" y="71792"/>
              <a:ext cx="0" cy="870191"/>
            </a:xfrm>
            <a:prstGeom prst="line">
              <a:avLst/>
            </a:prstGeom>
            <a:ln w="25352" cap="flat">
              <a:solidFill>
                <a:srgbClr val="4A4545"/>
              </a:solidFill>
              <a:prstDash val="solid"/>
              <a:headEnd type="none" w="sm" len="sm"/>
              <a:tailEnd type="none" w="sm" len="sm"/>
            </a:ln>
          </p:spPr>
        </p:sp>
      </p:grpSp>
    </p:spTree>
    <p:extLst>
      <p:ext uri="{BB962C8B-B14F-4D97-AF65-F5344CB8AC3E}">
        <p14:creationId xmlns:p14="http://schemas.microsoft.com/office/powerpoint/2010/main" val="2965407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C5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BBBAE9DB-F37F-174E-D478-6624E8024BC3}"/>
              </a:ext>
            </a:extLst>
          </p:cNvPr>
          <p:cNvSpPr txBox="1"/>
          <p:nvPr/>
        </p:nvSpPr>
        <p:spPr>
          <a:xfrm>
            <a:off x="1204253" y="1116961"/>
            <a:ext cx="944584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 err="1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Introdución</a:t>
            </a:r>
            <a:r>
              <a:rPr lang="pt-BR" sz="20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e contexto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Fases na </a:t>
            </a:r>
            <a:r>
              <a:rPr lang="pt-BR" sz="2000" b="1" dirty="0" err="1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creación</a:t>
            </a:r>
            <a:r>
              <a:rPr lang="pt-BR" sz="20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pt-BR" sz="2000" b="1" dirty="0" err="1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dunha</a:t>
            </a:r>
            <a:r>
              <a:rPr lang="pt-BR" sz="20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CE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 err="1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Actividades</a:t>
            </a:r>
            <a:endParaRPr lang="pt-BR" sz="2000" b="1" dirty="0">
              <a:solidFill>
                <a:srgbClr val="4A594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 autoconsumo fotovoltaico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Guia de </a:t>
            </a:r>
            <a:r>
              <a:rPr lang="pt-BR" sz="2000" b="1" dirty="0" err="1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tramitación</a:t>
            </a:r>
            <a:r>
              <a:rPr lang="pt-BR" sz="20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do autoconsumo </a:t>
            </a:r>
            <a:r>
              <a:rPr lang="pt-BR" sz="2000" b="1" dirty="0" err="1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colectivo</a:t>
            </a:r>
            <a:endParaRPr lang="pt-BR" sz="2000" b="1" dirty="0">
              <a:solidFill>
                <a:srgbClr val="4A594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 papel dos </a:t>
            </a:r>
            <a:r>
              <a:rPr lang="pt-BR" sz="2000" b="1" dirty="0" err="1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concellos</a:t>
            </a:r>
            <a:r>
              <a:rPr lang="pt-BR" sz="20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aspectos legais e técnicos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Retos e oportunidades. Servizos da </a:t>
            </a:r>
            <a:r>
              <a:rPr lang="pt-BR" sz="2000" b="1" dirty="0" err="1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otc</a:t>
            </a:r>
            <a:r>
              <a:rPr lang="pt-BR" sz="20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pt-BR" sz="2000" b="1" dirty="0" err="1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depo</a:t>
            </a:r>
            <a:endParaRPr lang="pt-BR" sz="2000" b="1" dirty="0">
              <a:solidFill>
                <a:srgbClr val="4A594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Financiamento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Casos de </a:t>
            </a:r>
            <a:r>
              <a:rPr lang="pt-BR" sz="2000" b="1" dirty="0" err="1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éxito</a:t>
            </a:r>
            <a:endParaRPr lang="pt-BR" sz="2000" b="1" dirty="0">
              <a:solidFill>
                <a:srgbClr val="4A594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1F97B16-4E51-BBF8-49A2-BD67709B8971}"/>
              </a:ext>
            </a:extLst>
          </p:cNvPr>
          <p:cNvSpPr txBox="1"/>
          <p:nvPr/>
        </p:nvSpPr>
        <p:spPr>
          <a:xfrm>
            <a:off x="8738812" y="4719626"/>
            <a:ext cx="32652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PONENTES: </a:t>
            </a:r>
          </a:p>
          <a:p>
            <a:r>
              <a:rPr lang="es-ES" sz="20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Angel López </a:t>
            </a:r>
          </a:p>
          <a:p>
            <a:r>
              <a:rPr lang="es-ES" sz="20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Miguel Soto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E4FAB7DC-C41C-7812-B219-0A0822473839}"/>
              </a:ext>
            </a:extLst>
          </p:cNvPr>
          <p:cNvGrpSpPr/>
          <p:nvPr/>
        </p:nvGrpSpPr>
        <p:grpSpPr>
          <a:xfrm>
            <a:off x="97654" y="5743853"/>
            <a:ext cx="12020365" cy="976543"/>
            <a:chOff x="97654" y="5743853"/>
            <a:chExt cx="12020365" cy="976543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6E063907-0D9F-908E-6B67-A2C7BB6533A5}"/>
                </a:ext>
              </a:extLst>
            </p:cNvPr>
            <p:cNvSpPr txBox="1"/>
            <p:nvPr/>
          </p:nvSpPr>
          <p:spPr>
            <a:xfrm>
              <a:off x="97654" y="5743853"/>
              <a:ext cx="12020365" cy="9765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  <p:grpSp>
          <p:nvGrpSpPr>
            <p:cNvPr id="12" name="Group 2">
              <a:extLst>
                <a:ext uri="{FF2B5EF4-FFF2-40B4-BE49-F238E27FC236}">
                  <a16:creationId xmlns:a16="http://schemas.microsoft.com/office/drawing/2014/main" id="{A29E1107-7A76-1095-3B85-3EC61B96AD2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72130" y="5965166"/>
              <a:ext cx="11675553" cy="604344"/>
              <a:chOff x="0" y="0"/>
              <a:chExt cx="19760282" cy="1022821"/>
            </a:xfrm>
          </p:grpSpPr>
          <p:sp>
            <p:nvSpPr>
              <p:cNvPr id="13" name="Freeform 3">
                <a:extLst>
                  <a:ext uri="{FF2B5EF4-FFF2-40B4-BE49-F238E27FC236}">
                    <a16:creationId xmlns:a16="http://schemas.microsoft.com/office/drawing/2014/main" id="{48D67CF0-C835-C88D-8141-184F879C872A}"/>
                  </a:ext>
                </a:extLst>
              </p:cNvPr>
              <p:cNvSpPr/>
              <p:nvPr/>
            </p:nvSpPr>
            <p:spPr>
              <a:xfrm>
                <a:off x="0" y="0"/>
                <a:ext cx="3825153" cy="1022821"/>
              </a:xfrm>
              <a:custGeom>
                <a:avLst/>
                <a:gdLst/>
                <a:ahLst/>
                <a:cxnLst/>
                <a:rect l="l" t="t" r="r" b="b"/>
                <a:pathLst>
                  <a:path w="3825153" h="1022821">
                    <a:moveTo>
                      <a:pt x="0" y="0"/>
                    </a:moveTo>
                    <a:lnTo>
                      <a:pt x="3825153" y="0"/>
                    </a:lnTo>
                    <a:lnTo>
                      <a:pt x="3825153" y="1022821"/>
                    </a:lnTo>
                    <a:lnTo>
                      <a:pt x="0" y="102282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r="-2351"/>
                </a:stretch>
              </a:blipFill>
            </p:spPr>
          </p:sp>
          <p:sp>
            <p:nvSpPr>
              <p:cNvPr id="14" name="Freeform 4">
                <a:extLst>
                  <a:ext uri="{FF2B5EF4-FFF2-40B4-BE49-F238E27FC236}">
                    <a16:creationId xmlns:a16="http://schemas.microsoft.com/office/drawing/2014/main" id="{D405EB2C-A2FA-1FB7-2E17-4FAF77DEFF05}"/>
                  </a:ext>
                </a:extLst>
              </p:cNvPr>
              <p:cNvSpPr/>
              <p:nvPr/>
            </p:nvSpPr>
            <p:spPr>
              <a:xfrm>
                <a:off x="6158298" y="71792"/>
                <a:ext cx="5682165" cy="909146"/>
              </a:xfrm>
              <a:custGeom>
                <a:avLst/>
                <a:gdLst/>
                <a:ahLst/>
                <a:cxnLst/>
                <a:rect l="l" t="t" r="r" b="b"/>
                <a:pathLst>
                  <a:path w="5682165" h="909146">
                    <a:moveTo>
                      <a:pt x="0" y="0"/>
                    </a:moveTo>
                    <a:lnTo>
                      <a:pt x="5682165" y="0"/>
                    </a:lnTo>
                    <a:lnTo>
                      <a:pt x="5682165" y="909147"/>
                    </a:lnTo>
                    <a:lnTo>
                      <a:pt x="0" y="90914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</p:sp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68FE90D6-3F1E-24EB-0ADF-5EC979DFA9C2}"/>
                  </a:ext>
                </a:extLst>
              </p:cNvPr>
              <p:cNvSpPr/>
              <p:nvPr/>
            </p:nvSpPr>
            <p:spPr>
              <a:xfrm>
                <a:off x="12392904" y="0"/>
                <a:ext cx="5292746" cy="980939"/>
              </a:xfrm>
              <a:custGeom>
                <a:avLst/>
                <a:gdLst/>
                <a:ahLst/>
                <a:cxnLst/>
                <a:rect l="l" t="t" r="r" b="b"/>
                <a:pathLst>
                  <a:path w="5292746" h="980939">
                    <a:moveTo>
                      <a:pt x="0" y="0"/>
                    </a:moveTo>
                    <a:lnTo>
                      <a:pt x="5292746" y="0"/>
                    </a:lnTo>
                    <a:lnTo>
                      <a:pt x="5292746" y="980939"/>
                    </a:lnTo>
                    <a:lnTo>
                      <a:pt x="0" y="980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4182" t="-109633" r="-3841" b="-118223"/>
                </a:stretch>
              </a:blipFill>
            </p:spPr>
          </p:sp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077C401C-75D3-DD68-E876-DF6D3723B7A4}"/>
                  </a:ext>
                </a:extLst>
              </p:cNvPr>
              <p:cNvSpPr/>
              <p:nvPr/>
            </p:nvSpPr>
            <p:spPr>
              <a:xfrm>
                <a:off x="17941538" y="93390"/>
                <a:ext cx="1818743" cy="929431"/>
              </a:xfrm>
              <a:custGeom>
                <a:avLst/>
                <a:gdLst/>
                <a:ahLst/>
                <a:cxnLst/>
                <a:rect l="l" t="t" r="r" b="b"/>
                <a:pathLst>
                  <a:path w="1818743" h="929431">
                    <a:moveTo>
                      <a:pt x="0" y="0"/>
                    </a:moveTo>
                    <a:lnTo>
                      <a:pt x="1818744" y="0"/>
                    </a:lnTo>
                    <a:lnTo>
                      <a:pt x="1818744" y="929431"/>
                    </a:lnTo>
                    <a:lnTo>
                      <a:pt x="0" y="9294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</p:sp>
          <p:sp>
            <p:nvSpPr>
              <p:cNvPr id="17" name="AutoShape 7">
                <a:extLst>
                  <a:ext uri="{FF2B5EF4-FFF2-40B4-BE49-F238E27FC236}">
                    <a16:creationId xmlns:a16="http://schemas.microsoft.com/office/drawing/2014/main" id="{9293EBD0-313E-6E1D-C502-D8E8D50BE93E}"/>
                  </a:ext>
                </a:extLst>
              </p:cNvPr>
              <p:cNvSpPr/>
              <p:nvPr/>
            </p:nvSpPr>
            <p:spPr>
              <a:xfrm flipV="1">
                <a:off x="12154824" y="71792"/>
                <a:ext cx="0" cy="870191"/>
              </a:xfrm>
              <a:prstGeom prst="line">
                <a:avLst/>
              </a:prstGeom>
              <a:ln w="25352" cap="flat">
                <a:solidFill>
                  <a:srgbClr val="4A4545"/>
                </a:solidFill>
                <a:prstDash val="solid"/>
                <a:headEnd type="none" w="sm" len="sm"/>
                <a:tailEnd type="none" w="sm" len="sm"/>
              </a:ln>
            </p:spPr>
          </p:sp>
        </p:grpSp>
      </p:grpSp>
      <p:sp>
        <p:nvSpPr>
          <p:cNvPr id="18" name="Freeform 10">
            <a:extLst>
              <a:ext uri="{FF2B5EF4-FFF2-40B4-BE49-F238E27FC236}">
                <a16:creationId xmlns:a16="http://schemas.microsoft.com/office/drawing/2014/main" id="{1AFA0B52-D2DA-128C-4753-148C0203E4E5}"/>
              </a:ext>
            </a:extLst>
          </p:cNvPr>
          <p:cNvSpPr>
            <a:spLocks noChangeAspect="1"/>
          </p:cNvSpPr>
          <p:nvPr/>
        </p:nvSpPr>
        <p:spPr>
          <a:xfrm>
            <a:off x="9773486" y="0"/>
            <a:ext cx="2418514" cy="831600"/>
          </a:xfrm>
          <a:custGeom>
            <a:avLst/>
            <a:gdLst/>
            <a:ahLst/>
            <a:cxnLst/>
            <a:rect l="l" t="t" r="r" b="b"/>
            <a:pathLst>
              <a:path w="4891211" h="1681831">
                <a:moveTo>
                  <a:pt x="0" y="0"/>
                </a:moveTo>
                <a:lnTo>
                  <a:pt x="4891211" y="0"/>
                </a:lnTo>
                <a:lnTo>
                  <a:pt x="4891211" y="1681831"/>
                </a:lnTo>
                <a:lnTo>
                  <a:pt x="0" y="168183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236" r="-5236"/>
            </a:stretch>
          </a:blipFill>
        </p:spPr>
      </p:sp>
    </p:spTree>
    <p:extLst>
      <p:ext uri="{BB962C8B-B14F-4D97-AF65-F5344CB8AC3E}">
        <p14:creationId xmlns:p14="http://schemas.microsoft.com/office/powerpoint/2010/main" val="223050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C53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6B26B7-00A4-D1EE-489A-FEE68F0A2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20EB1EB9-E865-643F-DE4A-3C168FC14E01}"/>
              </a:ext>
            </a:extLst>
          </p:cNvPr>
          <p:cNvSpPr txBox="1"/>
          <p:nvPr/>
        </p:nvSpPr>
        <p:spPr>
          <a:xfrm>
            <a:off x="1384912" y="2357619"/>
            <a:ext cx="94458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60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Autoconsumo Colectivo</a:t>
            </a:r>
            <a:endParaRPr kumimoji="0" lang="es-ES" sz="6000" b="1" i="0" u="none" strike="noStrike" kern="1200" cap="none" spc="0" normalizeH="0" baseline="0" noProof="0" dirty="0">
              <a:ln>
                <a:noFill/>
              </a:ln>
              <a:solidFill>
                <a:srgbClr val="4A594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1EAE4B24-A316-ACF5-29FB-2A87039903FF}"/>
              </a:ext>
            </a:extLst>
          </p:cNvPr>
          <p:cNvGrpSpPr/>
          <p:nvPr/>
        </p:nvGrpSpPr>
        <p:grpSpPr>
          <a:xfrm>
            <a:off x="97654" y="5743853"/>
            <a:ext cx="12020365" cy="976543"/>
            <a:chOff x="97654" y="5743853"/>
            <a:chExt cx="12020365" cy="976543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51365520-7938-EBB6-DF7D-E0927828F113}"/>
                </a:ext>
              </a:extLst>
            </p:cNvPr>
            <p:cNvSpPr txBox="1"/>
            <p:nvPr/>
          </p:nvSpPr>
          <p:spPr>
            <a:xfrm>
              <a:off x="97654" y="5743853"/>
              <a:ext cx="12020365" cy="9765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  <p:grpSp>
          <p:nvGrpSpPr>
            <p:cNvPr id="11" name="Group 2">
              <a:extLst>
                <a:ext uri="{FF2B5EF4-FFF2-40B4-BE49-F238E27FC236}">
                  <a16:creationId xmlns:a16="http://schemas.microsoft.com/office/drawing/2014/main" id="{A4237DF8-5D7E-D6EB-FF15-4B71A65564C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72130" y="5965166"/>
              <a:ext cx="11675553" cy="604344"/>
              <a:chOff x="0" y="0"/>
              <a:chExt cx="19760282" cy="1022821"/>
            </a:xfrm>
          </p:grpSpPr>
          <p:sp>
            <p:nvSpPr>
              <p:cNvPr id="12" name="Freeform 3">
                <a:extLst>
                  <a:ext uri="{FF2B5EF4-FFF2-40B4-BE49-F238E27FC236}">
                    <a16:creationId xmlns:a16="http://schemas.microsoft.com/office/drawing/2014/main" id="{5473F805-FD80-F97F-2DE4-08C6FCEC7FD8}"/>
                  </a:ext>
                </a:extLst>
              </p:cNvPr>
              <p:cNvSpPr/>
              <p:nvPr/>
            </p:nvSpPr>
            <p:spPr>
              <a:xfrm>
                <a:off x="0" y="0"/>
                <a:ext cx="3825153" cy="1022821"/>
              </a:xfrm>
              <a:custGeom>
                <a:avLst/>
                <a:gdLst/>
                <a:ahLst/>
                <a:cxnLst/>
                <a:rect l="l" t="t" r="r" b="b"/>
                <a:pathLst>
                  <a:path w="3825153" h="1022821">
                    <a:moveTo>
                      <a:pt x="0" y="0"/>
                    </a:moveTo>
                    <a:lnTo>
                      <a:pt x="3825153" y="0"/>
                    </a:lnTo>
                    <a:lnTo>
                      <a:pt x="3825153" y="1022821"/>
                    </a:lnTo>
                    <a:lnTo>
                      <a:pt x="0" y="102282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r="-2351"/>
                </a:stretch>
              </a:blipFill>
            </p:spPr>
          </p:sp>
          <p:sp>
            <p:nvSpPr>
              <p:cNvPr id="13" name="Freeform 4">
                <a:extLst>
                  <a:ext uri="{FF2B5EF4-FFF2-40B4-BE49-F238E27FC236}">
                    <a16:creationId xmlns:a16="http://schemas.microsoft.com/office/drawing/2014/main" id="{B4A84B94-E24C-C9B2-5381-983FA4E718F2}"/>
                  </a:ext>
                </a:extLst>
              </p:cNvPr>
              <p:cNvSpPr/>
              <p:nvPr/>
            </p:nvSpPr>
            <p:spPr>
              <a:xfrm>
                <a:off x="6158298" y="71792"/>
                <a:ext cx="5682165" cy="909146"/>
              </a:xfrm>
              <a:custGeom>
                <a:avLst/>
                <a:gdLst/>
                <a:ahLst/>
                <a:cxnLst/>
                <a:rect l="l" t="t" r="r" b="b"/>
                <a:pathLst>
                  <a:path w="5682165" h="909146">
                    <a:moveTo>
                      <a:pt x="0" y="0"/>
                    </a:moveTo>
                    <a:lnTo>
                      <a:pt x="5682165" y="0"/>
                    </a:lnTo>
                    <a:lnTo>
                      <a:pt x="5682165" y="909147"/>
                    </a:lnTo>
                    <a:lnTo>
                      <a:pt x="0" y="90914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</p:sp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511B4518-2935-6CF5-EF24-1FE670C3AE73}"/>
                  </a:ext>
                </a:extLst>
              </p:cNvPr>
              <p:cNvSpPr/>
              <p:nvPr/>
            </p:nvSpPr>
            <p:spPr>
              <a:xfrm>
                <a:off x="12392904" y="0"/>
                <a:ext cx="5292746" cy="980939"/>
              </a:xfrm>
              <a:custGeom>
                <a:avLst/>
                <a:gdLst/>
                <a:ahLst/>
                <a:cxnLst/>
                <a:rect l="l" t="t" r="r" b="b"/>
                <a:pathLst>
                  <a:path w="5292746" h="980939">
                    <a:moveTo>
                      <a:pt x="0" y="0"/>
                    </a:moveTo>
                    <a:lnTo>
                      <a:pt x="5292746" y="0"/>
                    </a:lnTo>
                    <a:lnTo>
                      <a:pt x="5292746" y="980939"/>
                    </a:lnTo>
                    <a:lnTo>
                      <a:pt x="0" y="980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4182" t="-109633" r="-3841" b="-118223"/>
                </a:stretch>
              </a:blipFill>
            </p:spPr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CCFD7378-42D2-9E83-213E-667146936ED2}"/>
                  </a:ext>
                </a:extLst>
              </p:cNvPr>
              <p:cNvSpPr/>
              <p:nvPr/>
            </p:nvSpPr>
            <p:spPr>
              <a:xfrm>
                <a:off x="17941538" y="93390"/>
                <a:ext cx="1818743" cy="929431"/>
              </a:xfrm>
              <a:custGeom>
                <a:avLst/>
                <a:gdLst/>
                <a:ahLst/>
                <a:cxnLst/>
                <a:rect l="l" t="t" r="r" b="b"/>
                <a:pathLst>
                  <a:path w="1818743" h="929431">
                    <a:moveTo>
                      <a:pt x="0" y="0"/>
                    </a:moveTo>
                    <a:lnTo>
                      <a:pt x="1818744" y="0"/>
                    </a:lnTo>
                    <a:lnTo>
                      <a:pt x="1818744" y="929431"/>
                    </a:lnTo>
                    <a:lnTo>
                      <a:pt x="0" y="9294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</p:sp>
          <p:sp>
            <p:nvSpPr>
              <p:cNvPr id="16" name="AutoShape 7">
                <a:extLst>
                  <a:ext uri="{FF2B5EF4-FFF2-40B4-BE49-F238E27FC236}">
                    <a16:creationId xmlns:a16="http://schemas.microsoft.com/office/drawing/2014/main" id="{109DBD15-1FBD-185C-1F97-C607B82E6333}"/>
                  </a:ext>
                </a:extLst>
              </p:cNvPr>
              <p:cNvSpPr/>
              <p:nvPr/>
            </p:nvSpPr>
            <p:spPr>
              <a:xfrm flipV="1">
                <a:off x="12154824" y="71792"/>
                <a:ext cx="0" cy="870191"/>
              </a:xfrm>
              <a:prstGeom prst="line">
                <a:avLst/>
              </a:prstGeom>
              <a:ln w="25352" cap="flat">
                <a:solidFill>
                  <a:srgbClr val="4A4545"/>
                </a:solidFill>
                <a:prstDash val="solid"/>
                <a:headEnd type="none" w="sm" len="sm"/>
                <a:tailEnd type="none" w="sm" len="sm"/>
              </a:ln>
            </p:spPr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10311AF-C565-69EC-991A-0681DD1F4497}"/>
              </a:ext>
            </a:extLst>
          </p:cNvPr>
          <p:cNvSpPr>
            <a:spLocks noChangeAspect="1"/>
          </p:cNvSpPr>
          <p:nvPr/>
        </p:nvSpPr>
        <p:spPr>
          <a:xfrm>
            <a:off x="9773486" y="0"/>
            <a:ext cx="2418514" cy="831600"/>
          </a:xfrm>
          <a:custGeom>
            <a:avLst/>
            <a:gdLst/>
            <a:ahLst/>
            <a:cxnLst/>
            <a:rect l="l" t="t" r="r" b="b"/>
            <a:pathLst>
              <a:path w="4891211" h="1681831">
                <a:moveTo>
                  <a:pt x="0" y="0"/>
                </a:moveTo>
                <a:lnTo>
                  <a:pt x="4891211" y="0"/>
                </a:lnTo>
                <a:lnTo>
                  <a:pt x="4891211" y="1681831"/>
                </a:lnTo>
                <a:lnTo>
                  <a:pt x="0" y="168183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236" r="-5236"/>
            </a:stretch>
          </a:blipFill>
        </p:spPr>
      </p:sp>
    </p:spTree>
    <p:extLst>
      <p:ext uri="{BB962C8B-B14F-4D97-AF65-F5344CB8AC3E}">
        <p14:creationId xmlns:p14="http://schemas.microsoft.com/office/powerpoint/2010/main" val="1130236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D828C-1EDA-FB63-0869-413C54EDB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4">
            <a:extLst>
              <a:ext uri="{FF2B5EF4-FFF2-40B4-BE49-F238E27FC236}">
                <a16:creationId xmlns:a16="http://schemas.microsoft.com/office/drawing/2014/main" id="{AB9728BF-FF1D-4868-C250-2119E160EB52}"/>
              </a:ext>
            </a:extLst>
          </p:cNvPr>
          <p:cNvSpPr txBox="1">
            <a:spLocks/>
          </p:cNvSpPr>
          <p:nvPr/>
        </p:nvSpPr>
        <p:spPr>
          <a:xfrm>
            <a:off x="913401" y="1741355"/>
            <a:ext cx="10626327" cy="41311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gl-ES" sz="15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conexión das instalacións poderá realizarse en rede interior ou a través da rede pública, sempre que se cumpra algunha das seguintes condicións:</a:t>
            </a:r>
            <a:endParaRPr lang="gl-ES" sz="1100" b="1" dirty="0">
              <a:solidFill>
                <a:srgbClr val="4A594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1" algn="just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defRPr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Que a conexión se realice a rede de baixa tensión (BT) que se deriva do mesmo centro de transformación a que pertence o consumidor.</a:t>
            </a:r>
          </a:p>
          <a:p>
            <a:pPr lvl="1" algn="just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defRPr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 atopen conectados, xeración e consumos a unha distancia entre eles menor de 500 metros.</a:t>
            </a:r>
          </a:p>
          <a:p>
            <a:pPr lvl="1" algn="just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defRPr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Ou no caso de instalacións fotovoltaicas, 2000 m sempre que a instalación se </a:t>
            </a:r>
            <a:r>
              <a:rPr lang="gl-ES" sz="1500" dirty="0" err="1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ubique</a:t>
            </a: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en:</a:t>
            </a:r>
          </a:p>
          <a:p>
            <a:pPr marL="1600200" lvl="3" indent="-228600" algn="just">
              <a:lnSpc>
                <a:spcPct val="107000"/>
              </a:lnSpc>
              <a:buFont typeface="+mj-lt"/>
              <a:buAutoNum type="alphaLcPeriod"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Cubertas de unha ou varias edificacións, ou</a:t>
            </a:r>
          </a:p>
          <a:p>
            <a:pPr marL="1600200" lvl="3" indent="-228600" algn="just">
              <a:lnSpc>
                <a:spcPct val="107000"/>
              </a:lnSpc>
              <a:buFont typeface="+mj-lt"/>
              <a:buAutoNum type="alphaLcPeriod"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 industrial, ou</a:t>
            </a:r>
          </a:p>
          <a:p>
            <a:pPr marL="1600200" lvl="3" indent="-228600" algn="just">
              <a:lnSpc>
                <a:spcPct val="107000"/>
              </a:lnSpc>
              <a:buFont typeface="+mj-lt"/>
              <a:buAutoNum type="alphaLcPeriod"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Estruturas artificiais con outro uso principal (por exemplo marquesiñas)</a:t>
            </a:r>
          </a:p>
          <a:p>
            <a:pPr marL="1600200" lvl="3" indent="-2286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instalación xeradora e os consumidores asociados se </a:t>
            </a:r>
            <a:r>
              <a:rPr lang="gl-ES" sz="1500" dirty="0" err="1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ubiquen</a:t>
            </a: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na mesma referencia catastral.</a:t>
            </a:r>
          </a:p>
          <a:p>
            <a:pPr lvl="1" algn="just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defRPr/>
            </a:pPr>
            <a:endParaRPr lang="gl-ES" sz="1100" b="1" dirty="0">
              <a:solidFill>
                <a:srgbClr val="4A594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56C500F6-D356-28D7-6387-2EF1FFBEEC3F}"/>
              </a:ext>
            </a:extLst>
          </p:cNvPr>
          <p:cNvSpPr txBox="1">
            <a:spLocks/>
          </p:cNvSpPr>
          <p:nvPr/>
        </p:nvSpPr>
        <p:spPr>
          <a:xfrm>
            <a:off x="913400" y="1129714"/>
            <a:ext cx="5546393" cy="3766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CONDICIÓNS QUE SE DEBEN CUMPRIR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200" b="1" i="0" u="none" strike="noStrike" kern="1200" cap="none" spc="0" normalizeH="0" baseline="0" noProof="0" dirty="0">
              <a:ln>
                <a:noFill/>
              </a:ln>
              <a:solidFill>
                <a:srgbClr val="E0C537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F198981-E29C-3FC4-17C2-E7D54492E7DB}"/>
              </a:ext>
            </a:extLst>
          </p:cNvPr>
          <p:cNvSpPr txBox="1">
            <a:spLocks/>
          </p:cNvSpPr>
          <p:nvPr/>
        </p:nvSpPr>
        <p:spPr>
          <a:xfrm>
            <a:off x="811505" y="379218"/>
            <a:ext cx="1087378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OFICINA DE TRANSFORMACION COMUNITARIA </a:t>
            </a:r>
            <a:b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kumimoji="0" lang="es-ES" sz="2000" b="1" i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+ </a:t>
            </a:r>
            <a:r>
              <a:rPr kumimoji="0" lang="es-ES" sz="2000" b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Renovables</a:t>
            </a:r>
            <a:r>
              <a:rPr kumimoji="0" lang="es-ES" sz="2000" b="1" i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95278EC0-E6D9-A0FE-AC7A-AB6E3F152078}"/>
              </a:ext>
            </a:extLst>
          </p:cNvPr>
          <p:cNvSpPr>
            <a:spLocks noChangeAspect="1"/>
          </p:cNvSpPr>
          <p:nvPr/>
        </p:nvSpPr>
        <p:spPr>
          <a:xfrm>
            <a:off x="0" y="-11646"/>
            <a:ext cx="2418514" cy="831600"/>
          </a:xfrm>
          <a:custGeom>
            <a:avLst/>
            <a:gdLst/>
            <a:ahLst/>
            <a:cxnLst/>
            <a:rect l="l" t="t" r="r" b="b"/>
            <a:pathLst>
              <a:path w="4891211" h="1681831">
                <a:moveTo>
                  <a:pt x="0" y="0"/>
                </a:moveTo>
                <a:lnTo>
                  <a:pt x="4891211" y="0"/>
                </a:lnTo>
                <a:lnTo>
                  <a:pt x="4891211" y="1681831"/>
                </a:lnTo>
                <a:lnTo>
                  <a:pt x="0" y="16818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236" r="-5236"/>
            </a:stretch>
          </a:blipFill>
        </p:spPr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709BDCC5-752B-A7AE-900A-66B3A1770C68}"/>
              </a:ext>
            </a:extLst>
          </p:cNvPr>
          <p:cNvGrpSpPr>
            <a:grpSpLocks noChangeAspect="1"/>
          </p:cNvGrpSpPr>
          <p:nvPr/>
        </p:nvGrpSpPr>
        <p:grpSpPr>
          <a:xfrm>
            <a:off x="258223" y="6048615"/>
            <a:ext cx="11675553" cy="604344"/>
            <a:chOff x="0" y="0"/>
            <a:chExt cx="19760282" cy="1022821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20822E52-FD5E-C575-94A8-0800EEF50FAF}"/>
                </a:ext>
              </a:extLst>
            </p:cNvPr>
            <p:cNvSpPr/>
            <p:nvPr/>
          </p:nvSpPr>
          <p:spPr>
            <a:xfrm>
              <a:off x="0" y="0"/>
              <a:ext cx="3825153" cy="1022821"/>
            </a:xfrm>
            <a:custGeom>
              <a:avLst/>
              <a:gdLst/>
              <a:ahLst/>
              <a:cxnLst/>
              <a:rect l="l" t="t" r="r" b="b"/>
              <a:pathLst>
                <a:path w="3825153" h="1022821">
                  <a:moveTo>
                    <a:pt x="0" y="0"/>
                  </a:moveTo>
                  <a:lnTo>
                    <a:pt x="3825153" y="0"/>
                  </a:lnTo>
                  <a:lnTo>
                    <a:pt x="3825153" y="1022821"/>
                  </a:lnTo>
                  <a:lnTo>
                    <a:pt x="0" y="1022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2351"/>
              </a:stretch>
            </a:blipFill>
          </p:spPr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4C63A27B-826A-0D7F-4309-883D6E8C1D04}"/>
                </a:ext>
              </a:extLst>
            </p:cNvPr>
            <p:cNvSpPr/>
            <p:nvPr/>
          </p:nvSpPr>
          <p:spPr>
            <a:xfrm>
              <a:off x="6158298" y="71792"/>
              <a:ext cx="5682165" cy="909146"/>
            </a:xfrm>
            <a:custGeom>
              <a:avLst/>
              <a:gdLst/>
              <a:ahLst/>
              <a:cxnLst/>
              <a:rect l="l" t="t" r="r" b="b"/>
              <a:pathLst>
                <a:path w="5682165" h="909146">
                  <a:moveTo>
                    <a:pt x="0" y="0"/>
                  </a:moveTo>
                  <a:lnTo>
                    <a:pt x="5682165" y="0"/>
                  </a:lnTo>
                  <a:lnTo>
                    <a:pt x="5682165" y="909147"/>
                  </a:lnTo>
                  <a:lnTo>
                    <a:pt x="0" y="909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DC892E2-E5B6-AEFE-3C2B-1BAA3F57C87D}"/>
                </a:ext>
              </a:extLst>
            </p:cNvPr>
            <p:cNvSpPr/>
            <p:nvPr/>
          </p:nvSpPr>
          <p:spPr>
            <a:xfrm>
              <a:off x="12392904" y="0"/>
              <a:ext cx="5292746" cy="980939"/>
            </a:xfrm>
            <a:custGeom>
              <a:avLst/>
              <a:gdLst/>
              <a:ahLst/>
              <a:cxnLst/>
              <a:rect l="l" t="t" r="r" b="b"/>
              <a:pathLst>
                <a:path w="5292746" h="980939">
                  <a:moveTo>
                    <a:pt x="0" y="0"/>
                  </a:moveTo>
                  <a:lnTo>
                    <a:pt x="5292746" y="0"/>
                  </a:lnTo>
                  <a:lnTo>
                    <a:pt x="5292746" y="980939"/>
                  </a:lnTo>
                  <a:lnTo>
                    <a:pt x="0" y="980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182" t="-109633" r="-3841" b="-118223"/>
              </a:stretch>
            </a:blipFill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78A449EB-9031-8281-2006-49B10EB516C3}"/>
                </a:ext>
              </a:extLst>
            </p:cNvPr>
            <p:cNvSpPr/>
            <p:nvPr/>
          </p:nvSpPr>
          <p:spPr>
            <a:xfrm>
              <a:off x="17941538" y="93390"/>
              <a:ext cx="1818743" cy="929431"/>
            </a:xfrm>
            <a:custGeom>
              <a:avLst/>
              <a:gdLst/>
              <a:ahLst/>
              <a:cxnLst/>
              <a:rect l="l" t="t" r="r" b="b"/>
              <a:pathLst>
                <a:path w="1818743" h="929431">
                  <a:moveTo>
                    <a:pt x="0" y="0"/>
                  </a:moveTo>
                  <a:lnTo>
                    <a:pt x="1818744" y="0"/>
                  </a:lnTo>
                  <a:lnTo>
                    <a:pt x="1818744" y="929431"/>
                  </a:lnTo>
                  <a:lnTo>
                    <a:pt x="0" y="929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6" name="AutoShape 7">
              <a:extLst>
                <a:ext uri="{FF2B5EF4-FFF2-40B4-BE49-F238E27FC236}">
                  <a16:creationId xmlns:a16="http://schemas.microsoft.com/office/drawing/2014/main" id="{F71B7692-241B-4840-687C-29C1BDEB44FB}"/>
                </a:ext>
              </a:extLst>
            </p:cNvPr>
            <p:cNvSpPr/>
            <p:nvPr/>
          </p:nvSpPr>
          <p:spPr>
            <a:xfrm flipV="1">
              <a:off x="12154824" y="71792"/>
              <a:ext cx="0" cy="870191"/>
            </a:xfrm>
            <a:prstGeom prst="line">
              <a:avLst/>
            </a:prstGeom>
            <a:ln w="25352" cap="flat">
              <a:solidFill>
                <a:srgbClr val="4A4545"/>
              </a:solidFill>
              <a:prstDash val="solid"/>
              <a:headEnd type="none" w="sm" len="sm"/>
              <a:tailEnd type="none" w="sm" len="sm"/>
            </a:ln>
          </p:spPr>
        </p:sp>
      </p:grpSp>
    </p:spTree>
    <p:extLst>
      <p:ext uri="{BB962C8B-B14F-4D97-AF65-F5344CB8AC3E}">
        <p14:creationId xmlns:p14="http://schemas.microsoft.com/office/powerpoint/2010/main" val="3871562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B0E88-51AC-A112-D55F-F11A04F74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4">
            <a:extLst>
              <a:ext uri="{FF2B5EF4-FFF2-40B4-BE49-F238E27FC236}">
                <a16:creationId xmlns:a16="http://schemas.microsoft.com/office/drawing/2014/main" id="{38AD1DB1-1AF3-B61A-2D2F-B0CEC69A7B86}"/>
              </a:ext>
            </a:extLst>
          </p:cNvPr>
          <p:cNvSpPr txBox="1">
            <a:spLocks/>
          </p:cNvSpPr>
          <p:nvPr/>
        </p:nvSpPr>
        <p:spPr>
          <a:xfrm>
            <a:off x="899613" y="1819123"/>
            <a:ext cx="10392774" cy="321975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5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Instalación de enlace</a:t>
            </a: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parte da instalación eléctrica que conecta a rede de distribución da compañía eléctrica coas instalacións interiores dunha vivenda.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500" b="1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Rede interior</a:t>
            </a:r>
            <a:r>
              <a:rPr lang="gl-ES" sz="1500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conxunto de instalacións eléctricas que se atopan augas abaixo do cadro xeral de mando e protección da vivenda. A efectos de autoconsumo dende a caixa xeral de proteccións do edificio.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5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Sistema antivertido</a:t>
            </a: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dispositivo que evita que se verta enerxía eléctrica a rede.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500" b="1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Excedentes</a:t>
            </a:r>
            <a:r>
              <a:rPr lang="gl-ES" sz="1500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enerxía non autoconsum</a:t>
            </a: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ida.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500" b="1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</a:t>
            </a:r>
            <a:r>
              <a:rPr lang="gl-ES" sz="1500" b="1" dirty="0" err="1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mpesación</a:t>
            </a:r>
            <a:r>
              <a:rPr lang="gl-ES" sz="15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simplificada</a:t>
            </a: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mecanismo que traduce nun valor económico os excedentes e que se desconta do termo de enerxía da factura.</a:t>
            </a:r>
            <a:endParaRPr lang="gl-ES" sz="1500" noProof="0" dirty="0">
              <a:solidFill>
                <a:srgbClr val="4A594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endParaRPr lang="gl-ES" sz="1400" noProof="0" dirty="0">
              <a:solidFill>
                <a:srgbClr val="4A594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4B40A9FD-0CA3-777F-6E62-7257117F40DE}"/>
              </a:ext>
            </a:extLst>
          </p:cNvPr>
          <p:cNvSpPr txBox="1">
            <a:spLocks/>
          </p:cNvSpPr>
          <p:nvPr/>
        </p:nvSpPr>
        <p:spPr>
          <a:xfrm>
            <a:off x="913399" y="1129714"/>
            <a:ext cx="8106775" cy="3766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DICCIONARIO AUTOCONSUMO COLECTIVO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200" b="1" i="0" u="none" strike="noStrike" kern="1200" cap="none" spc="0" normalizeH="0" baseline="0" noProof="0" dirty="0">
              <a:ln>
                <a:noFill/>
              </a:ln>
              <a:solidFill>
                <a:srgbClr val="E0C537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D4DF8D-1B3F-247D-F0F4-E3AA7EE91BF5}"/>
              </a:ext>
            </a:extLst>
          </p:cNvPr>
          <p:cNvSpPr txBox="1">
            <a:spLocks/>
          </p:cNvSpPr>
          <p:nvPr/>
        </p:nvSpPr>
        <p:spPr>
          <a:xfrm>
            <a:off x="811505" y="379218"/>
            <a:ext cx="1087378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OFICINA DE TRANSFORMACION COMUNITARIA </a:t>
            </a:r>
            <a:b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kumimoji="0" lang="es-ES" sz="2000" b="1" i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+ </a:t>
            </a:r>
            <a:r>
              <a:rPr kumimoji="0" lang="es-ES" sz="2000" b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Renovables</a:t>
            </a:r>
            <a:r>
              <a:rPr kumimoji="0" lang="es-ES" sz="2000" b="1" i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F5A4D165-E07D-C21B-44AB-697AA7090E0B}"/>
              </a:ext>
            </a:extLst>
          </p:cNvPr>
          <p:cNvSpPr>
            <a:spLocks noChangeAspect="1"/>
          </p:cNvSpPr>
          <p:nvPr/>
        </p:nvSpPr>
        <p:spPr>
          <a:xfrm>
            <a:off x="0" y="-11646"/>
            <a:ext cx="2418514" cy="831600"/>
          </a:xfrm>
          <a:custGeom>
            <a:avLst/>
            <a:gdLst/>
            <a:ahLst/>
            <a:cxnLst/>
            <a:rect l="l" t="t" r="r" b="b"/>
            <a:pathLst>
              <a:path w="4891211" h="1681831">
                <a:moveTo>
                  <a:pt x="0" y="0"/>
                </a:moveTo>
                <a:lnTo>
                  <a:pt x="4891211" y="0"/>
                </a:lnTo>
                <a:lnTo>
                  <a:pt x="4891211" y="1681831"/>
                </a:lnTo>
                <a:lnTo>
                  <a:pt x="0" y="16818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236" r="-5236"/>
            </a:stretch>
          </a:blipFill>
        </p:spPr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957376C6-82F1-AE92-6665-CA502502081C}"/>
              </a:ext>
            </a:extLst>
          </p:cNvPr>
          <p:cNvGrpSpPr>
            <a:grpSpLocks noChangeAspect="1"/>
          </p:cNvGrpSpPr>
          <p:nvPr/>
        </p:nvGrpSpPr>
        <p:grpSpPr>
          <a:xfrm>
            <a:off x="258223" y="6048615"/>
            <a:ext cx="11675553" cy="604344"/>
            <a:chOff x="0" y="0"/>
            <a:chExt cx="19760282" cy="1022821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9331F628-5678-8E49-6FBE-DE8843155C42}"/>
                </a:ext>
              </a:extLst>
            </p:cNvPr>
            <p:cNvSpPr/>
            <p:nvPr/>
          </p:nvSpPr>
          <p:spPr>
            <a:xfrm>
              <a:off x="0" y="0"/>
              <a:ext cx="3825153" cy="1022821"/>
            </a:xfrm>
            <a:custGeom>
              <a:avLst/>
              <a:gdLst/>
              <a:ahLst/>
              <a:cxnLst/>
              <a:rect l="l" t="t" r="r" b="b"/>
              <a:pathLst>
                <a:path w="3825153" h="1022821">
                  <a:moveTo>
                    <a:pt x="0" y="0"/>
                  </a:moveTo>
                  <a:lnTo>
                    <a:pt x="3825153" y="0"/>
                  </a:lnTo>
                  <a:lnTo>
                    <a:pt x="3825153" y="1022821"/>
                  </a:lnTo>
                  <a:lnTo>
                    <a:pt x="0" y="1022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2351"/>
              </a:stretch>
            </a:blipFill>
          </p:spPr>
        </p:sp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22259EE7-492E-5A86-6C16-6432F3AFC350}"/>
                </a:ext>
              </a:extLst>
            </p:cNvPr>
            <p:cNvSpPr/>
            <p:nvPr/>
          </p:nvSpPr>
          <p:spPr>
            <a:xfrm>
              <a:off x="6158298" y="71792"/>
              <a:ext cx="5682165" cy="909146"/>
            </a:xfrm>
            <a:custGeom>
              <a:avLst/>
              <a:gdLst/>
              <a:ahLst/>
              <a:cxnLst/>
              <a:rect l="l" t="t" r="r" b="b"/>
              <a:pathLst>
                <a:path w="5682165" h="909146">
                  <a:moveTo>
                    <a:pt x="0" y="0"/>
                  </a:moveTo>
                  <a:lnTo>
                    <a:pt x="5682165" y="0"/>
                  </a:lnTo>
                  <a:lnTo>
                    <a:pt x="5682165" y="909147"/>
                  </a:lnTo>
                  <a:lnTo>
                    <a:pt x="0" y="909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62904042-887B-05FB-0145-234D13D20F00}"/>
                </a:ext>
              </a:extLst>
            </p:cNvPr>
            <p:cNvSpPr/>
            <p:nvPr/>
          </p:nvSpPr>
          <p:spPr>
            <a:xfrm>
              <a:off x="12392904" y="0"/>
              <a:ext cx="5292746" cy="980939"/>
            </a:xfrm>
            <a:custGeom>
              <a:avLst/>
              <a:gdLst/>
              <a:ahLst/>
              <a:cxnLst/>
              <a:rect l="l" t="t" r="r" b="b"/>
              <a:pathLst>
                <a:path w="5292746" h="980939">
                  <a:moveTo>
                    <a:pt x="0" y="0"/>
                  </a:moveTo>
                  <a:lnTo>
                    <a:pt x="5292746" y="0"/>
                  </a:lnTo>
                  <a:lnTo>
                    <a:pt x="5292746" y="980939"/>
                  </a:lnTo>
                  <a:lnTo>
                    <a:pt x="0" y="980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182" t="-109633" r="-3841" b="-118223"/>
              </a:stretch>
            </a:blipFill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3D98AFAA-CFF6-AF58-6696-C24C791688D0}"/>
                </a:ext>
              </a:extLst>
            </p:cNvPr>
            <p:cNvSpPr/>
            <p:nvPr/>
          </p:nvSpPr>
          <p:spPr>
            <a:xfrm>
              <a:off x="17941538" y="93390"/>
              <a:ext cx="1818743" cy="929431"/>
            </a:xfrm>
            <a:custGeom>
              <a:avLst/>
              <a:gdLst/>
              <a:ahLst/>
              <a:cxnLst/>
              <a:rect l="l" t="t" r="r" b="b"/>
              <a:pathLst>
                <a:path w="1818743" h="929431">
                  <a:moveTo>
                    <a:pt x="0" y="0"/>
                  </a:moveTo>
                  <a:lnTo>
                    <a:pt x="1818744" y="0"/>
                  </a:lnTo>
                  <a:lnTo>
                    <a:pt x="1818744" y="929431"/>
                  </a:lnTo>
                  <a:lnTo>
                    <a:pt x="0" y="929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7" name="AutoShape 7">
              <a:extLst>
                <a:ext uri="{FF2B5EF4-FFF2-40B4-BE49-F238E27FC236}">
                  <a16:creationId xmlns:a16="http://schemas.microsoft.com/office/drawing/2014/main" id="{E19ABCB5-CD9A-D50A-7447-A841A972ECB1}"/>
                </a:ext>
              </a:extLst>
            </p:cNvPr>
            <p:cNvSpPr/>
            <p:nvPr/>
          </p:nvSpPr>
          <p:spPr>
            <a:xfrm flipV="1">
              <a:off x="12154824" y="71792"/>
              <a:ext cx="0" cy="870191"/>
            </a:xfrm>
            <a:prstGeom prst="line">
              <a:avLst/>
            </a:prstGeom>
            <a:ln w="25352" cap="flat">
              <a:solidFill>
                <a:srgbClr val="4A4545"/>
              </a:solidFill>
              <a:prstDash val="solid"/>
              <a:headEnd type="none" w="sm" len="sm"/>
              <a:tailEnd type="none" w="sm" len="sm"/>
            </a:ln>
          </p:spPr>
        </p:sp>
      </p:grpSp>
    </p:spTree>
    <p:extLst>
      <p:ext uri="{BB962C8B-B14F-4D97-AF65-F5344CB8AC3E}">
        <p14:creationId xmlns:p14="http://schemas.microsoft.com/office/powerpoint/2010/main" val="4084162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E9A91-39F9-1547-E55D-7AB759CAD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4">
            <a:extLst>
              <a:ext uri="{FF2B5EF4-FFF2-40B4-BE49-F238E27FC236}">
                <a16:creationId xmlns:a16="http://schemas.microsoft.com/office/drawing/2014/main" id="{3C0005FB-2EC1-AB84-6E60-14995FE18012}"/>
              </a:ext>
            </a:extLst>
          </p:cNvPr>
          <p:cNvSpPr txBox="1">
            <a:spLocks/>
          </p:cNvSpPr>
          <p:nvPr/>
        </p:nvSpPr>
        <p:spPr>
          <a:xfrm>
            <a:off x="913401" y="1943177"/>
            <a:ext cx="9887949" cy="19811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4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SEN excedentes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4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SEN excedentes acollidos a compensación</a:t>
            </a:r>
            <a:endParaRPr lang="gl-ES" sz="1000" b="1" dirty="0">
              <a:solidFill>
                <a:srgbClr val="4A594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s-ES" sz="14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 excedentes acollidos a compensación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s-ES" sz="14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 excedentes NON acollidos a compensación</a:t>
            </a:r>
            <a:endParaRPr lang="gl-ES" sz="1400" b="1" dirty="0">
              <a:solidFill>
                <a:srgbClr val="4A594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8600" lvl="1" algn="just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defRPr/>
            </a:pPr>
            <a:endParaRPr lang="gl-ES" sz="1400" b="1" dirty="0">
              <a:solidFill>
                <a:srgbClr val="4A594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78F291EA-0A12-A267-52C2-FDEE1E1DBE37}"/>
              </a:ext>
            </a:extLst>
          </p:cNvPr>
          <p:cNvSpPr txBox="1">
            <a:spLocks/>
          </p:cNvSpPr>
          <p:nvPr/>
        </p:nvSpPr>
        <p:spPr>
          <a:xfrm>
            <a:off x="913400" y="1129714"/>
            <a:ext cx="6785848" cy="3766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2200" b="1" dirty="0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MODALIDADES DE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AUTOCONSUMO</a:t>
            </a:r>
            <a:r>
              <a:rPr lang="es-ES" sz="2200" b="1" dirty="0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COLECTIVO</a:t>
            </a:r>
            <a:endParaRPr kumimoji="0" lang="es-ES" sz="2200" b="1" i="0" u="none" strike="noStrike" kern="1200" cap="none" spc="0" normalizeH="0" baseline="0" noProof="0" dirty="0">
              <a:ln>
                <a:noFill/>
              </a:ln>
              <a:solidFill>
                <a:srgbClr val="E0C537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200" b="1" i="0" u="none" strike="noStrike" kern="1200" cap="none" spc="0" normalizeH="0" baseline="0" noProof="0" dirty="0">
              <a:ln>
                <a:noFill/>
              </a:ln>
              <a:solidFill>
                <a:srgbClr val="E0C537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72D168A-1D64-3850-DE14-93430848C8FA}"/>
              </a:ext>
            </a:extLst>
          </p:cNvPr>
          <p:cNvSpPr txBox="1">
            <a:spLocks/>
          </p:cNvSpPr>
          <p:nvPr/>
        </p:nvSpPr>
        <p:spPr>
          <a:xfrm>
            <a:off x="811505" y="379218"/>
            <a:ext cx="1087378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OFICINA DE TRANSFORMACION COMUNITARIA </a:t>
            </a:r>
            <a:b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kumimoji="0" lang="es-ES" sz="2000" b="1" i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+ </a:t>
            </a:r>
            <a:r>
              <a:rPr kumimoji="0" lang="es-ES" sz="2000" b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Renovables</a:t>
            </a:r>
            <a:r>
              <a:rPr kumimoji="0" lang="es-ES" sz="2000" b="1" i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37792079-7A96-6C63-780D-41672C8ED931}"/>
              </a:ext>
            </a:extLst>
          </p:cNvPr>
          <p:cNvSpPr>
            <a:spLocks noChangeAspect="1"/>
          </p:cNvSpPr>
          <p:nvPr/>
        </p:nvSpPr>
        <p:spPr>
          <a:xfrm>
            <a:off x="0" y="-11646"/>
            <a:ext cx="2418514" cy="831600"/>
          </a:xfrm>
          <a:custGeom>
            <a:avLst/>
            <a:gdLst/>
            <a:ahLst/>
            <a:cxnLst/>
            <a:rect l="l" t="t" r="r" b="b"/>
            <a:pathLst>
              <a:path w="4891211" h="1681831">
                <a:moveTo>
                  <a:pt x="0" y="0"/>
                </a:moveTo>
                <a:lnTo>
                  <a:pt x="4891211" y="0"/>
                </a:lnTo>
                <a:lnTo>
                  <a:pt x="4891211" y="1681831"/>
                </a:lnTo>
                <a:lnTo>
                  <a:pt x="0" y="16818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236" r="-5236"/>
            </a:stretch>
          </a:blipFill>
        </p:spPr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EE9A3D70-F81A-E410-F9B5-07B2AFDB4AF0}"/>
              </a:ext>
            </a:extLst>
          </p:cNvPr>
          <p:cNvGrpSpPr>
            <a:grpSpLocks noChangeAspect="1"/>
          </p:cNvGrpSpPr>
          <p:nvPr/>
        </p:nvGrpSpPr>
        <p:grpSpPr>
          <a:xfrm>
            <a:off x="258223" y="6100410"/>
            <a:ext cx="11675553" cy="604344"/>
            <a:chOff x="0" y="0"/>
            <a:chExt cx="19760282" cy="1022821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04997924-B8B9-0478-D670-037F77179D22}"/>
                </a:ext>
              </a:extLst>
            </p:cNvPr>
            <p:cNvSpPr/>
            <p:nvPr/>
          </p:nvSpPr>
          <p:spPr>
            <a:xfrm>
              <a:off x="0" y="0"/>
              <a:ext cx="3825153" cy="1022821"/>
            </a:xfrm>
            <a:custGeom>
              <a:avLst/>
              <a:gdLst/>
              <a:ahLst/>
              <a:cxnLst/>
              <a:rect l="l" t="t" r="r" b="b"/>
              <a:pathLst>
                <a:path w="3825153" h="1022821">
                  <a:moveTo>
                    <a:pt x="0" y="0"/>
                  </a:moveTo>
                  <a:lnTo>
                    <a:pt x="3825153" y="0"/>
                  </a:lnTo>
                  <a:lnTo>
                    <a:pt x="3825153" y="1022821"/>
                  </a:lnTo>
                  <a:lnTo>
                    <a:pt x="0" y="1022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2351"/>
              </a:stretch>
            </a:blipFill>
          </p:spPr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AA7FAC54-B363-942F-BD6B-BCA951520475}"/>
                </a:ext>
              </a:extLst>
            </p:cNvPr>
            <p:cNvSpPr/>
            <p:nvPr/>
          </p:nvSpPr>
          <p:spPr>
            <a:xfrm>
              <a:off x="6158298" y="71792"/>
              <a:ext cx="5682165" cy="909146"/>
            </a:xfrm>
            <a:custGeom>
              <a:avLst/>
              <a:gdLst/>
              <a:ahLst/>
              <a:cxnLst/>
              <a:rect l="l" t="t" r="r" b="b"/>
              <a:pathLst>
                <a:path w="5682165" h="909146">
                  <a:moveTo>
                    <a:pt x="0" y="0"/>
                  </a:moveTo>
                  <a:lnTo>
                    <a:pt x="5682165" y="0"/>
                  </a:lnTo>
                  <a:lnTo>
                    <a:pt x="5682165" y="909147"/>
                  </a:lnTo>
                  <a:lnTo>
                    <a:pt x="0" y="909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FC695289-71C4-A20E-9D63-D196E31788AA}"/>
                </a:ext>
              </a:extLst>
            </p:cNvPr>
            <p:cNvSpPr/>
            <p:nvPr/>
          </p:nvSpPr>
          <p:spPr>
            <a:xfrm>
              <a:off x="12392904" y="0"/>
              <a:ext cx="5292746" cy="980939"/>
            </a:xfrm>
            <a:custGeom>
              <a:avLst/>
              <a:gdLst/>
              <a:ahLst/>
              <a:cxnLst/>
              <a:rect l="l" t="t" r="r" b="b"/>
              <a:pathLst>
                <a:path w="5292746" h="980939">
                  <a:moveTo>
                    <a:pt x="0" y="0"/>
                  </a:moveTo>
                  <a:lnTo>
                    <a:pt x="5292746" y="0"/>
                  </a:lnTo>
                  <a:lnTo>
                    <a:pt x="5292746" y="980939"/>
                  </a:lnTo>
                  <a:lnTo>
                    <a:pt x="0" y="980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182" t="-109633" r="-3841" b="-118223"/>
              </a:stretch>
            </a:blipFill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9360E9F9-2290-165A-7550-E07F442DAA16}"/>
                </a:ext>
              </a:extLst>
            </p:cNvPr>
            <p:cNvSpPr/>
            <p:nvPr/>
          </p:nvSpPr>
          <p:spPr>
            <a:xfrm>
              <a:off x="17941538" y="93390"/>
              <a:ext cx="1818743" cy="929431"/>
            </a:xfrm>
            <a:custGeom>
              <a:avLst/>
              <a:gdLst/>
              <a:ahLst/>
              <a:cxnLst/>
              <a:rect l="l" t="t" r="r" b="b"/>
              <a:pathLst>
                <a:path w="1818743" h="929431">
                  <a:moveTo>
                    <a:pt x="0" y="0"/>
                  </a:moveTo>
                  <a:lnTo>
                    <a:pt x="1818744" y="0"/>
                  </a:lnTo>
                  <a:lnTo>
                    <a:pt x="1818744" y="929431"/>
                  </a:lnTo>
                  <a:lnTo>
                    <a:pt x="0" y="929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7" name="AutoShape 7">
              <a:extLst>
                <a:ext uri="{FF2B5EF4-FFF2-40B4-BE49-F238E27FC236}">
                  <a16:creationId xmlns:a16="http://schemas.microsoft.com/office/drawing/2014/main" id="{463DF791-23DB-5B37-92D0-33BD9F284300}"/>
                </a:ext>
              </a:extLst>
            </p:cNvPr>
            <p:cNvSpPr/>
            <p:nvPr/>
          </p:nvSpPr>
          <p:spPr>
            <a:xfrm flipV="1">
              <a:off x="12154824" y="71792"/>
              <a:ext cx="0" cy="870191"/>
            </a:xfrm>
            <a:prstGeom prst="line">
              <a:avLst/>
            </a:prstGeom>
            <a:ln w="25352" cap="flat">
              <a:solidFill>
                <a:srgbClr val="4A4545"/>
              </a:solidFill>
              <a:prstDash val="solid"/>
              <a:headEnd type="none" w="sm" len="sm"/>
              <a:tailEnd type="none" w="sm" len="sm"/>
            </a:ln>
          </p:spPr>
        </p:sp>
      </p:grpSp>
    </p:spTree>
    <p:extLst>
      <p:ext uri="{BB962C8B-B14F-4D97-AF65-F5344CB8AC3E}">
        <p14:creationId xmlns:p14="http://schemas.microsoft.com/office/powerpoint/2010/main" val="1990327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E9A91-39F9-1547-E55D-7AB759CAD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4">
            <a:extLst>
              <a:ext uri="{FF2B5EF4-FFF2-40B4-BE49-F238E27FC236}">
                <a16:creationId xmlns:a16="http://schemas.microsoft.com/office/drawing/2014/main" id="{3C0005FB-2EC1-AB84-6E60-14995FE18012}"/>
              </a:ext>
            </a:extLst>
          </p:cNvPr>
          <p:cNvSpPr txBox="1">
            <a:spLocks/>
          </p:cNvSpPr>
          <p:nvPr/>
        </p:nvSpPr>
        <p:spPr>
          <a:xfrm>
            <a:off x="1018176" y="2258697"/>
            <a:ext cx="5811249" cy="269430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Existirán varios consumidores asociados e a instalación xeradora dispoñerá dun </a:t>
            </a:r>
            <a:r>
              <a:rPr lang="gl-ES" sz="15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sistema antivertido </a:t>
            </a: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que impida en todo momento a cesión de enerxía á rede.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Nesta tipoloxía, </a:t>
            </a:r>
            <a:r>
              <a:rPr lang="gl-ES" sz="15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enerxía xerada repártese entre os consumidores asociados segundo os coeficientes de repartición que se acordaron, pero nunca se cede fisicamente enerxía á rede</a:t>
            </a: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Por iso, a instalación xeradora debe estar perfectamente axustada aos consumos dos consumidores asociados. </a:t>
            </a:r>
            <a:endParaRPr lang="gl-ES" sz="1500" b="1" dirty="0">
              <a:solidFill>
                <a:srgbClr val="4A594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8600" lvl="1" algn="just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defRPr/>
            </a:pPr>
            <a:endParaRPr lang="gl-ES" sz="1500" b="1" dirty="0">
              <a:solidFill>
                <a:srgbClr val="4A594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78F291EA-0A12-A267-52C2-FDEE1E1DBE37}"/>
              </a:ext>
            </a:extLst>
          </p:cNvPr>
          <p:cNvSpPr txBox="1">
            <a:spLocks/>
          </p:cNvSpPr>
          <p:nvPr/>
        </p:nvSpPr>
        <p:spPr>
          <a:xfrm>
            <a:off x="1018176" y="1454750"/>
            <a:ext cx="6649449" cy="3766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2200" b="1" dirty="0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SEN EXCEDENTES</a:t>
            </a:r>
            <a:endParaRPr kumimoji="0" lang="es-ES" sz="2200" b="1" i="0" u="none" strike="noStrike" kern="1200" cap="none" spc="0" normalizeH="0" baseline="0" noProof="0" dirty="0">
              <a:ln>
                <a:noFill/>
              </a:ln>
              <a:solidFill>
                <a:srgbClr val="E0C537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E0C537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72D168A-1D64-3850-DE14-93430848C8FA}"/>
              </a:ext>
            </a:extLst>
          </p:cNvPr>
          <p:cNvSpPr txBox="1">
            <a:spLocks/>
          </p:cNvSpPr>
          <p:nvPr/>
        </p:nvSpPr>
        <p:spPr>
          <a:xfrm>
            <a:off x="811505" y="379218"/>
            <a:ext cx="1087378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OFICINA DE TRANSFORMACION COMUNITARIA </a:t>
            </a:r>
            <a:b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kumimoji="0" lang="es-ES" sz="1400" b="1" i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+ </a:t>
            </a:r>
            <a:r>
              <a:rPr kumimoji="0" lang="es-ES" sz="1400" b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Renovables</a:t>
            </a:r>
            <a:r>
              <a:rPr kumimoji="0" lang="es-ES" sz="1400" b="1" i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</p:txBody>
      </p:sp>
      <p:pic>
        <p:nvPicPr>
          <p:cNvPr id="1026" name="Picture 2" descr="Instalación fotovoltaica de autoconsumo sin excedentes">
            <a:extLst>
              <a:ext uri="{FF2B5EF4-FFF2-40B4-BE49-F238E27FC236}">
                <a16:creationId xmlns:a16="http://schemas.microsoft.com/office/drawing/2014/main" id="{6CB0F7A2-2C72-7EC6-1BBC-5AE786E76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24" y="2240280"/>
            <a:ext cx="5218176" cy="293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10">
            <a:extLst>
              <a:ext uri="{FF2B5EF4-FFF2-40B4-BE49-F238E27FC236}">
                <a16:creationId xmlns:a16="http://schemas.microsoft.com/office/drawing/2014/main" id="{3E987CDB-3291-EF27-5408-F58EA790BEFD}"/>
              </a:ext>
            </a:extLst>
          </p:cNvPr>
          <p:cNvSpPr>
            <a:spLocks noChangeAspect="1"/>
          </p:cNvSpPr>
          <p:nvPr/>
        </p:nvSpPr>
        <p:spPr>
          <a:xfrm>
            <a:off x="0" y="-11646"/>
            <a:ext cx="2418514" cy="831600"/>
          </a:xfrm>
          <a:custGeom>
            <a:avLst/>
            <a:gdLst/>
            <a:ahLst/>
            <a:cxnLst/>
            <a:rect l="l" t="t" r="r" b="b"/>
            <a:pathLst>
              <a:path w="4891211" h="1681831">
                <a:moveTo>
                  <a:pt x="0" y="0"/>
                </a:moveTo>
                <a:lnTo>
                  <a:pt x="4891211" y="0"/>
                </a:lnTo>
                <a:lnTo>
                  <a:pt x="4891211" y="1681831"/>
                </a:lnTo>
                <a:lnTo>
                  <a:pt x="0" y="16818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236" r="-5236"/>
            </a:stretch>
          </a:blipFill>
        </p:spPr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42276FDF-C341-3080-D249-448D11D5CB88}"/>
              </a:ext>
            </a:extLst>
          </p:cNvPr>
          <p:cNvGrpSpPr>
            <a:grpSpLocks noChangeAspect="1"/>
          </p:cNvGrpSpPr>
          <p:nvPr/>
        </p:nvGrpSpPr>
        <p:grpSpPr>
          <a:xfrm>
            <a:off x="258223" y="6100410"/>
            <a:ext cx="11675553" cy="604344"/>
            <a:chOff x="0" y="0"/>
            <a:chExt cx="19760282" cy="1022821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77393C54-9BD7-49B9-2FAC-98A8F34162C8}"/>
                </a:ext>
              </a:extLst>
            </p:cNvPr>
            <p:cNvSpPr/>
            <p:nvPr/>
          </p:nvSpPr>
          <p:spPr>
            <a:xfrm>
              <a:off x="0" y="0"/>
              <a:ext cx="3825153" cy="1022821"/>
            </a:xfrm>
            <a:custGeom>
              <a:avLst/>
              <a:gdLst/>
              <a:ahLst/>
              <a:cxnLst/>
              <a:rect l="l" t="t" r="r" b="b"/>
              <a:pathLst>
                <a:path w="3825153" h="1022821">
                  <a:moveTo>
                    <a:pt x="0" y="0"/>
                  </a:moveTo>
                  <a:lnTo>
                    <a:pt x="3825153" y="0"/>
                  </a:lnTo>
                  <a:lnTo>
                    <a:pt x="3825153" y="1022821"/>
                  </a:lnTo>
                  <a:lnTo>
                    <a:pt x="0" y="1022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2351"/>
              </a:stretch>
            </a:blipFill>
          </p:spPr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DECFF243-24AD-B073-AD3A-B087B9F4A7C6}"/>
                </a:ext>
              </a:extLst>
            </p:cNvPr>
            <p:cNvSpPr/>
            <p:nvPr/>
          </p:nvSpPr>
          <p:spPr>
            <a:xfrm>
              <a:off x="6158298" y="71792"/>
              <a:ext cx="5682165" cy="909146"/>
            </a:xfrm>
            <a:custGeom>
              <a:avLst/>
              <a:gdLst/>
              <a:ahLst/>
              <a:cxnLst/>
              <a:rect l="l" t="t" r="r" b="b"/>
              <a:pathLst>
                <a:path w="5682165" h="909146">
                  <a:moveTo>
                    <a:pt x="0" y="0"/>
                  </a:moveTo>
                  <a:lnTo>
                    <a:pt x="5682165" y="0"/>
                  </a:lnTo>
                  <a:lnTo>
                    <a:pt x="5682165" y="909147"/>
                  </a:lnTo>
                  <a:lnTo>
                    <a:pt x="0" y="909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1599294-947A-7BFC-B8FA-503018D701A3}"/>
                </a:ext>
              </a:extLst>
            </p:cNvPr>
            <p:cNvSpPr/>
            <p:nvPr/>
          </p:nvSpPr>
          <p:spPr>
            <a:xfrm>
              <a:off x="12392904" y="0"/>
              <a:ext cx="5292746" cy="980939"/>
            </a:xfrm>
            <a:custGeom>
              <a:avLst/>
              <a:gdLst/>
              <a:ahLst/>
              <a:cxnLst/>
              <a:rect l="l" t="t" r="r" b="b"/>
              <a:pathLst>
                <a:path w="5292746" h="980939">
                  <a:moveTo>
                    <a:pt x="0" y="0"/>
                  </a:moveTo>
                  <a:lnTo>
                    <a:pt x="5292746" y="0"/>
                  </a:lnTo>
                  <a:lnTo>
                    <a:pt x="5292746" y="980939"/>
                  </a:lnTo>
                  <a:lnTo>
                    <a:pt x="0" y="980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182" t="-109633" r="-3841" b="-118223"/>
              </a:stretch>
            </a:blipFill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642AD9F-A9E8-74A8-C5FA-38416BE74D7F}"/>
                </a:ext>
              </a:extLst>
            </p:cNvPr>
            <p:cNvSpPr/>
            <p:nvPr/>
          </p:nvSpPr>
          <p:spPr>
            <a:xfrm>
              <a:off x="17941538" y="93390"/>
              <a:ext cx="1818743" cy="929431"/>
            </a:xfrm>
            <a:custGeom>
              <a:avLst/>
              <a:gdLst/>
              <a:ahLst/>
              <a:cxnLst/>
              <a:rect l="l" t="t" r="r" b="b"/>
              <a:pathLst>
                <a:path w="1818743" h="929431">
                  <a:moveTo>
                    <a:pt x="0" y="0"/>
                  </a:moveTo>
                  <a:lnTo>
                    <a:pt x="1818744" y="0"/>
                  </a:lnTo>
                  <a:lnTo>
                    <a:pt x="1818744" y="929431"/>
                  </a:lnTo>
                  <a:lnTo>
                    <a:pt x="0" y="929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7" name="AutoShape 7">
              <a:extLst>
                <a:ext uri="{FF2B5EF4-FFF2-40B4-BE49-F238E27FC236}">
                  <a16:creationId xmlns:a16="http://schemas.microsoft.com/office/drawing/2014/main" id="{611C12EA-2540-02F8-AD6C-1EB5CA32C5E3}"/>
                </a:ext>
              </a:extLst>
            </p:cNvPr>
            <p:cNvSpPr/>
            <p:nvPr/>
          </p:nvSpPr>
          <p:spPr>
            <a:xfrm flipV="1">
              <a:off x="12154824" y="71792"/>
              <a:ext cx="0" cy="870191"/>
            </a:xfrm>
            <a:prstGeom prst="line">
              <a:avLst/>
            </a:prstGeom>
            <a:ln w="25352" cap="flat">
              <a:solidFill>
                <a:srgbClr val="4A4545"/>
              </a:solidFill>
              <a:prstDash val="solid"/>
              <a:headEnd type="none" w="sm" len="sm"/>
              <a:tailEnd type="none" w="sm" len="sm"/>
            </a:ln>
          </p:spPr>
        </p:sp>
      </p:grpSp>
    </p:spTree>
    <p:extLst>
      <p:ext uri="{BB962C8B-B14F-4D97-AF65-F5344CB8AC3E}">
        <p14:creationId xmlns:p14="http://schemas.microsoft.com/office/powerpoint/2010/main" val="1288309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6FD10-8FF7-1FF5-124D-7BAF1CF3F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4">
            <a:extLst>
              <a:ext uri="{FF2B5EF4-FFF2-40B4-BE49-F238E27FC236}">
                <a16:creationId xmlns:a16="http://schemas.microsoft.com/office/drawing/2014/main" id="{2C8B13B0-907A-0DBE-2A2D-B9B5D6DE1753}"/>
              </a:ext>
            </a:extLst>
          </p:cNvPr>
          <p:cNvSpPr txBox="1">
            <a:spLocks/>
          </p:cNvSpPr>
          <p:nvPr/>
        </p:nvSpPr>
        <p:spPr>
          <a:xfrm>
            <a:off x="913401" y="1976706"/>
            <a:ext cx="6063471" cy="30048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Do mesmo xeito que no caso anterior, </a:t>
            </a:r>
            <a:r>
              <a:rPr lang="gl-ES" sz="15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enerxía repártese entre os consumidores asociados segundo os coeficientes de repartición que se acordaron, pero a enerxía que cada consumidor non utilice instantaneamente convértese en excedente dese consumidor, que se compensará </a:t>
            </a: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segundo o mecanismo de compensación simplificada.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Ese </a:t>
            </a:r>
            <a:r>
              <a:rPr lang="gl-ES" sz="15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excedente será utilizado por outro consumidor que estea conectado á mesma rede interior e que nese momento estea a demandar máis enerxía da que ten asignada</a:t>
            </a: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endParaRPr lang="gl-ES" sz="1500" b="1" dirty="0">
              <a:solidFill>
                <a:srgbClr val="4A594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8600" lvl="1" algn="just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defRPr/>
            </a:pPr>
            <a:endParaRPr lang="gl-ES" sz="1500" b="1" dirty="0">
              <a:solidFill>
                <a:srgbClr val="4A594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A49A8333-DB53-75D1-AB1E-CA12B3843195}"/>
              </a:ext>
            </a:extLst>
          </p:cNvPr>
          <p:cNvSpPr txBox="1">
            <a:spLocks/>
          </p:cNvSpPr>
          <p:nvPr/>
        </p:nvSpPr>
        <p:spPr>
          <a:xfrm>
            <a:off x="913399" y="1396414"/>
            <a:ext cx="7224571" cy="3766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SEN EXCEDENTES ACOLLIDOS A COMPENSACIÓN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200" b="1" i="0" u="none" strike="noStrike" kern="1200" cap="none" spc="0" normalizeH="0" baseline="0" noProof="0" dirty="0">
              <a:ln>
                <a:noFill/>
              </a:ln>
              <a:solidFill>
                <a:srgbClr val="E0C537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441AF74-3CE9-60DE-1C77-DAF95CBE468D}"/>
              </a:ext>
            </a:extLst>
          </p:cNvPr>
          <p:cNvSpPr txBox="1">
            <a:spLocks/>
          </p:cNvSpPr>
          <p:nvPr/>
        </p:nvSpPr>
        <p:spPr>
          <a:xfrm>
            <a:off x="811505" y="379218"/>
            <a:ext cx="1087378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OFICINA DE TRANSFORMACION COMUNITARIA </a:t>
            </a:r>
            <a:b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kumimoji="0" lang="es-ES" sz="2000" b="1" i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+ </a:t>
            </a:r>
            <a:r>
              <a:rPr kumimoji="0" lang="es-ES" sz="2000" b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Renovables</a:t>
            </a:r>
            <a:r>
              <a:rPr kumimoji="0" lang="es-ES" sz="2000" b="1" i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</p:txBody>
      </p:sp>
      <p:pic>
        <p:nvPicPr>
          <p:cNvPr id="2050" name="Picture 2" descr="Autoconsumo para Comunidades de vecinos - Autoconsumo colectivo">
            <a:extLst>
              <a:ext uri="{FF2B5EF4-FFF2-40B4-BE49-F238E27FC236}">
                <a16:creationId xmlns:a16="http://schemas.microsoft.com/office/drawing/2014/main" id="{CECCD1D4-CBE9-128B-6B0B-D27C72113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970" y="1057275"/>
            <a:ext cx="3286125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10">
            <a:extLst>
              <a:ext uri="{FF2B5EF4-FFF2-40B4-BE49-F238E27FC236}">
                <a16:creationId xmlns:a16="http://schemas.microsoft.com/office/drawing/2014/main" id="{A346F4FB-34F5-7754-36E0-11CC44B83976}"/>
              </a:ext>
            </a:extLst>
          </p:cNvPr>
          <p:cNvSpPr>
            <a:spLocks noChangeAspect="1"/>
          </p:cNvSpPr>
          <p:nvPr/>
        </p:nvSpPr>
        <p:spPr>
          <a:xfrm>
            <a:off x="0" y="-11646"/>
            <a:ext cx="2418514" cy="831600"/>
          </a:xfrm>
          <a:custGeom>
            <a:avLst/>
            <a:gdLst/>
            <a:ahLst/>
            <a:cxnLst/>
            <a:rect l="l" t="t" r="r" b="b"/>
            <a:pathLst>
              <a:path w="4891211" h="1681831">
                <a:moveTo>
                  <a:pt x="0" y="0"/>
                </a:moveTo>
                <a:lnTo>
                  <a:pt x="4891211" y="0"/>
                </a:lnTo>
                <a:lnTo>
                  <a:pt x="4891211" y="1681831"/>
                </a:lnTo>
                <a:lnTo>
                  <a:pt x="0" y="16818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236" r="-5236"/>
            </a:stretch>
          </a:blipFill>
        </p:spPr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15D74079-7376-FE4D-644E-B172A14A10C3}"/>
              </a:ext>
            </a:extLst>
          </p:cNvPr>
          <p:cNvGrpSpPr>
            <a:grpSpLocks noChangeAspect="1"/>
          </p:cNvGrpSpPr>
          <p:nvPr/>
        </p:nvGrpSpPr>
        <p:grpSpPr>
          <a:xfrm>
            <a:off x="258223" y="6100410"/>
            <a:ext cx="11675553" cy="604344"/>
            <a:chOff x="0" y="0"/>
            <a:chExt cx="19760282" cy="1022821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82CD3354-F50F-0298-9225-2D576EEBF137}"/>
                </a:ext>
              </a:extLst>
            </p:cNvPr>
            <p:cNvSpPr/>
            <p:nvPr/>
          </p:nvSpPr>
          <p:spPr>
            <a:xfrm>
              <a:off x="0" y="0"/>
              <a:ext cx="3825153" cy="1022821"/>
            </a:xfrm>
            <a:custGeom>
              <a:avLst/>
              <a:gdLst/>
              <a:ahLst/>
              <a:cxnLst/>
              <a:rect l="l" t="t" r="r" b="b"/>
              <a:pathLst>
                <a:path w="3825153" h="1022821">
                  <a:moveTo>
                    <a:pt x="0" y="0"/>
                  </a:moveTo>
                  <a:lnTo>
                    <a:pt x="3825153" y="0"/>
                  </a:lnTo>
                  <a:lnTo>
                    <a:pt x="3825153" y="1022821"/>
                  </a:lnTo>
                  <a:lnTo>
                    <a:pt x="0" y="1022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2351"/>
              </a:stretch>
            </a:blipFill>
          </p:spPr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A0BCAA3C-4BF6-5429-FF9C-15EA59C45014}"/>
                </a:ext>
              </a:extLst>
            </p:cNvPr>
            <p:cNvSpPr/>
            <p:nvPr/>
          </p:nvSpPr>
          <p:spPr>
            <a:xfrm>
              <a:off x="6158298" y="71792"/>
              <a:ext cx="5682165" cy="909146"/>
            </a:xfrm>
            <a:custGeom>
              <a:avLst/>
              <a:gdLst/>
              <a:ahLst/>
              <a:cxnLst/>
              <a:rect l="l" t="t" r="r" b="b"/>
              <a:pathLst>
                <a:path w="5682165" h="909146">
                  <a:moveTo>
                    <a:pt x="0" y="0"/>
                  </a:moveTo>
                  <a:lnTo>
                    <a:pt x="5682165" y="0"/>
                  </a:lnTo>
                  <a:lnTo>
                    <a:pt x="5682165" y="909147"/>
                  </a:lnTo>
                  <a:lnTo>
                    <a:pt x="0" y="909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93C56D07-2340-E0F8-6F21-F6A52F9CD18B}"/>
                </a:ext>
              </a:extLst>
            </p:cNvPr>
            <p:cNvSpPr/>
            <p:nvPr/>
          </p:nvSpPr>
          <p:spPr>
            <a:xfrm>
              <a:off x="12392904" y="0"/>
              <a:ext cx="5292746" cy="980939"/>
            </a:xfrm>
            <a:custGeom>
              <a:avLst/>
              <a:gdLst/>
              <a:ahLst/>
              <a:cxnLst/>
              <a:rect l="l" t="t" r="r" b="b"/>
              <a:pathLst>
                <a:path w="5292746" h="980939">
                  <a:moveTo>
                    <a:pt x="0" y="0"/>
                  </a:moveTo>
                  <a:lnTo>
                    <a:pt x="5292746" y="0"/>
                  </a:lnTo>
                  <a:lnTo>
                    <a:pt x="5292746" y="980939"/>
                  </a:lnTo>
                  <a:lnTo>
                    <a:pt x="0" y="980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182" t="-109633" r="-3841" b="-118223"/>
              </a:stretch>
            </a:blipFill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AC2B6148-2438-AAAE-3968-A94B51FDA99B}"/>
                </a:ext>
              </a:extLst>
            </p:cNvPr>
            <p:cNvSpPr/>
            <p:nvPr/>
          </p:nvSpPr>
          <p:spPr>
            <a:xfrm>
              <a:off x="17941538" y="93390"/>
              <a:ext cx="1818743" cy="929431"/>
            </a:xfrm>
            <a:custGeom>
              <a:avLst/>
              <a:gdLst/>
              <a:ahLst/>
              <a:cxnLst/>
              <a:rect l="l" t="t" r="r" b="b"/>
              <a:pathLst>
                <a:path w="1818743" h="929431">
                  <a:moveTo>
                    <a:pt x="0" y="0"/>
                  </a:moveTo>
                  <a:lnTo>
                    <a:pt x="1818744" y="0"/>
                  </a:lnTo>
                  <a:lnTo>
                    <a:pt x="1818744" y="929431"/>
                  </a:lnTo>
                  <a:lnTo>
                    <a:pt x="0" y="929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6" name="AutoShape 7">
              <a:extLst>
                <a:ext uri="{FF2B5EF4-FFF2-40B4-BE49-F238E27FC236}">
                  <a16:creationId xmlns:a16="http://schemas.microsoft.com/office/drawing/2014/main" id="{727798BE-C05E-6C53-BAD3-E8AD370DD310}"/>
                </a:ext>
              </a:extLst>
            </p:cNvPr>
            <p:cNvSpPr/>
            <p:nvPr/>
          </p:nvSpPr>
          <p:spPr>
            <a:xfrm flipV="1">
              <a:off x="12154824" y="71792"/>
              <a:ext cx="0" cy="870191"/>
            </a:xfrm>
            <a:prstGeom prst="line">
              <a:avLst/>
            </a:prstGeom>
            <a:ln w="25352" cap="flat">
              <a:solidFill>
                <a:srgbClr val="4A4545"/>
              </a:solidFill>
              <a:prstDash val="solid"/>
              <a:headEnd type="none" w="sm" len="sm"/>
              <a:tailEnd type="none" w="sm" len="sm"/>
            </a:ln>
          </p:spPr>
        </p:sp>
      </p:grpSp>
    </p:spTree>
    <p:extLst>
      <p:ext uri="{BB962C8B-B14F-4D97-AF65-F5344CB8AC3E}">
        <p14:creationId xmlns:p14="http://schemas.microsoft.com/office/powerpoint/2010/main" val="1581262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9C803-9F6E-6747-6E3A-6584CE227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4">
            <a:extLst>
              <a:ext uri="{FF2B5EF4-FFF2-40B4-BE49-F238E27FC236}">
                <a16:creationId xmlns:a16="http://schemas.microsoft.com/office/drawing/2014/main" id="{43BF7EB3-076C-D45C-CB57-64950CDF9539}"/>
              </a:ext>
            </a:extLst>
          </p:cNvPr>
          <p:cNvSpPr txBox="1">
            <a:spLocks/>
          </p:cNvSpPr>
          <p:nvPr/>
        </p:nvSpPr>
        <p:spPr>
          <a:xfrm>
            <a:off x="913401" y="2224355"/>
            <a:ext cx="6493239" cy="273734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Existirán varios consumidores asociados e </a:t>
            </a:r>
            <a:r>
              <a:rPr lang="gl-ES" sz="15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enerxía que non sexa utilizada de forma instantánea será cedida á rede e compensada posteriormente a cada consumidor de forma individual na súa factura</a:t>
            </a: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 caso de que existan consumidores conectados o autoconsumo a través da rede exterior, para que sexa posible acollerse o mecanismo de compensación deberá existir </a:t>
            </a:r>
            <a:r>
              <a:rPr lang="gl-ES" sz="15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polo menos un consumidor asociado conectado a instalación en rede interior</a:t>
            </a: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B91A4C79-9B52-F22B-1166-571B06A37785}"/>
              </a:ext>
            </a:extLst>
          </p:cNvPr>
          <p:cNvSpPr txBox="1">
            <a:spLocks/>
          </p:cNvSpPr>
          <p:nvPr/>
        </p:nvSpPr>
        <p:spPr>
          <a:xfrm>
            <a:off x="913400" y="1129714"/>
            <a:ext cx="7201900" cy="3766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CON EX</a:t>
            </a:r>
            <a:r>
              <a:rPr lang="es-ES" sz="2200" b="1" dirty="0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CEDENTES ACOLLIDOS A COMPESACIÓN</a:t>
            </a:r>
            <a:endParaRPr kumimoji="0" lang="es-ES" sz="2200" b="1" i="0" u="none" strike="noStrike" kern="1200" cap="none" spc="0" normalizeH="0" baseline="0" noProof="0" dirty="0">
              <a:ln>
                <a:noFill/>
              </a:ln>
              <a:solidFill>
                <a:srgbClr val="E0C537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200" b="1" i="0" u="none" strike="noStrike" kern="1200" cap="none" spc="0" normalizeH="0" baseline="0" noProof="0" dirty="0">
              <a:ln>
                <a:noFill/>
              </a:ln>
              <a:solidFill>
                <a:srgbClr val="E0C537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FDA0BF-0E7B-6514-97A8-3A4366B10176}"/>
              </a:ext>
            </a:extLst>
          </p:cNvPr>
          <p:cNvSpPr txBox="1">
            <a:spLocks/>
          </p:cNvSpPr>
          <p:nvPr/>
        </p:nvSpPr>
        <p:spPr>
          <a:xfrm>
            <a:off x="811505" y="379218"/>
            <a:ext cx="1087378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OFICINA DE TRANSFORMACION COMUNITARIA </a:t>
            </a:r>
            <a:b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kumimoji="0" lang="es-ES" sz="2000" b="1" i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+ </a:t>
            </a:r>
            <a:r>
              <a:rPr kumimoji="0" lang="es-ES" sz="2000" b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Renovables</a:t>
            </a:r>
            <a:r>
              <a:rPr kumimoji="0" lang="es-ES" sz="2000" b="1" i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8E0839E-FB73-CB7F-5638-92439A6B9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139" y="1301311"/>
            <a:ext cx="3298222" cy="4255377"/>
          </a:xfrm>
          <a:prstGeom prst="rect">
            <a:avLst/>
          </a:prstGeom>
        </p:spPr>
      </p:pic>
      <p:sp>
        <p:nvSpPr>
          <p:cNvPr id="4" name="Freeform 10">
            <a:extLst>
              <a:ext uri="{FF2B5EF4-FFF2-40B4-BE49-F238E27FC236}">
                <a16:creationId xmlns:a16="http://schemas.microsoft.com/office/drawing/2014/main" id="{8661AC37-5A81-9D40-D277-655593ECD367}"/>
              </a:ext>
            </a:extLst>
          </p:cNvPr>
          <p:cNvSpPr>
            <a:spLocks noChangeAspect="1"/>
          </p:cNvSpPr>
          <p:nvPr/>
        </p:nvSpPr>
        <p:spPr>
          <a:xfrm>
            <a:off x="0" y="-11646"/>
            <a:ext cx="2418514" cy="831600"/>
          </a:xfrm>
          <a:custGeom>
            <a:avLst/>
            <a:gdLst/>
            <a:ahLst/>
            <a:cxnLst/>
            <a:rect l="l" t="t" r="r" b="b"/>
            <a:pathLst>
              <a:path w="4891211" h="1681831">
                <a:moveTo>
                  <a:pt x="0" y="0"/>
                </a:moveTo>
                <a:lnTo>
                  <a:pt x="4891211" y="0"/>
                </a:lnTo>
                <a:lnTo>
                  <a:pt x="4891211" y="1681831"/>
                </a:lnTo>
                <a:lnTo>
                  <a:pt x="0" y="16818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236" r="-5236"/>
            </a:stretch>
          </a:blipFill>
        </p:spPr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637DC0A3-469F-C8F6-EF3D-56E8E12A62A1}"/>
              </a:ext>
            </a:extLst>
          </p:cNvPr>
          <p:cNvGrpSpPr>
            <a:grpSpLocks noChangeAspect="1"/>
          </p:cNvGrpSpPr>
          <p:nvPr/>
        </p:nvGrpSpPr>
        <p:grpSpPr>
          <a:xfrm>
            <a:off x="258223" y="6100410"/>
            <a:ext cx="11675553" cy="604344"/>
            <a:chOff x="0" y="0"/>
            <a:chExt cx="19760282" cy="1022821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E7D56656-8649-F0F0-C74C-5C33FA1BB453}"/>
                </a:ext>
              </a:extLst>
            </p:cNvPr>
            <p:cNvSpPr/>
            <p:nvPr/>
          </p:nvSpPr>
          <p:spPr>
            <a:xfrm>
              <a:off x="0" y="0"/>
              <a:ext cx="3825153" cy="1022821"/>
            </a:xfrm>
            <a:custGeom>
              <a:avLst/>
              <a:gdLst/>
              <a:ahLst/>
              <a:cxnLst/>
              <a:rect l="l" t="t" r="r" b="b"/>
              <a:pathLst>
                <a:path w="3825153" h="1022821">
                  <a:moveTo>
                    <a:pt x="0" y="0"/>
                  </a:moveTo>
                  <a:lnTo>
                    <a:pt x="3825153" y="0"/>
                  </a:lnTo>
                  <a:lnTo>
                    <a:pt x="3825153" y="1022821"/>
                  </a:lnTo>
                  <a:lnTo>
                    <a:pt x="0" y="1022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2351"/>
              </a:stretch>
            </a:blipFill>
          </p:spPr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957ADCF2-C6E4-2680-921E-A1EBEA755162}"/>
                </a:ext>
              </a:extLst>
            </p:cNvPr>
            <p:cNvSpPr/>
            <p:nvPr/>
          </p:nvSpPr>
          <p:spPr>
            <a:xfrm>
              <a:off x="6158298" y="71792"/>
              <a:ext cx="5682165" cy="909146"/>
            </a:xfrm>
            <a:custGeom>
              <a:avLst/>
              <a:gdLst/>
              <a:ahLst/>
              <a:cxnLst/>
              <a:rect l="l" t="t" r="r" b="b"/>
              <a:pathLst>
                <a:path w="5682165" h="909146">
                  <a:moveTo>
                    <a:pt x="0" y="0"/>
                  </a:moveTo>
                  <a:lnTo>
                    <a:pt x="5682165" y="0"/>
                  </a:lnTo>
                  <a:lnTo>
                    <a:pt x="5682165" y="909147"/>
                  </a:lnTo>
                  <a:lnTo>
                    <a:pt x="0" y="909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DFA3E17-7D1E-376E-0CEF-ABA0FA006CE7}"/>
                </a:ext>
              </a:extLst>
            </p:cNvPr>
            <p:cNvSpPr/>
            <p:nvPr/>
          </p:nvSpPr>
          <p:spPr>
            <a:xfrm>
              <a:off x="12392904" y="0"/>
              <a:ext cx="5292746" cy="980939"/>
            </a:xfrm>
            <a:custGeom>
              <a:avLst/>
              <a:gdLst/>
              <a:ahLst/>
              <a:cxnLst/>
              <a:rect l="l" t="t" r="r" b="b"/>
              <a:pathLst>
                <a:path w="5292746" h="980939">
                  <a:moveTo>
                    <a:pt x="0" y="0"/>
                  </a:moveTo>
                  <a:lnTo>
                    <a:pt x="5292746" y="0"/>
                  </a:lnTo>
                  <a:lnTo>
                    <a:pt x="5292746" y="980939"/>
                  </a:lnTo>
                  <a:lnTo>
                    <a:pt x="0" y="980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182" t="-109633" r="-3841" b="-118223"/>
              </a:stretch>
            </a:blipFill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CCF7B413-8235-E8AF-AB53-A13A9D34B3A1}"/>
                </a:ext>
              </a:extLst>
            </p:cNvPr>
            <p:cNvSpPr/>
            <p:nvPr/>
          </p:nvSpPr>
          <p:spPr>
            <a:xfrm>
              <a:off x="17941538" y="93390"/>
              <a:ext cx="1818743" cy="929431"/>
            </a:xfrm>
            <a:custGeom>
              <a:avLst/>
              <a:gdLst/>
              <a:ahLst/>
              <a:cxnLst/>
              <a:rect l="l" t="t" r="r" b="b"/>
              <a:pathLst>
                <a:path w="1818743" h="929431">
                  <a:moveTo>
                    <a:pt x="0" y="0"/>
                  </a:moveTo>
                  <a:lnTo>
                    <a:pt x="1818744" y="0"/>
                  </a:lnTo>
                  <a:lnTo>
                    <a:pt x="1818744" y="929431"/>
                  </a:lnTo>
                  <a:lnTo>
                    <a:pt x="0" y="929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7" name="AutoShape 7">
              <a:extLst>
                <a:ext uri="{FF2B5EF4-FFF2-40B4-BE49-F238E27FC236}">
                  <a16:creationId xmlns:a16="http://schemas.microsoft.com/office/drawing/2014/main" id="{BB781098-F561-C8B2-97A9-48465A561811}"/>
                </a:ext>
              </a:extLst>
            </p:cNvPr>
            <p:cNvSpPr/>
            <p:nvPr/>
          </p:nvSpPr>
          <p:spPr>
            <a:xfrm flipV="1">
              <a:off x="12154824" y="71792"/>
              <a:ext cx="0" cy="870191"/>
            </a:xfrm>
            <a:prstGeom prst="line">
              <a:avLst/>
            </a:prstGeom>
            <a:ln w="25352" cap="flat">
              <a:solidFill>
                <a:srgbClr val="4A4545"/>
              </a:solidFill>
              <a:prstDash val="solid"/>
              <a:headEnd type="none" w="sm" len="sm"/>
              <a:tailEnd type="none" w="sm" len="sm"/>
            </a:ln>
          </p:spPr>
        </p:sp>
      </p:grpSp>
    </p:spTree>
    <p:extLst>
      <p:ext uri="{BB962C8B-B14F-4D97-AF65-F5344CB8AC3E}">
        <p14:creationId xmlns:p14="http://schemas.microsoft.com/office/powerpoint/2010/main" val="20235778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1FB9E-DE11-36AB-92FF-AD497515A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4">
            <a:extLst>
              <a:ext uri="{FF2B5EF4-FFF2-40B4-BE49-F238E27FC236}">
                <a16:creationId xmlns:a16="http://schemas.microsoft.com/office/drawing/2014/main" id="{61DC9986-24CA-E53A-E474-2502DC5E0934}"/>
              </a:ext>
            </a:extLst>
          </p:cNvPr>
          <p:cNvSpPr txBox="1">
            <a:spLocks/>
          </p:cNvSpPr>
          <p:nvPr/>
        </p:nvSpPr>
        <p:spPr>
          <a:xfrm>
            <a:off x="913401" y="2028521"/>
            <a:ext cx="6063471" cy="280065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Existirán varios consumidores asociados e </a:t>
            </a:r>
            <a:r>
              <a:rPr lang="gl-ES" sz="15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enerxía que non sexa utilizada de forma instantánea, será cedida á rede e venderase no mercado eléctrico</a:t>
            </a: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</a:t>
            </a:r>
            <a:r>
              <a:rPr lang="gl-ES" sz="15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titularidade da instalación recae sobre o produtor</a:t>
            </a: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de maneira que </a:t>
            </a:r>
            <a:r>
              <a:rPr lang="gl-ES" sz="15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os excedentes perténcenlle</a:t>
            </a: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e é o produtor quen, </a:t>
            </a:r>
            <a:r>
              <a:rPr lang="gl-ES" sz="15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través dun representante ou por calquera outro mecanismo de participación no mercado, venderá devanditos excedentes</a:t>
            </a: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recibindo por eles o importe que corresponda.</a:t>
            </a:r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BC876523-DF7E-1481-3441-13EEA21DA5AE}"/>
              </a:ext>
            </a:extLst>
          </p:cNvPr>
          <p:cNvSpPr txBox="1">
            <a:spLocks/>
          </p:cNvSpPr>
          <p:nvPr/>
        </p:nvSpPr>
        <p:spPr>
          <a:xfrm>
            <a:off x="913400" y="1129714"/>
            <a:ext cx="7716250" cy="3766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2200" b="1" dirty="0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 EXCEDENTES NON ACOLLIDOS A COMPENSACIÓN</a:t>
            </a:r>
            <a:endParaRPr kumimoji="0" lang="es-ES" sz="2200" b="1" i="0" u="none" strike="noStrike" kern="1200" cap="none" spc="0" normalizeH="0" baseline="0" noProof="0" dirty="0">
              <a:ln>
                <a:noFill/>
              </a:ln>
              <a:solidFill>
                <a:srgbClr val="E0C537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200" b="1" i="0" u="none" strike="noStrike" kern="1200" cap="none" spc="0" normalizeH="0" baseline="0" noProof="0" dirty="0">
              <a:ln>
                <a:noFill/>
              </a:ln>
              <a:solidFill>
                <a:srgbClr val="E0C537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8220A5-EBFB-9C0A-F994-C6C84443AAC5}"/>
              </a:ext>
            </a:extLst>
          </p:cNvPr>
          <p:cNvSpPr txBox="1">
            <a:spLocks/>
          </p:cNvSpPr>
          <p:nvPr/>
        </p:nvSpPr>
        <p:spPr>
          <a:xfrm>
            <a:off x="811505" y="379218"/>
            <a:ext cx="1087378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OFICINA DE TRANSFORMACION COMUNITARIA </a:t>
            </a:r>
            <a:b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kumimoji="0" lang="es-ES" sz="2000" b="1" i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+ </a:t>
            </a:r>
            <a:r>
              <a:rPr kumimoji="0" lang="es-ES" sz="2000" b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Renovables</a:t>
            </a:r>
            <a:r>
              <a:rPr kumimoji="0" lang="es-ES" sz="2000" b="1" i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F4A7A14-BF51-CC8B-F722-D5AD274C3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423" y="1408176"/>
            <a:ext cx="3781425" cy="3200400"/>
          </a:xfrm>
          <a:prstGeom prst="rect">
            <a:avLst/>
          </a:prstGeom>
        </p:spPr>
      </p:pic>
      <p:sp>
        <p:nvSpPr>
          <p:cNvPr id="5" name="Freeform 10">
            <a:extLst>
              <a:ext uri="{FF2B5EF4-FFF2-40B4-BE49-F238E27FC236}">
                <a16:creationId xmlns:a16="http://schemas.microsoft.com/office/drawing/2014/main" id="{4EA32055-DD64-8D77-B2BF-FF1F1AB7638F}"/>
              </a:ext>
            </a:extLst>
          </p:cNvPr>
          <p:cNvSpPr>
            <a:spLocks noChangeAspect="1"/>
          </p:cNvSpPr>
          <p:nvPr/>
        </p:nvSpPr>
        <p:spPr>
          <a:xfrm>
            <a:off x="0" y="-11646"/>
            <a:ext cx="2418514" cy="831600"/>
          </a:xfrm>
          <a:custGeom>
            <a:avLst/>
            <a:gdLst/>
            <a:ahLst/>
            <a:cxnLst/>
            <a:rect l="l" t="t" r="r" b="b"/>
            <a:pathLst>
              <a:path w="4891211" h="1681831">
                <a:moveTo>
                  <a:pt x="0" y="0"/>
                </a:moveTo>
                <a:lnTo>
                  <a:pt x="4891211" y="0"/>
                </a:lnTo>
                <a:lnTo>
                  <a:pt x="4891211" y="1681831"/>
                </a:lnTo>
                <a:lnTo>
                  <a:pt x="0" y="16818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236" r="-5236"/>
            </a:stretch>
          </a:blipFill>
        </p:spPr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99D08A7B-4B76-F0D3-CD0A-B41542559BB7}"/>
              </a:ext>
            </a:extLst>
          </p:cNvPr>
          <p:cNvGrpSpPr>
            <a:grpSpLocks noChangeAspect="1"/>
          </p:cNvGrpSpPr>
          <p:nvPr/>
        </p:nvGrpSpPr>
        <p:grpSpPr>
          <a:xfrm>
            <a:off x="258223" y="6100410"/>
            <a:ext cx="11675553" cy="604344"/>
            <a:chOff x="0" y="0"/>
            <a:chExt cx="19760282" cy="1022821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8B73E8C3-AA19-6991-65D0-32FAB73197CB}"/>
                </a:ext>
              </a:extLst>
            </p:cNvPr>
            <p:cNvSpPr/>
            <p:nvPr/>
          </p:nvSpPr>
          <p:spPr>
            <a:xfrm>
              <a:off x="0" y="0"/>
              <a:ext cx="3825153" cy="1022821"/>
            </a:xfrm>
            <a:custGeom>
              <a:avLst/>
              <a:gdLst/>
              <a:ahLst/>
              <a:cxnLst/>
              <a:rect l="l" t="t" r="r" b="b"/>
              <a:pathLst>
                <a:path w="3825153" h="1022821">
                  <a:moveTo>
                    <a:pt x="0" y="0"/>
                  </a:moveTo>
                  <a:lnTo>
                    <a:pt x="3825153" y="0"/>
                  </a:lnTo>
                  <a:lnTo>
                    <a:pt x="3825153" y="1022821"/>
                  </a:lnTo>
                  <a:lnTo>
                    <a:pt x="0" y="1022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2351"/>
              </a:stretch>
            </a:blipFill>
          </p:spPr>
        </p:sp>
        <p:sp>
          <p:nvSpPr>
            <p:cNvPr id="15" name="Freeform 4">
              <a:extLst>
                <a:ext uri="{FF2B5EF4-FFF2-40B4-BE49-F238E27FC236}">
                  <a16:creationId xmlns:a16="http://schemas.microsoft.com/office/drawing/2014/main" id="{ED43CCEE-BF62-9630-61E6-9AC11914F6FD}"/>
                </a:ext>
              </a:extLst>
            </p:cNvPr>
            <p:cNvSpPr/>
            <p:nvPr/>
          </p:nvSpPr>
          <p:spPr>
            <a:xfrm>
              <a:off x="6158298" y="71792"/>
              <a:ext cx="5682165" cy="909146"/>
            </a:xfrm>
            <a:custGeom>
              <a:avLst/>
              <a:gdLst/>
              <a:ahLst/>
              <a:cxnLst/>
              <a:rect l="l" t="t" r="r" b="b"/>
              <a:pathLst>
                <a:path w="5682165" h="909146">
                  <a:moveTo>
                    <a:pt x="0" y="0"/>
                  </a:moveTo>
                  <a:lnTo>
                    <a:pt x="5682165" y="0"/>
                  </a:lnTo>
                  <a:lnTo>
                    <a:pt x="5682165" y="909147"/>
                  </a:lnTo>
                  <a:lnTo>
                    <a:pt x="0" y="909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7D60BE21-1062-D687-27AF-08AE500B18B3}"/>
                </a:ext>
              </a:extLst>
            </p:cNvPr>
            <p:cNvSpPr/>
            <p:nvPr/>
          </p:nvSpPr>
          <p:spPr>
            <a:xfrm>
              <a:off x="12392904" y="0"/>
              <a:ext cx="5292746" cy="980939"/>
            </a:xfrm>
            <a:custGeom>
              <a:avLst/>
              <a:gdLst/>
              <a:ahLst/>
              <a:cxnLst/>
              <a:rect l="l" t="t" r="r" b="b"/>
              <a:pathLst>
                <a:path w="5292746" h="980939">
                  <a:moveTo>
                    <a:pt x="0" y="0"/>
                  </a:moveTo>
                  <a:lnTo>
                    <a:pt x="5292746" y="0"/>
                  </a:lnTo>
                  <a:lnTo>
                    <a:pt x="5292746" y="980939"/>
                  </a:lnTo>
                  <a:lnTo>
                    <a:pt x="0" y="980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182" t="-109633" r="-3841" b="-118223"/>
              </a:stretch>
            </a:blipFill>
          </p:spPr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E42783BB-A3B4-8E2A-A337-B3F9BE9CDF51}"/>
                </a:ext>
              </a:extLst>
            </p:cNvPr>
            <p:cNvSpPr/>
            <p:nvPr/>
          </p:nvSpPr>
          <p:spPr>
            <a:xfrm>
              <a:off x="17941538" y="93390"/>
              <a:ext cx="1818743" cy="929431"/>
            </a:xfrm>
            <a:custGeom>
              <a:avLst/>
              <a:gdLst/>
              <a:ahLst/>
              <a:cxnLst/>
              <a:rect l="l" t="t" r="r" b="b"/>
              <a:pathLst>
                <a:path w="1818743" h="929431">
                  <a:moveTo>
                    <a:pt x="0" y="0"/>
                  </a:moveTo>
                  <a:lnTo>
                    <a:pt x="1818744" y="0"/>
                  </a:lnTo>
                  <a:lnTo>
                    <a:pt x="1818744" y="929431"/>
                  </a:lnTo>
                  <a:lnTo>
                    <a:pt x="0" y="929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8" name="AutoShape 7">
              <a:extLst>
                <a:ext uri="{FF2B5EF4-FFF2-40B4-BE49-F238E27FC236}">
                  <a16:creationId xmlns:a16="http://schemas.microsoft.com/office/drawing/2014/main" id="{2063648A-163A-12DB-D2BF-FB95436E6A87}"/>
                </a:ext>
              </a:extLst>
            </p:cNvPr>
            <p:cNvSpPr/>
            <p:nvPr/>
          </p:nvSpPr>
          <p:spPr>
            <a:xfrm flipV="1">
              <a:off x="12154824" y="71792"/>
              <a:ext cx="0" cy="870191"/>
            </a:xfrm>
            <a:prstGeom prst="line">
              <a:avLst/>
            </a:prstGeom>
            <a:ln w="25352" cap="flat">
              <a:solidFill>
                <a:srgbClr val="4A4545"/>
              </a:solidFill>
              <a:prstDash val="solid"/>
              <a:headEnd type="none" w="sm" len="sm"/>
              <a:tailEnd type="none" w="sm" len="sm"/>
            </a:ln>
          </p:spPr>
        </p:sp>
      </p:grpSp>
    </p:spTree>
    <p:extLst>
      <p:ext uri="{BB962C8B-B14F-4D97-AF65-F5344CB8AC3E}">
        <p14:creationId xmlns:p14="http://schemas.microsoft.com/office/powerpoint/2010/main" val="10265985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5E272-D8B8-3D3B-D016-D449DE1E1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4">
            <a:extLst>
              <a:ext uri="{FF2B5EF4-FFF2-40B4-BE49-F238E27FC236}">
                <a16:creationId xmlns:a16="http://schemas.microsoft.com/office/drawing/2014/main" id="{A501F2AB-8B75-A647-00DB-EBA964660B80}"/>
              </a:ext>
            </a:extLst>
          </p:cNvPr>
          <p:cNvSpPr txBox="1">
            <a:spLocks/>
          </p:cNvSpPr>
          <p:nvPr/>
        </p:nvSpPr>
        <p:spPr>
          <a:xfrm>
            <a:off x="865177" y="2295702"/>
            <a:ext cx="6063471" cy="280065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500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Nun autoconsumo colectivo a </a:t>
            </a:r>
            <a:r>
              <a:rPr lang="gl-ES" sz="1500" b="1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enerxía xerada repártese entre os consumidores asociados de maneira que cada un deles se lle asigna unha porción desa enerxía que se denomina “enerxía neta individualizada”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500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 coeficiente de reparto que corresponde a cada consumidor se denomina </a:t>
            </a:r>
            <a:r>
              <a:rPr lang="gl-ES" sz="1500" noProof="0" dirty="0">
                <a:solidFill>
                  <a:srgbClr val="4A59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β, </a:t>
            </a:r>
            <a:r>
              <a:rPr lang="gl-ES" sz="1500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 maneira que a enerxía neta individualizada de cada consumidor calcularase como: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gl-ES" sz="14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Enerxía neta individualizada = </a:t>
            </a:r>
            <a:r>
              <a:rPr lang="gl-ES" sz="1400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β * Enerxía neta TOTAL GENERADA</a:t>
            </a:r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167BB307-0875-6959-7F1C-B05DB8E91F73}"/>
              </a:ext>
            </a:extLst>
          </p:cNvPr>
          <p:cNvSpPr txBox="1">
            <a:spLocks/>
          </p:cNvSpPr>
          <p:nvPr/>
        </p:nvSpPr>
        <p:spPr>
          <a:xfrm>
            <a:off x="1319601" y="1236468"/>
            <a:ext cx="5154622" cy="73543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2200" b="1" dirty="0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 ACORDO DE REPARTO DE ENERXÍA: OS COEFICIENTES  </a:t>
            </a:r>
            <a:r>
              <a:rPr lang="el-GR" sz="2200" b="1" dirty="0">
                <a:solidFill>
                  <a:srgbClr val="E0C537"/>
                </a:solidFill>
                <a:latin typeface="Times New Roman" panose="02020603050405020304" pitchFamily="18" charset="0"/>
                <a:cs typeface="Poppins" panose="00000500000000000000" pitchFamily="2" charset="0"/>
              </a:rPr>
              <a:t>β</a:t>
            </a:r>
            <a:endParaRPr kumimoji="0" lang="es-ES" sz="2200" b="1" i="0" u="none" strike="noStrike" kern="1200" cap="none" spc="0" normalizeH="0" baseline="0" noProof="0" dirty="0">
              <a:ln>
                <a:noFill/>
              </a:ln>
              <a:solidFill>
                <a:srgbClr val="E0C537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200" b="1" i="0" u="none" strike="noStrike" kern="1200" cap="none" spc="0" normalizeH="0" baseline="0" noProof="0" dirty="0">
              <a:ln>
                <a:noFill/>
              </a:ln>
              <a:solidFill>
                <a:srgbClr val="E0C537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46A2E87-B83C-E991-087C-3132399A1560}"/>
              </a:ext>
            </a:extLst>
          </p:cNvPr>
          <p:cNvSpPr txBox="1">
            <a:spLocks/>
          </p:cNvSpPr>
          <p:nvPr/>
        </p:nvSpPr>
        <p:spPr>
          <a:xfrm>
            <a:off x="811505" y="379218"/>
            <a:ext cx="1087378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OFICINA DE TRANSFORMACION COMUNITARIA </a:t>
            </a:r>
            <a:b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kumimoji="0" lang="es-ES" sz="2000" b="1" i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+ </a:t>
            </a:r>
            <a:r>
              <a:rPr kumimoji="0" lang="es-ES" sz="2000" b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Renovables</a:t>
            </a:r>
            <a:r>
              <a:rPr kumimoji="0" lang="es-ES" sz="2000" b="1" i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8617D06-CE91-6AEB-F2E2-B5C914168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2193" y="1505089"/>
            <a:ext cx="3613031" cy="4136097"/>
          </a:xfrm>
          <a:prstGeom prst="rect">
            <a:avLst/>
          </a:prstGeom>
        </p:spPr>
      </p:pic>
      <p:sp>
        <p:nvSpPr>
          <p:cNvPr id="6" name="Freeform 10">
            <a:extLst>
              <a:ext uri="{FF2B5EF4-FFF2-40B4-BE49-F238E27FC236}">
                <a16:creationId xmlns:a16="http://schemas.microsoft.com/office/drawing/2014/main" id="{79ABF5FA-13F8-730C-F81B-D43A0E5ED7B2}"/>
              </a:ext>
            </a:extLst>
          </p:cNvPr>
          <p:cNvSpPr>
            <a:spLocks noChangeAspect="1"/>
          </p:cNvSpPr>
          <p:nvPr/>
        </p:nvSpPr>
        <p:spPr>
          <a:xfrm>
            <a:off x="0" y="-11646"/>
            <a:ext cx="2418514" cy="831600"/>
          </a:xfrm>
          <a:custGeom>
            <a:avLst/>
            <a:gdLst/>
            <a:ahLst/>
            <a:cxnLst/>
            <a:rect l="l" t="t" r="r" b="b"/>
            <a:pathLst>
              <a:path w="4891211" h="1681831">
                <a:moveTo>
                  <a:pt x="0" y="0"/>
                </a:moveTo>
                <a:lnTo>
                  <a:pt x="4891211" y="0"/>
                </a:lnTo>
                <a:lnTo>
                  <a:pt x="4891211" y="1681831"/>
                </a:lnTo>
                <a:lnTo>
                  <a:pt x="0" y="16818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236" r="-5236"/>
            </a:stretch>
          </a:blipFill>
        </p:spPr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4D1B1EE2-61E9-B513-DFFF-F1197F238E09}"/>
              </a:ext>
            </a:extLst>
          </p:cNvPr>
          <p:cNvGrpSpPr>
            <a:grpSpLocks noChangeAspect="1"/>
          </p:cNvGrpSpPr>
          <p:nvPr/>
        </p:nvGrpSpPr>
        <p:grpSpPr>
          <a:xfrm>
            <a:off x="258223" y="6100410"/>
            <a:ext cx="11675553" cy="604344"/>
            <a:chOff x="0" y="0"/>
            <a:chExt cx="19760282" cy="1022821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DC50EA8B-2D39-C09E-FDFF-EDF39FD46115}"/>
                </a:ext>
              </a:extLst>
            </p:cNvPr>
            <p:cNvSpPr/>
            <p:nvPr/>
          </p:nvSpPr>
          <p:spPr>
            <a:xfrm>
              <a:off x="0" y="0"/>
              <a:ext cx="3825153" cy="1022821"/>
            </a:xfrm>
            <a:custGeom>
              <a:avLst/>
              <a:gdLst/>
              <a:ahLst/>
              <a:cxnLst/>
              <a:rect l="l" t="t" r="r" b="b"/>
              <a:pathLst>
                <a:path w="3825153" h="1022821">
                  <a:moveTo>
                    <a:pt x="0" y="0"/>
                  </a:moveTo>
                  <a:lnTo>
                    <a:pt x="3825153" y="0"/>
                  </a:lnTo>
                  <a:lnTo>
                    <a:pt x="3825153" y="1022821"/>
                  </a:lnTo>
                  <a:lnTo>
                    <a:pt x="0" y="1022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2351"/>
              </a:stretch>
            </a:blipFill>
          </p:spPr>
        </p:sp>
        <p:sp>
          <p:nvSpPr>
            <p:cNvPr id="15" name="Freeform 4">
              <a:extLst>
                <a:ext uri="{FF2B5EF4-FFF2-40B4-BE49-F238E27FC236}">
                  <a16:creationId xmlns:a16="http://schemas.microsoft.com/office/drawing/2014/main" id="{4CA4E60B-B52C-1754-9A2B-DB80EBC68EC2}"/>
                </a:ext>
              </a:extLst>
            </p:cNvPr>
            <p:cNvSpPr/>
            <p:nvPr/>
          </p:nvSpPr>
          <p:spPr>
            <a:xfrm>
              <a:off x="6158298" y="71792"/>
              <a:ext cx="5682165" cy="909146"/>
            </a:xfrm>
            <a:custGeom>
              <a:avLst/>
              <a:gdLst/>
              <a:ahLst/>
              <a:cxnLst/>
              <a:rect l="l" t="t" r="r" b="b"/>
              <a:pathLst>
                <a:path w="5682165" h="909146">
                  <a:moveTo>
                    <a:pt x="0" y="0"/>
                  </a:moveTo>
                  <a:lnTo>
                    <a:pt x="5682165" y="0"/>
                  </a:lnTo>
                  <a:lnTo>
                    <a:pt x="5682165" y="909147"/>
                  </a:lnTo>
                  <a:lnTo>
                    <a:pt x="0" y="909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88DB9DD2-AF82-DE79-EF4B-C5D909873FD8}"/>
                </a:ext>
              </a:extLst>
            </p:cNvPr>
            <p:cNvSpPr/>
            <p:nvPr/>
          </p:nvSpPr>
          <p:spPr>
            <a:xfrm>
              <a:off x="12392904" y="0"/>
              <a:ext cx="5292746" cy="980939"/>
            </a:xfrm>
            <a:custGeom>
              <a:avLst/>
              <a:gdLst/>
              <a:ahLst/>
              <a:cxnLst/>
              <a:rect l="l" t="t" r="r" b="b"/>
              <a:pathLst>
                <a:path w="5292746" h="980939">
                  <a:moveTo>
                    <a:pt x="0" y="0"/>
                  </a:moveTo>
                  <a:lnTo>
                    <a:pt x="5292746" y="0"/>
                  </a:lnTo>
                  <a:lnTo>
                    <a:pt x="5292746" y="980939"/>
                  </a:lnTo>
                  <a:lnTo>
                    <a:pt x="0" y="980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182" t="-109633" r="-3841" b="-118223"/>
              </a:stretch>
            </a:blipFill>
          </p:spPr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D2438DD-0743-4BFD-63EF-B5FA060EE129}"/>
                </a:ext>
              </a:extLst>
            </p:cNvPr>
            <p:cNvSpPr/>
            <p:nvPr/>
          </p:nvSpPr>
          <p:spPr>
            <a:xfrm>
              <a:off x="17941538" y="93390"/>
              <a:ext cx="1818743" cy="929431"/>
            </a:xfrm>
            <a:custGeom>
              <a:avLst/>
              <a:gdLst/>
              <a:ahLst/>
              <a:cxnLst/>
              <a:rect l="l" t="t" r="r" b="b"/>
              <a:pathLst>
                <a:path w="1818743" h="929431">
                  <a:moveTo>
                    <a:pt x="0" y="0"/>
                  </a:moveTo>
                  <a:lnTo>
                    <a:pt x="1818744" y="0"/>
                  </a:lnTo>
                  <a:lnTo>
                    <a:pt x="1818744" y="929431"/>
                  </a:lnTo>
                  <a:lnTo>
                    <a:pt x="0" y="929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8" name="AutoShape 7">
              <a:extLst>
                <a:ext uri="{FF2B5EF4-FFF2-40B4-BE49-F238E27FC236}">
                  <a16:creationId xmlns:a16="http://schemas.microsoft.com/office/drawing/2014/main" id="{D9DEE04C-392F-2681-B54F-7723DB3B8E11}"/>
                </a:ext>
              </a:extLst>
            </p:cNvPr>
            <p:cNvSpPr/>
            <p:nvPr/>
          </p:nvSpPr>
          <p:spPr>
            <a:xfrm flipV="1">
              <a:off x="12154824" y="71792"/>
              <a:ext cx="0" cy="870191"/>
            </a:xfrm>
            <a:prstGeom prst="line">
              <a:avLst/>
            </a:prstGeom>
            <a:ln w="25352" cap="flat">
              <a:solidFill>
                <a:srgbClr val="4A4545"/>
              </a:solidFill>
              <a:prstDash val="solid"/>
              <a:headEnd type="none" w="sm" len="sm"/>
              <a:tailEnd type="none" w="sm" len="sm"/>
            </a:ln>
          </p:spPr>
        </p:sp>
      </p:grpSp>
    </p:spTree>
    <p:extLst>
      <p:ext uri="{BB962C8B-B14F-4D97-AF65-F5344CB8AC3E}">
        <p14:creationId xmlns:p14="http://schemas.microsoft.com/office/powerpoint/2010/main" val="542518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C53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B07802-B629-F3F2-EE14-C1CD6B0B2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A6371A53-DEFD-A75B-E5D3-236C67B6AEFC}"/>
              </a:ext>
            </a:extLst>
          </p:cNvPr>
          <p:cNvSpPr txBox="1"/>
          <p:nvPr/>
        </p:nvSpPr>
        <p:spPr>
          <a:xfrm>
            <a:off x="1384912" y="1622327"/>
            <a:ext cx="944584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60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Guía de tramitación para autoconsumo colectivo</a:t>
            </a:r>
            <a:endParaRPr kumimoji="0" lang="es-ES" sz="6000" b="1" i="0" u="none" strike="noStrike" kern="1200" cap="none" spc="0" normalizeH="0" baseline="0" noProof="0" dirty="0">
              <a:ln>
                <a:noFill/>
              </a:ln>
              <a:solidFill>
                <a:srgbClr val="4A594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6C592CD6-5B13-2A3C-BAFB-B9035DB06C48}"/>
              </a:ext>
            </a:extLst>
          </p:cNvPr>
          <p:cNvGrpSpPr/>
          <p:nvPr/>
        </p:nvGrpSpPr>
        <p:grpSpPr>
          <a:xfrm>
            <a:off x="97654" y="5743853"/>
            <a:ext cx="12020365" cy="976543"/>
            <a:chOff x="97654" y="5743853"/>
            <a:chExt cx="12020365" cy="976543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91347B43-FD53-E8E3-307F-C865D97CF57D}"/>
                </a:ext>
              </a:extLst>
            </p:cNvPr>
            <p:cNvSpPr txBox="1"/>
            <p:nvPr/>
          </p:nvSpPr>
          <p:spPr>
            <a:xfrm>
              <a:off x="97654" y="5743853"/>
              <a:ext cx="12020365" cy="9765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  <p:grpSp>
          <p:nvGrpSpPr>
            <p:cNvPr id="11" name="Group 2">
              <a:extLst>
                <a:ext uri="{FF2B5EF4-FFF2-40B4-BE49-F238E27FC236}">
                  <a16:creationId xmlns:a16="http://schemas.microsoft.com/office/drawing/2014/main" id="{179D8354-E80B-DE11-0074-B0668CB4DA4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72130" y="5965166"/>
              <a:ext cx="11675553" cy="604344"/>
              <a:chOff x="0" y="0"/>
              <a:chExt cx="19760282" cy="1022821"/>
            </a:xfrm>
          </p:grpSpPr>
          <p:sp>
            <p:nvSpPr>
              <p:cNvPr id="12" name="Freeform 3">
                <a:extLst>
                  <a:ext uri="{FF2B5EF4-FFF2-40B4-BE49-F238E27FC236}">
                    <a16:creationId xmlns:a16="http://schemas.microsoft.com/office/drawing/2014/main" id="{40E2539A-36EA-C8C8-CB4B-1D5ED6378EB1}"/>
                  </a:ext>
                </a:extLst>
              </p:cNvPr>
              <p:cNvSpPr/>
              <p:nvPr/>
            </p:nvSpPr>
            <p:spPr>
              <a:xfrm>
                <a:off x="0" y="0"/>
                <a:ext cx="3825153" cy="1022821"/>
              </a:xfrm>
              <a:custGeom>
                <a:avLst/>
                <a:gdLst/>
                <a:ahLst/>
                <a:cxnLst/>
                <a:rect l="l" t="t" r="r" b="b"/>
                <a:pathLst>
                  <a:path w="3825153" h="1022821">
                    <a:moveTo>
                      <a:pt x="0" y="0"/>
                    </a:moveTo>
                    <a:lnTo>
                      <a:pt x="3825153" y="0"/>
                    </a:lnTo>
                    <a:lnTo>
                      <a:pt x="3825153" y="1022821"/>
                    </a:lnTo>
                    <a:lnTo>
                      <a:pt x="0" y="102282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r="-2351"/>
                </a:stretch>
              </a:blipFill>
            </p:spPr>
          </p:sp>
          <p:sp>
            <p:nvSpPr>
              <p:cNvPr id="13" name="Freeform 4">
                <a:extLst>
                  <a:ext uri="{FF2B5EF4-FFF2-40B4-BE49-F238E27FC236}">
                    <a16:creationId xmlns:a16="http://schemas.microsoft.com/office/drawing/2014/main" id="{86B2540B-E1FD-553A-AE1B-DEE4A33B5BBD}"/>
                  </a:ext>
                </a:extLst>
              </p:cNvPr>
              <p:cNvSpPr/>
              <p:nvPr/>
            </p:nvSpPr>
            <p:spPr>
              <a:xfrm>
                <a:off x="6158298" y="71792"/>
                <a:ext cx="5682165" cy="909146"/>
              </a:xfrm>
              <a:custGeom>
                <a:avLst/>
                <a:gdLst/>
                <a:ahLst/>
                <a:cxnLst/>
                <a:rect l="l" t="t" r="r" b="b"/>
                <a:pathLst>
                  <a:path w="5682165" h="909146">
                    <a:moveTo>
                      <a:pt x="0" y="0"/>
                    </a:moveTo>
                    <a:lnTo>
                      <a:pt x="5682165" y="0"/>
                    </a:lnTo>
                    <a:lnTo>
                      <a:pt x="5682165" y="909147"/>
                    </a:lnTo>
                    <a:lnTo>
                      <a:pt x="0" y="90914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</p:sp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9C0DFABD-1B49-1D73-A70D-CDD85182C9B2}"/>
                  </a:ext>
                </a:extLst>
              </p:cNvPr>
              <p:cNvSpPr/>
              <p:nvPr/>
            </p:nvSpPr>
            <p:spPr>
              <a:xfrm>
                <a:off x="12392904" y="0"/>
                <a:ext cx="5292746" cy="980939"/>
              </a:xfrm>
              <a:custGeom>
                <a:avLst/>
                <a:gdLst/>
                <a:ahLst/>
                <a:cxnLst/>
                <a:rect l="l" t="t" r="r" b="b"/>
                <a:pathLst>
                  <a:path w="5292746" h="980939">
                    <a:moveTo>
                      <a:pt x="0" y="0"/>
                    </a:moveTo>
                    <a:lnTo>
                      <a:pt x="5292746" y="0"/>
                    </a:lnTo>
                    <a:lnTo>
                      <a:pt x="5292746" y="980939"/>
                    </a:lnTo>
                    <a:lnTo>
                      <a:pt x="0" y="980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4182" t="-109633" r="-3841" b="-118223"/>
                </a:stretch>
              </a:blipFill>
            </p:spPr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4284BA79-56AD-D031-1733-562CABD96EA5}"/>
                  </a:ext>
                </a:extLst>
              </p:cNvPr>
              <p:cNvSpPr/>
              <p:nvPr/>
            </p:nvSpPr>
            <p:spPr>
              <a:xfrm>
                <a:off x="17941538" y="93390"/>
                <a:ext cx="1818743" cy="929431"/>
              </a:xfrm>
              <a:custGeom>
                <a:avLst/>
                <a:gdLst/>
                <a:ahLst/>
                <a:cxnLst/>
                <a:rect l="l" t="t" r="r" b="b"/>
                <a:pathLst>
                  <a:path w="1818743" h="929431">
                    <a:moveTo>
                      <a:pt x="0" y="0"/>
                    </a:moveTo>
                    <a:lnTo>
                      <a:pt x="1818744" y="0"/>
                    </a:lnTo>
                    <a:lnTo>
                      <a:pt x="1818744" y="929431"/>
                    </a:lnTo>
                    <a:lnTo>
                      <a:pt x="0" y="9294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</p:sp>
          <p:sp>
            <p:nvSpPr>
              <p:cNvPr id="16" name="AutoShape 7">
                <a:extLst>
                  <a:ext uri="{FF2B5EF4-FFF2-40B4-BE49-F238E27FC236}">
                    <a16:creationId xmlns:a16="http://schemas.microsoft.com/office/drawing/2014/main" id="{06B1144B-C18A-470F-05D7-FEFD6C0AF452}"/>
                  </a:ext>
                </a:extLst>
              </p:cNvPr>
              <p:cNvSpPr/>
              <p:nvPr/>
            </p:nvSpPr>
            <p:spPr>
              <a:xfrm flipV="1">
                <a:off x="12154824" y="71792"/>
                <a:ext cx="0" cy="870191"/>
              </a:xfrm>
              <a:prstGeom prst="line">
                <a:avLst/>
              </a:prstGeom>
              <a:ln w="25352" cap="flat">
                <a:solidFill>
                  <a:srgbClr val="4A4545"/>
                </a:solidFill>
                <a:prstDash val="solid"/>
                <a:headEnd type="none" w="sm" len="sm"/>
                <a:tailEnd type="none" w="sm" len="sm"/>
              </a:ln>
            </p:spPr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D37319EC-86B4-FC54-9D77-F33DE9F81643}"/>
              </a:ext>
            </a:extLst>
          </p:cNvPr>
          <p:cNvSpPr>
            <a:spLocks noChangeAspect="1"/>
          </p:cNvSpPr>
          <p:nvPr/>
        </p:nvSpPr>
        <p:spPr>
          <a:xfrm>
            <a:off x="9773486" y="0"/>
            <a:ext cx="2418514" cy="831600"/>
          </a:xfrm>
          <a:custGeom>
            <a:avLst/>
            <a:gdLst/>
            <a:ahLst/>
            <a:cxnLst/>
            <a:rect l="l" t="t" r="r" b="b"/>
            <a:pathLst>
              <a:path w="4891211" h="1681831">
                <a:moveTo>
                  <a:pt x="0" y="0"/>
                </a:moveTo>
                <a:lnTo>
                  <a:pt x="4891211" y="0"/>
                </a:lnTo>
                <a:lnTo>
                  <a:pt x="4891211" y="1681831"/>
                </a:lnTo>
                <a:lnTo>
                  <a:pt x="0" y="168183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236" r="-5236"/>
            </a:stretch>
          </a:blipFill>
        </p:spPr>
      </p:sp>
    </p:spTree>
    <p:extLst>
      <p:ext uri="{BB962C8B-B14F-4D97-AF65-F5344CB8AC3E}">
        <p14:creationId xmlns:p14="http://schemas.microsoft.com/office/powerpoint/2010/main" val="1690044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C53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42EF20-6832-4AFA-55B2-05B326A32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9FA118FA-00DB-A75C-C662-90B5454C4180}"/>
              </a:ext>
            </a:extLst>
          </p:cNvPr>
          <p:cNvSpPr txBox="1"/>
          <p:nvPr/>
        </p:nvSpPr>
        <p:spPr>
          <a:xfrm>
            <a:off x="1384912" y="1888285"/>
            <a:ext cx="94458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60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Introducción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B9009329-FB37-C787-4112-CE4822BF9991}"/>
              </a:ext>
            </a:extLst>
          </p:cNvPr>
          <p:cNvGrpSpPr/>
          <p:nvPr/>
        </p:nvGrpSpPr>
        <p:grpSpPr>
          <a:xfrm>
            <a:off x="97654" y="5743853"/>
            <a:ext cx="12020365" cy="976543"/>
            <a:chOff x="97654" y="5743853"/>
            <a:chExt cx="12020365" cy="976543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4A58A222-9467-396F-846C-3FCAA6DA042D}"/>
                </a:ext>
              </a:extLst>
            </p:cNvPr>
            <p:cNvSpPr txBox="1"/>
            <p:nvPr/>
          </p:nvSpPr>
          <p:spPr>
            <a:xfrm>
              <a:off x="97654" y="5743853"/>
              <a:ext cx="12020365" cy="9765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  <p:grpSp>
          <p:nvGrpSpPr>
            <p:cNvPr id="11" name="Group 2">
              <a:extLst>
                <a:ext uri="{FF2B5EF4-FFF2-40B4-BE49-F238E27FC236}">
                  <a16:creationId xmlns:a16="http://schemas.microsoft.com/office/drawing/2014/main" id="{CA3F1DF3-7691-F2C0-0BEC-BCB8B4B970A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72130" y="5965166"/>
              <a:ext cx="11675553" cy="604344"/>
              <a:chOff x="0" y="0"/>
              <a:chExt cx="19760282" cy="1022821"/>
            </a:xfrm>
          </p:grpSpPr>
          <p:sp>
            <p:nvSpPr>
              <p:cNvPr id="12" name="Freeform 3">
                <a:extLst>
                  <a:ext uri="{FF2B5EF4-FFF2-40B4-BE49-F238E27FC236}">
                    <a16:creationId xmlns:a16="http://schemas.microsoft.com/office/drawing/2014/main" id="{F4AF3AFD-57BA-1FBD-CF68-784EC14F4549}"/>
                  </a:ext>
                </a:extLst>
              </p:cNvPr>
              <p:cNvSpPr/>
              <p:nvPr/>
            </p:nvSpPr>
            <p:spPr>
              <a:xfrm>
                <a:off x="0" y="0"/>
                <a:ext cx="3825153" cy="1022821"/>
              </a:xfrm>
              <a:custGeom>
                <a:avLst/>
                <a:gdLst/>
                <a:ahLst/>
                <a:cxnLst/>
                <a:rect l="l" t="t" r="r" b="b"/>
                <a:pathLst>
                  <a:path w="3825153" h="1022821">
                    <a:moveTo>
                      <a:pt x="0" y="0"/>
                    </a:moveTo>
                    <a:lnTo>
                      <a:pt x="3825153" y="0"/>
                    </a:lnTo>
                    <a:lnTo>
                      <a:pt x="3825153" y="1022821"/>
                    </a:lnTo>
                    <a:lnTo>
                      <a:pt x="0" y="102282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r="-2351"/>
                </a:stretch>
              </a:blipFill>
            </p:spPr>
          </p:sp>
          <p:sp>
            <p:nvSpPr>
              <p:cNvPr id="13" name="Freeform 4">
                <a:extLst>
                  <a:ext uri="{FF2B5EF4-FFF2-40B4-BE49-F238E27FC236}">
                    <a16:creationId xmlns:a16="http://schemas.microsoft.com/office/drawing/2014/main" id="{6226429B-1D9E-8E78-6160-D3E3E4D16B2C}"/>
                  </a:ext>
                </a:extLst>
              </p:cNvPr>
              <p:cNvSpPr/>
              <p:nvPr/>
            </p:nvSpPr>
            <p:spPr>
              <a:xfrm>
                <a:off x="6158298" y="71792"/>
                <a:ext cx="5682165" cy="909146"/>
              </a:xfrm>
              <a:custGeom>
                <a:avLst/>
                <a:gdLst/>
                <a:ahLst/>
                <a:cxnLst/>
                <a:rect l="l" t="t" r="r" b="b"/>
                <a:pathLst>
                  <a:path w="5682165" h="909146">
                    <a:moveTo>
                      <a:pt x="0" y="0"/>
                    </a:moveTo>
                    <a:lnTo>
                      <a:pt x="5682165" y="0"/>
                    </a:lnTo>
                    <a:lnTo>
                      <a:pt x="5682165" y="909147"/>
                    </a:lnTo>
                    <a:lnTo>
                      <a:pt x="0" y="90914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</p:sp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2E77DB52-C37D-45EF-61E7-782A39FF562F}"/>
                  </a:ext>
                </a:extLst>
              </p:cNvPr>
              <p:cNvSpPr/>
              <p:nvPr/>
            </p:nvSpPr>
            <p:spPr>
              <a:xfrm>
                <a:off x="12392904" y="0"/>
                <a:ext cx="5292746" cy="980939"/>
              </a:xfrm>
              <a:custGeom>
                <a:avLst/>
                <a:gdLst/>
                <a:ahLst/>
                <a:cxnLst/>
                <a:rect l="l" t="t" r="r" b="b"/>
                <a:pathLst>
                  <a:path w="5292746" h="980939">
                    <a:moveTo>
                      <a:pt x="0" y="0"/>
                    </a:moveTo>
                    <a:lnTo>
                      <a:pt x="5292746" y="0"/>
                    </a:lnTo>
                    <a:lnTo>
                      <a:pt x="5292746" y="980939"/>
                    </a:lnTo>
                    <a:lnTo>
                      <a:pt x="0" y="980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4182" t="-109633" r="-3841" b="-118223"/>
                </a:stretch>
              </a:blipFill>
            </p:spPr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FA65887C-1FF3-486B-A795-05859356E7CA}"/>
                  </a:ext>
                </a:extLst>
              </p:cNvPr>
              <p:cNvSpPr/>
              <p:nvPr/>
            </p:nvSpPr>
            <p:spPr>
              <a:xfrm>
                <a:off x="17941538" y="93390"/>
                <a:ext cx="1818743" cy="929431"/>
              </a:xfrm>
              <a:custGeom>
                <a:avLst/>
                <a:gdLst/>
                <a:ahLst/>
                <a:cxnLst/>
                <a:rect l="l" t="t" r="r" b="b"/>
                <a:pathLst>
                  <a:path w="1818743" h="929431">
                    <a:moveTo>
                      <a:pt x="0" y="0"/>
                    </a:moveTo>
                    <a:lnTo>
                      <a:pt x="1818744" y="0"/>
                    </a:lnTo>
                    <a:lnTo>
                      <a:pt x="1818744" y="929431"/>
                    </a:lnTo>
                    <a:lnTo>
                      <a:pt x="0" y="9294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</p:sp>
          <p:sp>
            <p:nvSpPr>
              <p:cNvPr id="16" name="AutoShape 7">
                <a:extLst>
                  <a:ext uri="{FF2B5EF4-FFF2-40B4-BE49-F238E27FC236}">
                    <a16:creationId xmlns:a16="http://schemas.microsoft.com/office/drawing/2014/main" id="{93D7CE21-FAC5-A0D8-65D3-EC43923EC45F}"/>
                  </a:ext>
                </a:extLst>
              </p:cNvPr>
              <p:cNvSpPr/>
              <p:nvPr/>
            </p:nvSpPr>
            <p:spPr>
              <a:xfrm flipV="1">
                <a:off x="12154824" y="71792"/>
                <a:ext cx="0" cy="870191"/>
              </a:xfrm>
              <a:prstGeom prst="line">
                <a:avLst/>
              </a:prstGeom>
              <a:ln w="25352" cap="flat">
                <a:solidFill>
                  <a:srgbClr val="4A4545"/>
                </a:solidFill>
                <a:prstDash val="solid"/>
                <a:headEnd type="none" w="sm" len="sm"/>
                <a:tailEnd type="none" w="sm" len="sm"/>
              </a:ln>
            </p:spPr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11B381B8-5C42-7CBF-7668-74398A94D49A}"/>
              </a:ext>
            </a:extLst>
          </p:cNvPr>
          <p:cNvSpPr>
            <a:spLocks noChangeAspect="1"/>
          </p:cNvSpPr>
          <p:nvPr/>
        </p:nvSpPr>
        <p:spPr>
          <a:xfrm>
            <a:off x="9773486" y="0"/>
            <a:ext cx="2418514" cy="831600"/>
          </a:xfrm>
          <a:custGeom>
            <a:avLst/>
            <a:gdLst/>
            <a:ahLst/>
            <a:cxnLst/>
            <a:rect l="l" t="t" r="r" b="b"/>
            <a:pathLst>
              <a:path w="4891211" h="1681831">
                <a:moveTo>
                  <a:pt x="0" y="0"/>
                </a:moveTo>
                <a:lnTo>
                  <a:pt x="4891211" y="0"/>
                </a:lnTo>
                <a:lnTo>
                  <a:pt x="4891211" y="1681831"/>
                </a:lnTo>
                <a:lnTo>
                  <a:pt x="0" y="168183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236" r="-5236"/>
            </a:stretch>
          </a:blipFill>
        </p:spPr>
      </p:sp>
    </p:spTree>
    <p:extLst>
      <p:ext uri="{BB962C8B-B14F-4D97-AF65-F5344CB8AC3E}">
        <p14:creationId xmlns:p14="http://schemas.microsoft.com/office/powerpoint/2010/main" val="6879505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DA597-BC53-E167-A752-C9A989CE0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4">
            <a:extLst>
              <a:ext uri="{FF2B5EF4-FFF2-40B4-BE49-F238E27FC236}">
                <a16:creationId xmlns:a16="http://schemas.microsoft.com/office/drawing/2014/main" id="{ECB7CDDB-772E-1CF2-3AF9-60C40B27E1D6}"/>
              </a:ext>
            </a:extLst>
          </p:cNvPr>
          <p:cNvSpPr txBox="1">
            <a:spLocks/>
          </p:cNvSpPr>
          <p:nvPr/>
        </p:nvSpPr>
        <p:spPr>
          <a:xfrm>
            <a:off x="913401" y="2129106"/>
            <a:ext cx="6526611" cy="37663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es-ES" sz="15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≤ 15 </a:t>
            </a:r>
            <a:r>
              <a:rPr lang="es-ES" sz="1500" b="1" dirty="0" err="1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kWp</a:t>
            </a:r>
            <a:r>
              <a:rPr lang="es-ES" sz="15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→ TRAMITACIÓN SIMPLIFICADA (sen autorización previa)</a:t>
            </a:r>
            <a:br>
              <a:rPr lang="es-ES" sz="15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gl-ES" sz="1500" b="1" dirty="0">
              <a:solidFill>
                <a:srgbClr val="4A594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65AF9CFE-D32F-24C3-BB58-5038841099CF}"/>
              </a:ext>
            </a:extLst>
          </p:cNvPr>
          <p:cNvSpPr txBox="1">
            <a:spLocks/>
          </p:cNvSpPr>
          <p:nvPr/>
        </p:nvSpPr>
        <p:spPr>
          <a:xfrm>
            <a:off x="893944" y="1129714"/>
            <a:ext cx="6546070" cy="3766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TI</a:t>
            </a:r>
            <a:r>
              <a:rPr lang="es-ES" sz="2200" b="1" dirty="0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POS DE INSTALACIÓN SEGUNDO A POTENCIA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PARA COMPENSACIÓN DE EXCEDENTES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200" b="1" i="0" u="none" strike="noStrike" kern="1200" cap="none" spc="0" normalizeH="0" baseline="0" noProof="0" dirty="0">
              <a:ln>
                <a:noFill/>
              </a:ln>
              <a:solidFill>
                <a:srgbClr val="E0C537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22E14B-8A1D-0148-5A5F-5639178C1628}"/>
              </a:ext>
            </a:extLst>
          </p:cNvPr>
          <p:cNvSpPr txBox="1">
            <a:spLocks/>
          </p:cNvSpPr>
          <p:nvPr/>
        </p:nvSpPr>
        <p:spPr>
          <a:xfrm>
            <a:off x="811505" y="379218"/>
            <a:ext cx="1087378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OFICINA DE TRANSFORMACION COMUNITARIA </a:t>
            </a:r>
            <a:b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kumimoji="0" lang="es-ES" sz="2000" b="1" i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+ </a:t>
            </a:r>
            <a:r>
              <a:rPr kumimoji="0" lang="es-ES" sz="2000" b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Renovables</a:t>
            </a:r>
            <a:r>
              <a:rPr kumimoji="0" lang="es-ES" sz="2000" b="1" i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301D1CB-C66D-6F6F-AEBD-9B5849B1D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9553" y="1327297"/>
            <a:ext cx="3296110" cy="4258269"/>
          </a:xfrm>
          <a:prstGeom prst="rect">
            <a:avLst/>
          </a:prstGeom>
        </p:spPr>
      </p:pic>
      <p:sp>
        <p:nvSpPr>
          <p:cNvPr id="3" name="Freeform 10">
            <a:extLst>
              <a:ext uri="{FF2B5EF4-FFF2-40B4-BE49-F238E27FC236}">
                <a16:creationId xmlns:a16="http://schemas.microsoft.com/office/drawing/2014/main" id="{37C4E40C-30ED-3D8D-E182-BA47FCF3B2E1}"/>
              </a:ext>
            </a:extLst>
          </p:cNvPr>
          <p:cNvSpPr>
            <a:spLocks noChangeAspect="1"/>
          </p:cNvSpPr>
          <p:nvPr/>
        </p:nvSpPr>
        <p:spPr>
          <a:xfrm>
            <a:off x="0" y="-11646"/>
            <a:ext cx="2418514" cy="831600"/>
          </a:xfrm>
          <a:custGeom>
            <a:avLst/>
            <a:gdLst/>
            <a:ahLst/>
            <a:cxnLst/>
            <a:rect l="l" t="t" r="r" b="b"/>
            <a:pathLst>
              <a:path w="4891211" h="1681831">
                <a:moveTo>
                  <a:pt x="0" y="0"/>
                </a:moveTo>
                <a:lnTo>
                  <a:pt x="4891211" y="0"/>
                </a:lnTo>
                <a:lnTo>
                  <a:pt x="4891211" y="1681831"/>
                </a:lnTo>
                <a:lnTo>
                  <a:pt x="0" y="16818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236" r="-5236"/>
            </a:stretch>
          </a:blipFill>
        </p:spPr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A515F88A-3B98-6B6A-4B33-C795DEEE6BFC}"/>
              </a:ext>
            </a:extLst>
          </p:cNvPr>
          <p:cNvGrpSpPr>
            <a:grpSpLocks noChangeAspect="1"/>
          </p:cNvGrpSpPr>
          <p:nvPr/>
        </p:nvGrpSpPr>
        <p:grpSpPr>
          <a:xfrm>
            <a:off x="258223" y="6048615"/>
            <a:ext cx="11675553" cy="604344"/>
            <a:chOff x="0" y="0"/>
            <a:chExt cx="19760282" cy="1022821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A74FFAFF-A2AE-C30F-E215-EA8F8B314207}"/>
                </a:ext>
              </a:extLst>
            </p:cNvPr>
            <p:cNvSpPr/>
            <p:nvPr/>
          </p:nvSpPr>
          <p:spPr>
            <a:xfrm>
              <a:off x="0" y="0"/>
              <a:ext cx="3825153" cy="1022821"/>
            </a:xfrm>
            <a:custGeom>
              <a:avLst/>
              <a:gdLst/>
              <a:ahLst/>
              <a:cxnLst/>
              <a:rect l="l" t="t" r="r" b="b"/>
              <a:pathLst>
                <a:path w="3825153" h="1022821">
                  <a:moveTo>
                    <a:pt x="0" y="0"/>
                  </a:moveTo>
                  <a:lnTo>
                    <a:pt x="3825153" y="0"/>
                  </a:lnTo>
                  <a:lnTo>
                    <a:pt x="3825153" y="1022821"/>
                  </a:lnTo>
                  <a:lnTo>
                    <a:pt x="0" y="1022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2351"/>
              </a:stretch>
            </a:blipFill>
          </p:spPr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9748856F-BDF2-E74C-FE5B-9558629B8965}"/>
                </a:ext>
              </a:extLst>
            </p:cNvPr>
            <p:cNvSpPr/>
            <p:nvPr/>
          </p:nvSpPr>
          <p:spPr>
            <a:xfrm>
              <a:off x="6158298" y="71792"/>
              <a:ext cx="5682165" cy="909146"/>
            </a:xfrm>
            <a:custGeom>
              <a:avLst/>
              <a:gdLst/>
              <a:ahLst/>
              <a:cxnLst/>
              <a:rect l="l" t="t" r="r" b="b"/>
              <a:pathLst>
                <a:path w="5682165" h="909146">
                  <a:moveTo>
                    <a:pt x="0" y="0"/>
                  </a:moveTo>
                  <a:lnTo>
                    <a:pt x="5682165" y="0"/>
                  </a:lnTo>
                  <a:lnTo>
                    <a:pt x="5682165" y="909147"/>
                  </a:lnTo>
                  <a:lnTo>
                    <a:pt x="0" y="909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D4A8CFC6-0ECA-0A4E-CCC1-B61B8A4C0310}"/>
                </a:ext>
              </a:extLst>
            </p:cNvPr>
            <p:cNvSpPr/>
            <p:nvPr/>
          </p:nvSpPr>
          <p:spPr>
            <a:xfrm>
              <a:off x="12392904" y="0"/>
              <a:ext cx="5292746" cy="980939"/>
            </a:xfrm>
            <a:custGeom>
              <a:avLst/>
              <a:gdLst/>
              <a:ahLst/>
              <a:cxnLst/>
              <a:rect l="l" t="t" r="r" b="b"/>
              <a:pathLst>
                <a:path w="5292746" h="980939">
                  <a:moveTo>
                    <a:pt x="0" y="0"/>
                  </a:moveTo>
                  <a:lnTo>
                    <a:pt x="5292746" y="0"/>
                  </a:lnTo>
                  <a:lnTo>
                    <a:pt x="5292746" y="980939"/>
                  </a:lnTo>
                  <a:lnTo>
                    <a:pt x="0" y="980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182" t="-109633" r="-3841" b="-118223"/>
              </a:stretch>
            </a:blipFill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4F57B7BF-D541-1A02-311E-47DDA70BF04C}"/>
                </a:ext>
              </a:extLst>
            </p:cNvPr>
            <p:cNvSpPr/>
            <p:nvPr/>
          </p:nvSpPr>
          <p:spPr>
            <a:xfrm>
              <a:off x="17941538" y="93390"/>
              <a:ext cx="1818743" cy="929431"/>
            </a:xfrm>
            <a:custGeom>
              <a:avLst/>
              <a:gdLst/>
              <a:ahLst/>
              <a:cxnLst/>
              <a:rect l="l" t="t" r="r" b="b"/>
              <a:pathLst>
                <a:path w="1818743" h="929431">
                  <a:moveTo>
                    <a:pt x="0" y="0"/>
                  </a:moveTo>
                  <a:lnTo>
                    <a:pt x="1818744" y="0"/>
                  </a:lnTo>
                  <a:lnTo>
                    <a:pt x="1818744" y="929431"/>
                  </a:lnTo>
                  <a:lnTo>
                    <a:pt x="0" y="929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7" name="AutoShape 7">
              <a:extLst>
                <a:ext uri="{FF2B5EF4-FFF2-40B4-BE49-F238E27FC236}">
                  <a16:creationId xmlns:a16="http://schemas.microsoft.com/office/drawing/2014/main" id="{6F4EE131-7FD5-5D3D-ACD9-9CABA0BD0650}"/>
                </a:ext>
              </a:extLst>
            </p:cNvPr>
            <p:cNvSpPr/>
            <p:nvPr/>
          </p:nvSpPr>
          <p:spPr>
            <a:xfrm flipV="1">
              <a:off x="12154824" y="71792"/>
              <a:ext cx="0" cy="870191"/>
            </a:xfrm>
            <a:prstGeom prst="line">
              <a:avLst/>
            </a:prstGeom>
            <a:ln w="25352" cap="flat">
              <a:solidFill>
                <a:srgbClr val="4A4545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9" name="Marcador de texto 4">
            <a:extLst>
              <a:ext uri="{FF2B5EF4-FFF2-40B4-BE49-F238E27FC236}">
                <a16:creationId xmlns:a16="http://schemas.microsoft.com/office/drawing/2014/main" id="{9722E7E1-D5D4-978F-6C56-E38496DCCD11}"/>
              </a:ext>
            </a:extLst>
          </p:cNvPr>
          <p:cNvSpPr txBox="1">
            <a:spLocks/>
          </p:cNvSpPr>
          <p:nvPr/>
        </p:nvSpPr>
        <p:spPr>
          <a:xfrm>
            <a:off x="892834" y="3037710"/>
            <a:ext cx="6526611" cy="72689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defPPr>
              <a:defRPr lang="es-ES"/>
            </a:defPPr>
            <a:lvl1pPr lvl="0" indent="0" algn="just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b="1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9pPr>
          </a:lstStyle>
          <a:p>
            <a:r>
              <a:rPr lang="gl-ES" dirty="0"/>
              <a:t>&gt; </a:t>
            </a:r>
            <a:r>
              <a:rPr lang="gl-ES"/>
              <a:t>15 kWp</a:t>
            </a:r>
            <a:r>
              <a:rPr lang="gl-ES" dirty="0"/>
              <a:t> → TRAMITACIÓN ORDINARIA (requírese permisos de acceso e conexión)</a:t>
            </a:r>
          </a:p>
        </p:txBody>
      </p:sp>
    </p:spTree>
    <p:extLst>
      <p:ext uri="{BB962C8B-B14F-4D97-AF65-F5344CB8AC3E}">
        <p14:creationId xmlns:p14="http://schemas.microsoft.com/office/powerpoint/2010/main" val="34288446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4643E-8DB6-18F5-AD6D-171BED357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4">
            <a:extLst>
              <a:ext uri="{FF2B5EF4-FFF2-40B4-BE49-F238E27FC236}">
                <a16:creationId xmlns:a16="http://schemas.microsoft.com/office/drawing/2014/main" id="{1A210B8E-0431-8E5E-E556-29943BEF5700}"/>
              </a:ext>
            </a:extLst>
          </p:cNvPr>
          <p:cNvSpPr txBox="1">
            <a:spLocks/>
          </p:cNvSpPr>
          <p:nvPr/>
        </p:nvSpPr>
        <p:spPr>
          <a:xfrm>
            <a:off x="811505" y="1236468"/>
            <a:ext cx="10873789" cy="51416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s-ES" sz="2200" b="1" dirty="0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≤ 15 </a:t>
            </a:r>
            <a:r>
              <a:rPr lang="es-ES" sz="2200" b="1" dirty="0" err="1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kWp</a:t>
            </a:r>
            <a:r>
              <a:rPr lang="es-ES" sz="2200" b="1" dirty="0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→ TRAMITACIÓN SIMPLIFICADA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B737F47-1BAA-A3BA-494D-E9133E56351D}"/>
              </a:ext>
            </a:extLst>
          </p:cNvPr>
          <p:cNvSpPr txBox="1">
            <a:spLocks/>
          </p:cNvSpPr>
          <p:nvPr/>
        </p:nvSpPr>
        <p:spPr>
          <a:xfrm>
            <a:off x="811505" y="379218"/>
            <a:ext cx="1087378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OFICINA DE TRANSFORMACION COMUNITARIA </a:t>
            </a:r>
            <a:b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kumimoji="0" lang="es-ES" sz="2000" b="1" i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+ </a:t>
            </a:r>
            <a:r>
              <a:rPr kumimoji="0" lang="es-ES" sz="2000" b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Renovables</a:t>
            </a:r>
            <a:r>
              <a:rPr kumimoji="0" lang="es-ES" sz="2000" b="1" i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75B74AD8-D2FD-6F1C-3890-74D560FCD19B}"/>
              </a:ext>
            </a:extLst>
          </p:cNvPr>
          <p:cNvSpPr>
            <a:spLocks noChangeAspect="1"/>
          </p:cNvSpPr>
          <p:nvPr/>
        </p:nvSpPr>
        <p:spPr>
          <a:xfrm>
            <a:off x="0" y="-11646"/>
            <a:ext cx="2418514" cy="831600"/>
          </a:xfrm>
          <a:custGeom>
            <a:avLst/>
            <a:gdLst/>
            <a:ahLst/>
            <a:cxnLst/>
            <a:rect l="l" t="t" r="r" b="b"/>
            <a:pathLst>
              <a:path w="4891211" h="1681831">
                <a:moveTo>
                  <a:pt x="0" y="0"/>
                </a:moveTo>
                <a:lnTo>
                  <a:pt x="4891211" y="0"/>
                </a:lnTo>
                <a:lnTo>
                  <a:pt x="4891211" y="1681831"/>
                </a:lnTo>
                <a:lnTo>
                  <a:pt x="0" y="16818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236" r="-5236"/>
            </a:stretch>
          </a:blipFill>
        </p:spPr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D6A9EF39-DC60-541B-1383-5EC7592BADBA}"/>
              </a:ext>
            </a:extLst>
          </p:cNvPr>
          <p:cNvGrpSpPr>
            <a:grpSpLocks noChangeAspect="1"/>
          </p:cNvGrpSpPr>
          <p:nvPr/>
        </p:nvGrpSpPr>
        <p:grpSpPr>
          <a:xfrm>
            <a:off x="258223" y="6048615"/>
            <a:ext cx="11675553" cy="604344"/>
            <a:chOff x="0" y="0"/>
            <a:chExt cx="19760282" cy="1022821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64AA74BD-CC21-2F93-8478-53C0DA4A42C9}"/>
                </a:ext>
              </a:extLst>
            </p:cNvPr>
            <p:cNvSpPr/>
            <p:nvPr/>
          </p:nvSpPr>
          <p:spPr>
            <a:xfrm>
              <a:off x="0" y="0"/>
              <a:ext cx="3825153" cy="1022821"/>
            </a:xfrm>
            <a:custGeom>
              <a:avLst/>
              <a:gdLst/>
              <a:ahLst/>
              <a:cxnLst/>
              <a:rect l="l" t="t" r="r" b="b"/>
              <a:pathLst>
                <a:path w="3825153" h="1022821">
                  <a:moveTo>
                    <a:pt x="0" y="0"/>
                  </a:moveTo>
                  <a:lnTo>
                    <a:pt x="3825153" y="0"/>
                  </a:lnTo>
                  <a:lnTo>
                    <a:pt x="3825153" y="1022821"/>
                  </a:lnTo>
                  <a:lnTo>
                    <a:pt x="0" y="1022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2351"/>
              </a:stretch>
            </a:blipFill>
          </p:spPr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63BA93F7-61CC-7ED9-AEDC-6F7503A4F25B}"/>
                </a:ext>
              </a:extLst>
            </p:cNvPr>
            <p:cNvSpPr/>
            <p:nvPr/>
          </p:nvSpPr>
          <p:spPr>
            <a:xfrm>
              <a:off x="6158298" y="71792"/>
              <a:ext cx="5682165" cy="909146"/>
            </a:xfrm>
            <a:custGeom>
              <a:avLst/>
              <a:gdLst/>
              <a:ahLst/>
              <a:cxnLst/>
              <a:rect l="l" t="t" r="r" b="b"/>
              <a:pathLst>
                <a:path w="5682165" h="909146">
                  <a:moveTo>
                    <a:pt x="0" y="0"/>
                  </a:moveTo>
                  <a:lnTo>
                    <a:pt x="5682165" y="0"/>
                  </a:lnTo>
                  <a:lnTo>
                    <a:pt x="5682165" y="909147"/>
                  </a:lnTo>
                  <a:lnTo>
                    <a:pt x="0" y="909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25A1B4C-ECD6-3A3A-4BA8-8DEDD2ACD3E1}"/>
                </a:ext>
              </a:extLst>
            </p:cNvPr>
            <p:cNvSpPr/>
            <p:nvPr/>
          </p:nvSpPr>
          <p:spPr>
            <a:xfrm>
              <a:off x="12392904" y="0"/>
              <a:ext cx="5292746" cy="980939"/>
            </a:xfrm>
            <a:custGeom>
              <a:avLst/>
              <a:gdLst/>
              <a:ahLst/>
              <a:cxnLst/>
              <a:rect l="l" t="t" r="r" b="b"/>
              <a:pathLst>
                <a:path w="5292746" h="980939">
                  <a:moveTo>
                    <a:pt x="0" y="0"/>
                  </a:moveTo>
                  <a:lnTo>
                    <a:pt x="5292746" y="0"/>
                  </a:lnTo>
                  <a:lnTo>
                    <a:pt x="5292746" y="980939"/>
                  </a:lnTo>
                  <a:lnTo>
                    <a:pt x="0" y="980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182" t="-109633" r="-3841" b="-118223"/>
              </a:stretch>
            </a:blipFill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A482229B-9990-4374-851E-9F6157D7BAA0}"/>
                </a:ext>
              </a:extLst>
            </p:cNvPr>
            <p:cNvSpPr/>
            <p:nvPr/>
          </p:nvSpPr>
          <p:spPr>
            <a:xfrm>
              <a:off x="17941538" y="93390"/>
              <a:ext cx="1818743" cy="929431"/>
            </a:xfrm>
            <a:custGeom>
              <a:avLst/>
              <a:gdLst/>
              <a:ahLst/>
              <a:cxnLst/>
              <a:rect l="l" t="t" r="r" b="b"/>
              <a:pathLst>
                <a:path w="1818743" h="929431">
                  <a:moveTo>
                    <a:pt x="0" y="0"/>
                  </a:moveTo>
                  <a:lnTo>
                    <a:pt x="1818744" y="0"/>
                  </a:lnTo>
                  <a:lnTo>
                    <a:pt x="1818744" y="929431"/>
                  </a:lnTo>
                  <a:lnTo>
                    <a:pt x="0" y="929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7" name="AutoShape 7">
              <a:extLst>
                <a:ext uri="{FF2B5EF4-FFF2-40B4-BE49-F238E27FC236}">
                  <a16:creationId xmlns:a16="http://schemas.microsoft.com/office/drawing/2014/main" id="{25FE33CA-637C-9572-35B7-8B6BB6DEA347}"/>
                </a:ext>
              </a:extLst>
            </p:cNvPr>
            <p:cNvSpPr/>
            <p:nvPr/>
          </p:nvSpPr>
          <p:spPr>
            <a:xfrm flipV="1">
              <a:off x="12154824" y="71792"/>
              <a:ext cx="0" cy="870191"/>
            </a:xfrm>
            <a:prstGeom prst="line">
              <a:avLst/>
            </a:prstGeom>
            <a:ln w="25352" cap="flat">
              <a:solidFill>
                <a:srgbClr val="4A4545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9" name="Marcador de texto 4">
            <a:extLst>
              <a:ext uri="{FF2B5EF4-FFF2-40B4-BE49-F238E27FC236}">
                <a16:creationId xmlns:a16="http://schemas.microsoft.com/office/drawing/2014/main" id="{3CCC1D77-994F-A38F-5FFF-214DFCFC16E3}"/>
              </a:ext>
            </a:extLst>
          </p:cNvPr>
          <p:cNvSpPr txBox="1">
            <a:spLocks/>
          </p:cNvSpPr>
          <p:nvPr/>
        </p:nvSpPr>
        <p:spPr>
          <a:xfrm>
            <a:off x="811506" y="2023431"/>
            <a:ext cx="5928660" cy="366656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200" b="1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MEMORIA TÉCNIC DE DESEÑO (ata 10 kW)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200" b="1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SOLICITUDE DE ACCESO E CONEXIÓN (*Estarán exentos os autoconsumos de </a:t>
            </a:r>
            <a:r>
              <a:rPr lang="es-ES" sz="1200" b="1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≤ </a:t>
            </a:r>
            <a:r>
              <a:rPr lang="es-ES" sz="12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15 kW en suelo urbanizado)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200" b="1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LICENZA OBRAS MENOR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200" b="1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EXECUCIÓN DAS INSTALACIÓNS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200" b="1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LEGALIZACIÓN DA INSTALACIÓN (IN614C) – CERTIFICADO DE INSTALACIÓN ELÉCTRICA (CIE) E REXISTRO DE AUTOCONSUMO (IN407B)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200" b="1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ENVÍO DOCUMENTACIÓN: ACORDOS DE REPARTO, .TXT, CONTRATO EXCEDENTES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200" b="1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COMEZA A COMPENSACIÓN</a:t>
            </a:r>
            <a:endParaRPr lang="gl-ES" sz="1200" b="1" dirty="0">
              <a:solidFill>
                <a:srgbClr val="4A594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FE42B05-5F31-CDBE-40AE-E8297DB73D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0018" y="2437291"/>
            <a:ext cx="4105848" cy="283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2142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0315C-5BD3-C7E5-2A7D-7D6194A89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6A56EA-15B7-63EE-B08F-BB5D3A783B80}"/>
              </a:ext>
            </a:extLst>
          </p:cNvPr>
          <p:cNvSpPr txBox="1">
            <a:spLocks/>
          </p:cNvSpPr>
          <p:nvPr/>
        </p:nvSpPr>
        <p:spPr>
          <a:xfrm>
            <a:off x="811505" y="379218"/>
            <a:ext cx="1087378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OFICINA DE TRANSFORMACION COMUNITARIA </a:t>
            </a:r>
            <a:b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kumimoji="0" lang="es-ES" sz="2000" b="1" i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+ </a:t>
            </a:r>
            <a:r>
              <a:rPr kumimoji="0" lang="es-ES" sz="2000" b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Renovables</a:t>
            </a:r>
            <a:r>
              <a:rPr kumimoji="0" lang="es-ES" sz="2000" b="1" i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529A40B9-FB68-267D-67EB-B471A7BF6900}"/>
              </a:ext>
            </a:extLst>
          </p:cNvPr>
          <p:cNvSpPr>
            <a:spLocks noChangeAspect="1"/>
          </p:cNvSpPr>
          <p:nvPr/>
        </p:nvSpPr>
        <p:spPr>
          <a:xfrm>
            <a:off x="0" y="-11646"/>
            <a:ext cx="2418514" cy="831600"/>
          </a:xfrm>
          <a:custGeom>
            <a:avLst/>
            <a:gdLst/>
            <a:ahLst/>
            <a:cxnLst/>
            <a:rect l="l" t="t" r="r" b="b"/>
            <a:pathLst>
              <a:path w="4891211" h="1681831">
                <a:moveTo>
                  <a:pt x="0" y="0"/>
                </a:moveTo>
                <a:lnTo>
                  <a:pt x="4891211" y="0"/>
                </a:lnTo>
                <a:lnTo>
                  <a:pt x="4891211" y="1681831"/>
                </a:lnTo>
                <a:lnTo>
                  <a:pt x="0" y="16818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236" r="-5236"/>
            </a:stretch>
          </a:blipFill>
        </p:spPr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BA31E1B9-E018-FC57-16B4-D44E78CFA36A}"/>
              </a:ext>
            </a:extLst>
          </p:cNvPr>
          <p:cNvGrpSpPr>
            <a:grpSpLocks noChangeAspect="1"/>
          </p:cNvGrpSpPr>
          <p:nvPr/>
        </p:nvGrpSpPr>
        <p:grpSpPr>
          <a:xfrm>
            <a:off x="258223" y="6048615"/>
            <a:ext cx="11675553" cy="604344"/>
            <a:chOff x="0" y="0"/>
            <a:chExt cx="19760282" cy="1022821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82AE4F16-63D9-EEF4-28BA-DBFA8BA4CF8C}"/>
                </a:ext>
              </a:extLst>
            </p:cNvPr>
            <p:cNvSpPr/>
            <p:nvPr/>
          </p:nvSpPr>
          <p:spPr>
            <a:xfrm>
              <a:off x="0" y="0"/>
              <a:ext cx="3825153" cy="1022821"/>
            </a:xfrm>
            <a:custGeom>
              <a:avLst/>
              <a:gdLst/>
              <a:ahLst/>
              <a:cxnLst/>
              <a:rect l="l" t="t" r="r" b="b"/>
              <a:pathLst>
                <a:path w="3825153" h="1022821">
                  <a:moveTo>
                    <a:pt x="0" y="0"/>
                  </a:moveTo>
                  <a:lnTo>
                    <a:pt x="3825153" y="0"/>
                  </a:lnTo>
                  <a:lnTo>
                    <a:pt x="3825153" y="1022821"/>
                  </a:lnTo>
                  <a:lnTo>
                    <a:pt x="0" y="1022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2351"/>
              </a:stretch>
            </a:blipFill>
          </p:spPr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0A805B68-CFA5-D8A5-ACC4-0E1F24332D38}"/>
                </a:ext>
              </a:extLst>
            </p:cNvPr>
            <p:cNvSpPr/>
            <p:nvPr/>
          </p:nvSpPr>
          <p:spPr>
            <a:xfrm>
              <a:off x="6158298" y="71792"/>
              <a:ext cx="5682165" cy="909146"/>
            </a:xfrm>
            <a:custGeom>
              <a:avLst/>
              <a:gdLst/>
              <a:ahLst/>
              <a:cxnLst/>
              <a:rect l="l" t="t" r="r" b="b"/>
              <a:pathLst>
                <a:path w="5682165" h="909146">
                  <a:moveTo>
                    <a:pt x="0" y="0"/>
                  </a:moveTo>
                  <a:lnTo>
                    <a:pt x="5682165" y="0"/>
                  </a:lnTo>
                  <a:lnTo>
                    <a:pt x="5682165" y="909147"/>
                  </a:lnTo>
                  <a:lnTo>
                    <a:pt x="0" y="909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28EC537B-19B7-4EED-97C5-CE94C79B47FD}"/>
                </a:ext>
              </a:extLst>
            </p:cNvPr>
            <p:cNvSpPr/>
            <p:nvPr/>
          </p:nvSpPr>
          <p:spPr>
            <a:xfrm>
              <a:off x="12392904" y="0"/>
              <a:ext cx="5292746" cy="980939"/>
            </a:xfrm>
            <a:custGeom>
              <a:avLst/>
              <a:gdLst/>
              <a:ahLst/>
              <a:cxnLst/>
              <a:rect l="l" t="t" r="r" b="b"/>
              <a:pathLst>
                <a:path w="5292746" h="980939">
                  <a:moveTo>
                    <a:pt x="0" y="0"/>
                  </a:moveTo>
                  <a:lnTo>
                    <a:pt x="5292746" y="0"/>
                  </a:lnTo>
                  <a:lnTo>
                    <a:pt x="5292746" y="980939"/>
                  </a:lnTo>
                  <a:lnTo>
                    <a:pt x="0" y="980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182" t="-109633" r="-3841" b="-118223"/>
              </a:stretch>
            </a:blipFill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322245F-60BF-3713-EE80-A14E73E1EFA8}"/>
                </a:ext>
              </a:extLst>
            </p:cNvPr>
            <p:cNvSpPr/>
            <p:nvPr/>
          </p:nvSpPr>
          <p:spPr>
            <a:xfrm>
              <a:off x="17941538" y="93390"/>
              <a:ext cx="1818743" cy="929431"/>
            </a:xfrm>
            <a:custGeom>
              <a:avLst/>
              <a:gdLst/>
              <a:ahLst/>
              <a:cxnLst/>
              <a:rect l="l" t="t" r="r" b="b"/>
              <a:pathLst>
                <a:path w="1818743" h="929431">
                  <a:moveTo>
                    <a:pt x="0" y="0"/>
                  </a:moveTo>
                  <a:lnTo>
                    <a:pt x="1818744" y="0"/>
                  </a:lnTo>
                  <a:lnTo>
                    <a:pt x="1818744" y="929431"/>
                  </a:lnTo>
                  <a:lnTo>
                    <a:pt x="0" y="929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7" name="AutoShape 7">
              <a:extLst>
                <a:ext uri="{FF2B5EF4-FFF2-40B4-BE49-F238E27FC236}">
                  <a16:creationId xmlns:a16="http://schemas.microsoft.com/office/drawing/2014/main" id="{3060B4C1-926D-E1E3-4FCC-D5CA1EA1F60A}"/>
                </a:ext>
              </a:extLst>
            </p:cNvPr>
            <p:cNvSpPr/>
            <p:nvPr/>
          </p:nvSpPr>
          <p:spPr>
            <a:xfrm flipV="1">
              <a:off x="12154824" y="71792"/>
              <a:ext cx="0" cy="870191"/>
            </a:xfrm>
            <a:prstGeom prst="line">
              <a:avLst/>
            </a:prstGeom>
            <a:ln w="25352" cap="flat">
              <a:solidFill>
                <a:srgbClr val="4A4545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8F8F4C61-A22A-E177-C0C4-A26CE80D31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0305" y="1788654"/>
            <a:ext cx="5322269" cy="3938357"/>
          </a:xfrm>
          <a:prstGeom prst="rect">
            <a:avLst/>
          </a:prstGeom>
        </p:spPr>
      </p:pic>
      <p:sp>
        <p:nvSpPr>
          <p:cNvPr id="9" name="Marcador de texto 4">
            <a:extLst>
              <a:ext uri="{FF2B5EF4-FFF2-40B4-BE49-F238E27FC236}">
                <a16:creationId xmlns:a16="http://schemas.microsoft.com/office/drawing/2014/main" id="{F29839A3-9722-8FAC-EBC5-603D381EE343}"/>
              </a:ext>
            </a:extLst>
          </p:cNvPr>
          <p:cNvSpPr txBox="1">
            <a:spLocks/>
          </p:cNvSpPr>
          <p:nvPr/>
        </p:nvSpPr>
        <p:spPr>
          <a:xfrm>
            <a:off x="811505" y="1787755"/>
            <a:ext cx="6442769" cy="416659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2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PROXECTO TÉCNICO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2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SOLICITUDE DE ACCESO E CONEXIÓN  (CTE – CONDICIÓNS TÉCNICO ECONÓM.)</a:t>
            </a:r>
            <a:endParaRPr lang="es-ES" sz="1200" b="1" dirty="0">
              <a:solidFill>
                <a:srgbClr val="4A594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2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LICENZA OBRAS MENOR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2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EXECUCIÓN DAS INSTALACIÓNS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2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LEGALIZACIÓN DA INSTALACIÓN PARA A AUTORIZACIÓN DE EXPLOTACIÓN (IN614C) – CERTIFICADO DE INSTALACIÓN ELÉCTRICA (CIE) E REXISTRO DE AUTOCONSUMO (IN407B)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2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CONTRATO TÉCNICO DE ACCESO (CTA) E NOTIFICACIÓN OPERACIONAL DEFINITIVA (FON)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2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ENVÍO DOCUMENTACIÓN: ACORDOS DE REPARTO, .TXT, CONTRATO EXCEDENTES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2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COMEZA A COMPENSACIÓN</a:t>
            </a:r>
          </a:p>
        </p:txBody>
      </p:sp>
      <p:sp>
        <p:nvSpPr>
          <p:cNvPr id="4" name="Marcador de texto 4">
            <a:extLst>
              <a:ext uri="{FF2B5EF4-FFF2-40B4-BE49-F238E27FC236}">
                <a16:creationId xmlns:a16="http://schemas.microsoft.com/office/drawing/2014/main" id="{177EBE34-9128-16D9-EAD0-8C8D4D46DC90}"/>
              </a:ext>
            </a:extLst>
          </p:cNvPr>
          <p:cNvSpPr txBox="1">
            <a:spLocks/>
          </p:cNvSpPr>
          <p:nvPr/>
        </p:nvSpPr>
        <p:spPr>
          <a:xfrm>
            <a:off x="811505" y="1123344"/>
            <a:ext cx="10873789" cy="51416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s-ES" sz="2200" b="1" dirty="0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&gt; 15 </a:t>
            </a:r>
            <a:r>
              <a:rPr lang="es-ES" sz="2200" b="1" dirty="0" err="1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kWp</a:t>
            </a:r>
            <a:r>
              <a:rPr lang="es-ES" sz="2200" b="1" dirty="0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→ TRAMITACIÓN ORDINARIA</a:t>
            </a:r>
          </a:p>
        </p:txBody>
      </p:sp>
    </p:spTree>
    <p:extLst>
      <p:ext uri="{BB962C8B-B14F-4D97-AF65-F5344CB8AC3E}">
        <p14:creationId xmlns:p14="http://schemas.microsoft.com/office/powerpoint/2010/main" val="39898102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277EA-10B7-762D-452E-E683E5CBC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4B154BCA-7CC3-1AA5-C85A-91DECD49FC67}"/>
              </a:ext>
            </a:extLst>
          </p:cNvPr>
          <p:cNvSpPr txBox="1">
            <a:spLocks/>
          </p:cNvSpPr>
          <p:nvPr/>
        </p:nvSpPr>
        <p:spPr>
          <a:xfrm>
            <a:off x="893944" y="1129714"/>
            <a:ext cx="10418490" cy="7268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2200" b="1" dirty="0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INSTALACIÓN SEN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COMPENSACIÓN DE EXCEDENTES (&gt;100 kW)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200" b="1" i="0" u="none" strike="noStrike" kern="1200" cap="none" spc="0" normalizeH="0" baseline="0" noProof="0" dirty="0">
              <a:ln>
                <a:noFill/>
              </a:ln>
              <a:solidFill>
                <a:srgbClr val="E0C537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7B4565-234E-F2B8-6823-19DD3223657F}"/>
              </a:ext>
            </a:extLst>
          </p:cNvPr>
          <p:cNvSpPr txBox="1">
            <a:spLocks/>
          </p:cNvSpPr>
          <p:nvPr/>
        </p:nvSpPr>
        <p:spPr>
          <a:xfrm>
            <a:off x="811505" y="379218"/>
            <a:ext cx="1087378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OFICINA DE TRANSFORMACION COMUNITARIA </a:t>
            </a:r>
            <a:b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kumimoji="0" lang="es-ES" sz="2000" b="1" i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+ </a:t>
            </a:r>
            <a:r>
              <a:rPr kumimoji="0" lang="es-ES" sz="2000" b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Renovables</a:t>
            </a:r>
            <a:r>
              <a:rPr kumimoji="0" lang="es-ES" sz="2000" b="1" i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306CB0AF-0CC5-D8FB-7D6A-409E3FD10EA7}"/>
              </a:ext>
            </a:extLst>
          </p:cNvPr>
          <p:cNvSpPr>
            <a:spLocks noChangeAspect="1"/>
          </p:cNvSpPr>
          <p:nvPr/>
        </p:nvSpPr>
        <p:spPr>
          <a:xfrm>
            <a:off x="0" y="-11646"/>
            <a:ext cx="2418514" cy="831600"/>
          </a:xfrm>
          <a:custGeom>
            <a:avLst/>
            <a:gdLst/>
            <a:ahLst/>
            <a:cxnLst/>
            <a:rect l="l" t="t" r="r" b="b"/>
            <a:pathLst>
              <a:path w="4891211" h="1681831">
                <a:moveTo>
                  <a:pt x="0" y="0"/>
                </a:moveTo>
                <a:lnTo>
                  <a:pt x="4891211" y="0"/>
                </a:lnTo>
                <a:lnTo>
                  <a:pt x="4891211" y="1681831"/>
                </a:lnTo>
                <a:lnTo>
                  <a:pt x="0" y="16818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236" r="-5236"/>
            </a:stretch>
          </a:blipFill>
        </p:spPr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82BFAEA0-100B-718A-CBAB-6CC9B0BD7888}"/>
              </a:ext>
            </a:extLst>
          </p:cNvPr>
          <p:cNvGrpSpPr>
            <a:grpSpLocks noChangeAspect="1"/>
          </p:cNvGrpSpPr>
          <p:nvPr/>
        </p:nvGrpSpPr>
        <p:grpSpPr>
          <a:xfrm>
            <a:off x="258223" y="6048615"/>
            <a:ext cx="11675553" cy="604344"/>
            <a:chOff x="0" y="0"/>
            <a:chExt cx="19760282" cy="1022821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F7BF2C46-4F8F-5F0E-F30E-10644916CD74}"/>
                </a:ext>
              </a:extLst>
            </p:cNvPr>
            <p:cNvSpPr/>
            <p:nvPr/>
          </p:nvSpPr>
          <p:spPr>
            <a:xfrm>
              <a:off x="0" y="0"/>
              <a:ext cx="3825153" cy="1022821"/>
            </a:xfrm>
            <a:custGeom>
              <a:avLst/>
              <a:gdLst/>
              <a:ahLst/>
              <a:cxnLst/>
              <a:rect l="l" t="t" r="r" b="b"/>
              <a:pathLst>
                <a:path w="3825153" h="1022821">
                  <a:moveTo>
                    <a:pt x="0" y="0"/>
                  </a:moveTo>
                  <a:lnTo>
                    <a:pt x="3825153" y="0"/>
                  </a:lnTo>
                  <a:lnTo>
                    <a:pt x="3825153" y="1022821"/>
                  </a:lnTo>
                  <a:lnTo>
                    <a:pt x="0" y="1022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2351"/>
              </a:stretch>
            </a:blipFill>
          </p:spPr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C0388887-EB1E-1531-B18C-FAD5AFC0E97B}"/>
                </a:ext>
              </a:extLst>
            </p:cNvPr>
            <p:cNvSpPr/>
            <p:nvPr/>
          </p:nvSpPr>
          <p:spPr>
            <a:xfrm>
              <a:off x="6158298" y="71792"/>
              <a:ext cx="5682165" cy="909146"/>
            </a:xfrm>
            <a:custGeom>
              <a:avLst/>
              <a:gdLst/>
              <a:ahLst/>
              <a:cxnLst/>
              <a:rect l="l" t="t" r="r" b="b"/>
              <a:pathLst>
                <a:path w="5682165" h="909146">
                  <a:moveTo>
                    <a:pt x="0" y="0"/>
                  </a:moveTo>
                  <a:lnTo>
                    <a:pt x="5682165" y="0"/>
                  </a:lnTo>
                  <a:lnTo>
                    <a:pt x="5682165" y="909147"/>
                  </a:lnTo>
                  <a:lnTo>
                    <a:pt x="0" y="909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D6141B61-3510-4760-D710-C831679703A6}"/>
                </a:ext>
              </a:extLst>
            </p:cNvPr>
            <p:cNvSpPr/>
            <p:nvPr/>
          </p:nvSpPr>
          <p:spPr>
            <a:xfrm>
              <a:off x="12392904" y="0"/>
              <a:ext cx="5292746" cy="980939"/>
            </a:xfrm>
            <a:custGeom>
              <a:avLst/>
              <a:gdLst/>
              <a:ahLst/>
              <a:cxnLst/>
              <a:rect l="l" t="t" r="r" b="b"/>
              <a:pathLst>
                <a:path w="5292746" h="980939">
                  <a:moveTo>
                    <a:pt x="0" y="0"/>
                  </a:moveTo>
                  <a:lnTo>
                    <a:pt x="5292746" y="0"/>
                  </a:lnTo>
                  <a:lnTo>
                    <a:pt x="5292746" y="980939"/>
                  </a:lnTo>
                  <a:lnTo>
                    <a:pt x="0" y="980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182" t="-109633" r="-3841" b="-118223"/>
              </a:stretch>
            </a:blipFill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5F89051A-4FB1-01AD-AF1A-5CC0C96AECD6}"/>
                </a:ext>
              </a:extLst>
            </p:cNvPr>
            <p:cNvSpPr/>
            <p:nvPr/>
          </p:nvSpPr>
          <p:spPr>
            <a:xfrm>
              <a:off x="17941538" y="93390"/>
              <a:ext cx="1818743" cy="929431"/>
            </a:xfrm>
            <a:custGeom>
              <a:avLst/>
              <a:gdLst/>
              <a:ahLst/>
              <a:cxnLst/>
              <a:rect l="l" t="t" r="r" b="b"/>
              <a:pathLst>
                <a:path w="1818743" h="929431">
                  <a:moveTo>
                    <a:pt x="0" y="0"/>
                  </a:moveTo>
                  <a:lnTo>
                    <a:pt x="1818744" y="0"/>
                  </a:lnTo>
                  <a:lnTo>
                    <a:pt x="1818744" y="929431"/>
                  </a:lnTo>
                  <a:lnTo>
                    <a:pt x="0" y="929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7" name="AutoShape 7">
              <a:extLst>
                <a:ext uri="{FF2B5EF4-FFF2-40B4-BE49-F238E27FC236}">
                  <a16:creationId xmlns:a16="http://schemas.microsoft.com/office/drawing/2014/main" id="{6392A567-1E5A-36C0-FD47-18D53807B5FA}"/>
                </a:ext>
              </a:extLst>
            </p:cNvPr>
            <p:cNvSpPr/>
            <p:nvPr/>
          </p:nvSpPr>
          <p:spPr>
            <a:xfrm flipV="1">
              <a:off x="12154824" y="71792"/>
              <a:ext cx="0" cy="870191"/>
            </a:xfrm>
            <a:prstGeom prst="line">
              <a:avLst/>
            </a:prstGeom>
            <a:ln w="25352" cap="flat">
              <a:solidFill>
                <a:srgbClr val="4A4545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11" name="Marcador de texto 4">
            <a:extLst>
              <a:ext uri="{FF2B5EF4-FFF2-40B4-BE49-F238E27FC236}">
                <a16:creationId xmlns:a16="http://schemas.microsoft.com/office/drawing/2014/main" id="{02891578-013C-0028-D1F9-87813845F550}"/>
              </a:ext>
            </a:extLst>
          </p:cNvPr>
          <p:cNvSpPr txBox="1">
            <a:spLocks/>
          </p:cNvSpPr>
          <p:nvPr/>
        </p:nvSpPr>
        <p:spPr>
          <a:xfrm>
            <a:off x="811505" y="1752909"/>
            <a:ext cx="10727348" cy="393835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2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PROXECTO TÉCNICO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2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SOLICITUDE DE ACCESO E CONEXIÓN  (CTE – CONDICIÓNS TÉCNICO ECONÓM.) – PREVIO AVAL BANCARIO DE 40 €/KW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2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AUTORIZACIÓN ADMINISTRATIVA PREVIA E DE CONSTRUCIÓN (&gt;500 kW)</a:t>
            </a:r>
            <a:endParaRPr lang="es-ES" sz="1200" b="1" dirty="0">
              <a:solidFill>
                <a:srgbClr val="4A594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2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LICENZA OBRAS MENOR OU MAIOR (SEGUNDO APLIQUE)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2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EXECUCIÓN DAS INSTALACIÓNS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2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LEGALIZACIÓN DA INSTALACIÓN PARA A AUTORIZACIÓN DE EXPLOTACIÓN (IN614C – IN407A) – CERTIFICADO DE INSTALACIÓN ELÉCTRICA (CIE) E REXISTRO DE AUTOCONSUMO (IN407B)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2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CONTRATO TÉCNICO DE ACCESO (CTA) E NOTIFICACIÓNS OPERACIONALES (EON-ION-FON)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2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ENVÍO DOCUMENTACIÓN: ACORDOS DE REPARTO, .TXT, CONTRATO EXCEDENTES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2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COMEZA A COMPENSACIÓN</a:t>
            </a:r>
          </a:p>
        </p:txBody>
      </p:sp>
    </p:spTree>
    <p:extLst>
      <p:ext uri="{BB962C8B-B14F-4D97-AF65-F5344CB8AC3E}">
        <p14:creationId xmlns:p14="http://schemas.microsoft.com/office/powerpoint/2010/main" val="42116282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00A49-9E1D-355D-A5EC-AEEEE024C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4">
            <a:extLst>
              <a:ext uri="{FF2B5EF4-FFF2-40B4-BE49-F238E27FC236}">
                <a16:creationId xmlns:a16="http://schemas.microsoft.com/office/drawing/2014/main" id="{C5B06A50-1D53-B376-1C97-A62A0AAE668E}"/>
              </a:ext>
            </a:extLst>
          </p:cNvPr>
          <p:cNvSpPr txBox="1">
            <a:spLocks/>
          </p:cNvSpPr>
          <p:nvPr/>
        </p:nvSpPr>
        <p:spPr>
          <a:xfrm>
            <a:off x="811505" y="1213524"/>
            <a:ext cx="8643779" cy="33317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s-ES" sz="2200" b="1" dirty="0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DOCUMENTACIÓN PARA APORTAR A COMERCIALIZADORA</a:t>
            </a:r>
            <a:endParaRPr lang="gl-ES" sz="2200" b="1" dirty="0">
              <a:solidFill>
                <a:srgbClr val="E0C537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4B27CA6-B406-724D-D35D-6462308E8D0E}"/>
              </a:ext>
            </a:extLst>
          </p:cNvPr>
          <p:cNvSpPr txBox="1">
            <a:spLocks/>
          </p:cNvSpPr>
          <p:nvPr/>
        </p:nvSpPr>
        <p:spPr>
          <a:xfrm>
            <a:off x="811505" y="379218"/>
            <a:ext cx="1087378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OFICINA DE TRANSFORMACION COMUNITARIA </a:t>
            </a:r>
            <a:b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kumimoji="0" lang="es-ES" sz="2000" b="1" i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+ </a:t>
            </a:r>
            <a:r>
              <a:rPr kumimoji="0" lang="es-ES" sz="2000" b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Renovables</a:t>
            </a:r>
            <a:r>
              <a:rPr kumimoji="0" lang="es-ES" sz="2000" b="1" i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EA77252A-6E41-DFF0-B780-2DBCF84DA8F0}"/>
              </a:ext>
            </a:extLst>
          </p:cNvPr>
          <p:cNvSpPr>
            <a:spLocks noChangeAspect="1"/>
          </p:cNvSpPr>
          <p:nvPr/>
        </p:nvSpPr>
        <p:spPr>
          <a:xfrm>
            <a:off x="0" y="-11646"/>
            <a:ext cx="2418514" cy="831600"/>
          </a:xfrm>
          <a:custGeom>
            <a:avLst/>
            <a:gdLst/>
            <a:ahLst/>
            <a:cxnLst/>
            <a:rect l="l" t="t" r="r" b="b"/>
            <a:pathLst>
              <a:path w="4891211" h="1681831">
                <a:moveTo>
                  <a:pt x="0" y="0"/>
                </a:moveTo>
                <a:lnTo>
                  <a:pt x="4891211" y="0"/>
                </a:lnTo>
                <a:lnTo>
                  <a:pt x="4891211" y="1681831"/>
                </a:lnTo>
                <a:lnTo>
                  <a:pt x="0" y="16818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236" r="-5236"/>
            </a:stretch>
          </a:blipFill>
        </p:spPr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DB67422C-9B23-CDB6-C004-A66B62291A2F}"/>
              </a:ext>
            </a:extLst>
          </p:cNvPr>
          <p:cNvGrpSpPr>
            <a:grpSpLocks noChangeAspect="1"/>
          </p:cNvGrpSpPr>
          <p:nvPr/>
        </p:nvGrpSpPr>
        <p:grpSpPr>
          <a:xfrm>
            <a:off x="258223" y="6048615"/>
            <a:ext cx="11675553" cy="604344"/>
            <a:chOff x="0" y="0"/>
            <a:chExt cx="19760282" cy="1022821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B41FA47E-C116-8520-7A14-99687234A748}"/>
                </a:ext>
              </a:extLst>
            </p:cNvPr>
            <p:cNvSpPr/>
            <p:nvPr/>
          </p:nvSpPr>
          <p:spPr>
            <a:xfrm>
              <a:off x="0" y="0"/>
              <a:ext cx="3825153" cy="1022821"/>
            </a:xfrm>
            <a:custGeom>
              <a:avLst/>
              <a:gdLst/>
              <a:ahLst/>
              <a:cxnLst/>
              <a:rect l="l" t="t" r="r" b="b"/>
              <a:pathLst>
                <a:path w="3825153" h="1022821">
                  <a:moveTo>
                    <a:pt x="0" y="0"/>
                  </a:moveTo>
                  <a:lnTo>
                    <a:pt x="3825153" y="0"/>
                  </a:lnTo>
                  <a:lnTo>
                    <a:pt x="3825153" y="1022821"/>
                  </a:lnTo>
                  <a:lnTo>
                    <a:pt x="0" y="1022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2351"/>
              </a:stretch>
            </a:blipFill>
          </p:spPr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65CE10E4-FF32-B075-4664-5E7975E60CE5}"/>
                </a:ext>
              </a:extLst>
            </p:cNvPr>
            <p:cNvSpPr/>
            <p:nvPr/>
          </p:nvSpPr>
          <p:spPr>
            <a:xfrm>
              <a:off x="6158298" y="71792"/>
              <a:ext cx="5682165" cy="909146"/>
            </a:xfrm>
            <a:custGeom>
              <a:avLst/>
              <a:gdLst/>
              <a:ahLst/>
              <a:cxnLst/>
              <a:rect l="l" t="t" r="r" b="b"/>
              <a:pathLst>
                <a:path w="5682165" h="909146">
                  <a:moveTo>
                    <a:pt x="0" y="0"/>
                  </a:moveTo>
                  <a:lnTo>
                    <a:pt x="5682165" y="0"/>
                  </a:lnTo>
                  <a:lnTo>
                    <a:pt x="5682165" y="909147"/>
                  </a:lnTo>
                  <a:lnTo>
                    <a:pt x="0" y="909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970CB30-2A88-3952-390D-B8815FC25E53}"/>
                </a:ext>
              </a:extLst>
            </p:cNvPr>
            <p:cNvSpPr/>
            <p:nvPr/>
          </p:nvSpPr>
          <p:spPr>
            <a:xfrm>
              <a:off x="12392904" y="0"/>
              <a:ext cx="5292746" cy="980939"/>
            </a:xfrm>
            <a:custGeom>
              <a:avLst/>
              <a:gdLst/>
              <a:ahLst/>
              <a:cxnLst/>
              <a:rect l="l" t="t" r="r" b="b"/>
              <a:pathLst>
                <a:path w="5292746" h="980939">
                  <a:moveTo>
                    <a:pt x="0" y="0"/>
                  </a:moveTo>
                  <a:lnTo>
                    <a:pt x="5292746" y="0"/>
                  </a:lnTo>
                  <a:lnTo>
                    <a:pt x="5292746" y="980939"/>
                  </a:lnTo>
                  <a:lnTo>
                    <a:pt x="0" y="980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182" t="-109633" r="-3841" b="-118223"/>
              </a:stretch>
            </a:blipFill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EDC73A8E-F77F-BAE0-E8BC-735435E6B57E}"/>
                </a:ext>
              </a:extLst>
            </p:cNvPr>
            <p:cNvSpPr/>
            <p:nvPr/>
          </p:nvSpPr>
          <p:spPr>
            <a:xfrm>
              <a:off x="17941538" y="93390"/>
              <a:ext cx="1818743" cy="929431"/>
            </a:xfrm>
            <a:custGeom>
              <a:avLst/>
              <a:gdLst/>
              <a:ahLst/>
              <a:cxnLst/>
              <a:rect l="l" t="t" r="r" b="b"/>
              <a:pathLst>
                <a:path w="1818743" h="929431">
                  <a:moveTo>
                    <a:pt x="0" y="0"/>
                  </a:moveTo>
                  <a:lnTo>
                    <a:pt x="1818744" y="0"/>
                  </a:lnTo>
                  <a:lnTo>
                    <a:pt x="1818744" y="929431"/>
                  </a:lnTo>
                  <a:lnTo>
                    <a:pt x="0" y="929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7" name="AutoShape 7">
              <a:extLst>
                <a:ext uri="{FF2B5EF4-FFF2-40B4-BE49-F238E27FC236}">
                  <a16:creationId xmlns:a16="http://schemas.microsoft.com/office/drawing/2014/main" id="{49955D4C-8FD6-E572-DC92-CE5B3F3720C2}"/>
                </a:ext>
              </a:extLst>
            </p:cNvPr>
            <p:cNvSpPr/>
            <p:nvPr/>
          </p:nvSpPr>
          <p:spPr>
            <a:xfrm flipV="1">
              <a:off x="12154824" y="71792"/>
              <a:ext cx="0" cy="870191"/>
            </a:xfrm>
            <a:prstGeom prst="line">
              <a:avLst/>
            </a:prstGeom>
            <a:ln w="25352" cap="flat">
              <a:solidFill>
                <a:srgbClr val="4A4545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9" name="Marcador de texto 4">
            <a:extLst>
              <a:ext uri="{FF2B5EF4-FFF2-40B4-BE49-F238E27FC236}">
                <a16:creationId xmlns:a16="http://schemas.microsoft.com/office/drawing/2014/main" id="{51695708-D1D2-3FD5-3DBF-9D1B88296F09}"/>
              </a:ext>
            </a:extLst>
          </p:cNvPr>
          <p:cNvSpPr txBox="1">
            <a:spLocks/>
          </p:cNvSpPr>
          <p:nvPr/>
        </p:nvSpPr>
        <p:spPr>
          <a:xfrm>
            <a:off x="811505" y="2102049"/>
            <a:ext cx="6628505" cy="321982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4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CERTIFICADO DE INSTALACIÓN ELÉCTRICA (CIE)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4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INFORMACIÓN DA INSTALACIÓN (MODELOS IDAE)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4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IN407B – REXISTRO DE INSTALACIÓNS DE AUTOC. EN BT E &lt;100 KW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4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CONTRATO DE COMPENSACIÓN DE EXCEDENTES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4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ACORDO DE REPARTO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4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FICHEIRO .TXT VALIDADO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4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NOMEAMENTO DO XESTOR DE AUTOCONSUMO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  <a:defRPr/>
            </a:pPr>
            <a:endParaRPr lang="gl-ES" sz="1200" b="1" dirty="0">
              <a:solidFill>
                <a:srgbClr val="4A594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3B8C8D3-BDFC-9699-49FF-5F5321FD91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9297" y="2102049"/>
            <a:ext cx="3224016" cy="322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56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C2C62-3410-52FF-B9A9-B4C84DED2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4">
            <a:extLst>
              <a:ext uri="{FF2B5EF4-FFF2-40B4-BE49-F238E27FC236}">
                <a16:creationId xmlns:a16="http://schemas.microsoft.com/office/drawing/2014/main" id="{F3095569-2CE4-59A8-AC6B-2CCE30B6C681}"/>
              </a:ext>
            </a:extLst>
          </p:cNvPr>
          <p:cNvSpPr txBox="1">
            <a:spLocks/>
          </p:cNvSpPr>
          <p:nvPr/>
        </p:nvSpPr>
        <p:spPr>
          <a:xfrm>
            <a:off x="811505" y="1213524"/>
            <a:ext cx="4297823" cy="33317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s-ES" sz="2200" b="1" dirty="0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ENTIDADES QUE INTERVEÑEN</a:t>
            </a:r>
            <a:endParaRPr lang="gl-ES" sz="2200" b="1" dirty="0">
              <a:solidFill>
                <a:srgbClr val="E0C537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7BB8953-3D7E-76DA-DC34-923120C18B0A}"/>
              </a:ext>
            </a:extLst>
          </p:cNvPr>
          <p:cNvSpPr txBox="1">
            <a:spLocks/>
          </p:cNvSpPr>
          <p:nvPr/>
        </p:nvSpPr>
        <p:spPr>
          <a:xfrm>
            <a:off x="811505" y="379218"/>
            <a:ext cx="1087378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OFICINA DE TRANSFORMACION COMUNITARIA </a:t>
            </a:r>
            <a:b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kumimoji="0" lang="es-ES" sz="2000" b="1" i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+ </a:t>
            </a:r>
            <a:r>
              <a:rPr kumimoji="0" lang="es-ES" sz="2000" b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Renovables</a:t>
            </a:r>
            <a:r>
              <a:rPr kumimoji="0" lang="es-ES" sz="2000" b="1" i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E2DEF9F3-60E3-BDCC-4DA1-879536236B49}"/>
              </a:ext>
            </a:extLst>
          </p:cNvPr>
          <p:cNvSpPr>
            <a:spLocks noChangeAspect="1"/>
          </p:cNvSpPr>
          <p:nvPr/>
        </p:nvSpPr>
        <p:spPr>
          <a:xfrm>
            <a:off x="0" y="-11646"/>
            <a:ext cx="2418514" cy="831600"/>
          </a:xfrm>
          <a:custGeom>
            <a:avLst/>
            <a:gdLst/>
            <a:ahLst/>
            <a:cxnLst/>
            <a:rect l="l" t="t" r="r" b="b"/>
            <a:pathLst>
              <a:path w="4891211" h="1681831">
                <a:moveTo>
                  <a:pt x="0" y="0"/>
                </a:moveTo>
                <a:lnTo>
                  <a:pt x="4891211" y="0"/>
                </a:lnTo>
                <a:lnTo>
                  <a:pt x="4891211" y="1681831"/>
                </a:lnTo>
                <a:lnTo>
                  <a:pt x="0" y="16818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236" r="-5236"/>
            </a:stretch>
          </a:blipFill>
        </p:spPr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570B39EA-2A78-139E-B107-711544A2F4B1}"/>
              </a:ext>
            </a:extLst>
          </p:cNvPr>
          <p:cNvGrpSpPr>
            <a:grpSpLocks noChangeAspect="1"/>
          </p:cNvGrpSpPr>
          <p:nvPr/>
        </p:nvGrpSpPr>
        <p:grpSpPr>
          <a:xfrm>
            <a:off x="258223" y="6048615"/>
            <a:ext cx="11675553" cy="604344"/>
            <a:chOff x="0" y="0"/>
            <a:chExt cx="19760282" cy="1022821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84E9F295-EA58-1529-995D-A51A1E233DD5}"/>
                </a:ext>
              </a:extLst>
            </p:cNvPr>
            <p:cNvSpPr/>
            <p:nvPr/>
          </p:nvSpPr>
          <p:spPr>
            <a:xfrm>
              <a:off x="0" y="0"/>
              <a:ext cx="3825153" cy="1022821"/>
            </a:xfrm>
            <a:custGeom>
              <a:avLst/>
              <a:gdLst/>
              <a:ahLst/>
              <a:cxnLst/>
              <a:rect l="l" t="t" r="r" b="b"/>
              <a:pathLst>
                <a:path w="3825153" h="1022821">
                  <a:moveTo>
                    <a:pt x="0" y="0"/>
                  </a:moveTo>
                  <a:lnTo>
                    <a:pt x="3825153" y="0"/>
                  </a:lnTo>
                  <a:lnTo>
                    <a:pt x="3825153" y="1022821"/>
                  </a:lnTo>
                  <a:lnTo>
                    <a:pt x="0" y="1022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2351"/>
              </a:stretch>
            </a:blipFill>
          </p:spPr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1CCA8D07-1C13-72CB-9677-16776C4414A1}"/>
                </a:ext>
              </a:extLst>
            </p:cNvPr>
            <p:cNvSpPr/>
            <p:nvPr/>
          </p:nvSpPr>
          <p:spPr>
            <a:xfrm>
              <a:off x="6158298" y="71792"/>
              <a:ext cx="5682165" cy="909146"/>
            </a:xfrm>
            <a:custGeom>
              <a:avLst/>
              <a:gdLst/>
              <a:ahLst/>
              <a:cxnLst/>
              <a:rect l="l" t="t" r="r" b="b"/>
              <a:pathLst>
                <a:path w="5682165" h="909146">
                  <a:moveTo>
                    <a:pt x="0" y="0"/>
                  </a:moveTo>
                  <a:lnTo>
                    <a:pt x="5682165" y="0"/>
                  </a:lnTo>
                  <a:lnTo>
                    <a:pt x="5682165" y="909147"/>
                  </a:lnTo>
                  <a:lnTo>
                    <a:pt x="0" y="909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839439FE-834F-543B-3013-3A9A16CA43C6}"/>
                </a:ext>
              </a:extLst>
            </p:cNvPr>
            <p:cNvSpPr/>
            <p:nvPr/>
          </p:nvSpPr>
          <p:spPr>
            <a:xfrm>
              <a:off x="12392904" y="0"/>
              <a:ext cx="5292746" cy="980939"/>
            </a:xfrm>
            <a:custGeom>
              <a:avLst/>
              <a:gdLst/>
              <a:ahLst/>
              <a:cxnLst/>
              <a:rect l="l" t="t" r="r" b="b"/>
              <a:pathLst>
                <a:path w="5292746" h="980939">
                  <a:moveTo>
                    <a:pt x="0" y="0"/>
                  </a:moveTo>
                  <a:lnTo>
                    <a:pt x="5292746" y="0"/>
                  </a:lnTo>
                  <a:lnTo>
                    <a:pt x="5292746" y="980939"/>
                  </a:lnTo>
                  <a:lnTo>
                    <a:pt x="0" y="980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182" t="-109633" r="-3841" b="-118223"/>
              </a:stretch>
            </a:blipFill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B21A56A-490D-A049-E10A-B1935690DC6E}"/>
                </a:ext>
              </a:extLst>
            </p:cNvPr>
            <p:cNvSpPr/>
            <p:nvPr/>
          </p:nvSpPr>
          <p:spPr>
            <a:xfrm>
              <a:off x="17941538" y="93390"/>
              <a:ext cx="1818743" cy="929431"/>
            </a:xfrm>
            <a:custGeom>
              <a:avLst/>
              <a:gdLst/>
              <a:ahLst/>
              <a:cxnLst/>
              <a:rect l="l" t="t" r="r" b="b"/>
              <a:pathLst>
                <a:path w="1818743" h="929431">
                  <a:moveTo>
                    <a:pt x="0" y="0"/>
                  </a:moveTo>
                  <a:lnTo>
                    <a:pt x="1818744" y="0"/>
                  </a:lnTo>
                  <a:lnTo>
                    <a:pt x="1818744" y="929431"/>
                  </a:lnTo>
                  <a:lnTo>
                    <a:pt x="0" y="929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7" name="AutoShape 7">
              <a:extLst>
                <a:ext uri="{FF2B5EF4-FFF2-40B4-BE49-F238E27FC236}">
                  <a16:creationId xmlns:a16="http://schemas.microsoft.com/office/drawing/2014/main" id="{AD06B440-52CE-FD0E-F5A3-67ECB247F329}"/>
                </a:ext>
              </a:extLst>
            </p:cNvPr>
            <p:cNvSpPr/>
            <p:nvPr/>
          </p:nvSpPr>
          <p:spPr>
            <a:xfrm flipV="1">
              <a:off x="12154824" y="71792"/>
              <a:ext cx="0" cy="870191"/>
            </a:xfrm>
            <a:prstGeom prst="line">
              <a:avLst/>
            </a:prstGeom>
            <a:ln w="25352" cap="flat">
              <a:solidFill>
                <a:srgbClr val="4A4545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9" name="Marcador de texto 4">
            <a:extLst>
              <a:ext uri="{FF2B5EF4-FFF2-40B4-BE49-F238E27FC236}">
                <a16:creationId xmlns:a16="http://schemas.microsoft.com/office/drawing/2014/main" id="{48A03C08-4F14-2A77-EBCB-F9598960F95B}"/>
              </a:ext>
            </a:extLst>
          </p:cNvPr>
          <p:cNvSpPr txBox="1">
            <a:spLocks/>
          </p:cNvSpPr>
          <p:nvPr/>
        </p:nvSpPr>
        <p:spPr>
          <a:xfrm>
            <a:off x="811505" y="2102049"/>
            <a:ext cx="6628505" cy="231912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4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PROMOTOR/A: COMUNIDADE ENERXÉTICA, CONCELLO, EMPRESA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4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INSTALADORA/ENXEÑARÍA: DESEÑO E EXECUCIÓN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4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DISTRIBUIDORA: VALIDACIÓN TÉCNICA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4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COMERCIALIZADORA: CONTRATO DE COMPENSACIÓN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4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ADMINISTRACIÓN: AUTORIZACIÓN, REXISTRO E CONTROL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  <a:defRPr/>
            </a:pPr>
            <a:endParaRPr lang="gl-ES" sz="1200" b="1" dirty="0">
              <a:solidFill>
                <a:srgbClr val="4A594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026" name="Picture 2" descr="BENEFICIOS PARA EMPRESAS Y PROFESIONALES – AME">
            <a:extLst>
              <a:ext uri="{FF2B5EF4-FFF2-40B4-BE49-F238E27FC236}">
                <a16:creationId xmlns:a16="http://schemas.microsoft.com/office/drawing/2014/main" id="{9E327295-6114-3CA2-A209-ED32F8532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129" y="2159165"/>
            <a:ext cx="3905839" cy="223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5472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C53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369FCF-E3A1-D315-4113-E53C72897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D03208F8-FF66-DDF3-33DE-E8445DA348BA}"/>
              </a:ext>
            </a:extLst>
          </p:cNvPr>
          <p:cNvSpPr txBox="1"/>
          <p:nvPr/>
        </p:nvSpPr>
        <p:spPr>
          <a:xfrm>
            <a:off x="757237" y="2236747"/>
            <a:ext cx="106775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l-ES" sz="6000" b="1" noProof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As tramitacións cos Concellos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94681A4D-F8E1-FD72-BE5E-AB8AE768DFD5}"/>
              </a:ext>
            </a:extLst>
          </p:cNvPr>
          <p:cNvGrpSpPr/>
          <p:nvPr/>
        </p:nvGrpSpPr>
        <p:grpSpPr>
          <a:xfrm>
            <a:off x="97654" y="5743853"/>
            <a:ext cx="12020365" cy="976543"/>
            <a:chOff x="97654" y="5743853"/>
            <a:chExt cx="12020365" cy="976543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57D6AAF7-EC19-E6E6-BE46-43B941FF6387}"/>
                </a:ext>
              </a:extLst>
            </p:cNvPr>
            <p:cNvSpPr txBox="1"/>
            <p:nvPr/>
          </p:nvSpPr>
          <p:spPr>
            <a:xfrm>
              <a:off x="97654" y="5743853"/>
              <a:ext cx="12020365" cy="9765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  <p:grpSp>
          <p:nvGrpSpPr>
            <p:cNvPr id="11" name="Group 2">
              <a:extLst>
                <a:ext uri="{FF2B5EF4-FFF2-40B4-BE49-F238E27FC236}">
                  <a16:creationId xmlns:a16="http://schemas.microsoft.com/office/drawing/2014/main" id="{0CD9E7E4-559F-0B9F-4A21-D11B1CA982F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72130" y="5965166"/>
              <a:ext cx="11675553" cy="604344"/>
              <a:chOff x="0" y="0"/>
              <a:chExt cx="19760282" cy="1022821"/>
            </a:xfrm>
          </p:grpSpPr>
          <p:sp>
            <p:nvSpPr>
              <p:cNvPr id="12" name="Freeform 3">
                <a:extLst>
                  <a:ext uri="{FF2B5EF4-FFF2-40B4-BE49-F238E27FC236}">
                    <a16:creationId xmlns:a16="http://schemas.microsoft.com/office/drawing/2014/main" id="{6DD24DDF-77F7-85C6-B7B3-F3EEE80F8025}"/>
                  </a:ext>
                </a:extLst>
              </p:cNvPr>
              <p:cNvSpPr/>
              <p:nvPr/>
            </p:nvSpPr>
            <p:spPr>
              <a:xfrm>
                <a:off x="0" y="0"/>
                <a:ext cx="3825153" cy="1022821"/>
              </a:xfrm>
              <a:custGeom>
                <a:avLst/>
                <a:gdLst/>
                <a:ahLst/>
                <a:cxnLst/>
                <a:rect l="l" t="t" r="r" b="b"/>
                <a:pathLst>
                  <a:path w="3825153" h="1022821">
                    <a:moveTo>
                      <a:pt x="0" y="0"/>
                    </a:moveTo>
                    <a:lnTo>
                      <a:pt x="3825153" y="0"/>
                    </a:lnTo>
                    <a:lnTo>
                      <a:pt x="3825153" y="1022821"/>
                    </a:lnTo>
                    <a:lnTo>
                      <a:pt x="0" y="102282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r="-2351"/>
                </a:stretch>
              </a:blipFill>
            </p:spPr>
          </p:sp>
          <p:sp>
            <p:nvSpPr>
              <p:cNvPr id="13" name="Freeform 4">
                <a:extLst>
                  <a:ext uri="{FF2B5EF4-FFF2-40B4-BE49-F238E27FC236}">
                    <a16:creationId xmlns:a16="http://schemas.microsoft.com/office/drawing/2014/main" id="{2538C42A-EA7D-98D9-D047-213C4C2999A2}"/>
                  </a:ext>
                </a:extLst>
              </p:cNvPr>
              <p:cNvSpPr/>
              <p:nvPr/>
            </p:nvSpPr>
            <p:spPr>
              <a:xfrm>
                <a:off x="6158298" y="71792"/>
                <a:ext cx="5682165" cy="909146"/>
              </a:xfrm>
              <a:custGeom>
                <a:avLst/>
                <a:gdLst/>
                <a:ahLst/>
                <a:cxnLst/>
                <a:rect l="l" t="t" r="r" b="b"/>
                <a:pathLst>
                  <a:path w="5682165" h="909146">
                    <a:moveTo>
                      <a:pt x="0" y="0"/>
                    </a:moveTo>
                    <a:lnTo>
                      <a:pt x="5682165" y="0"/>
                    </a:lnTo>
                    <a:lnTo>
                      <a:pt x="5682165" y="909147"/>
                    </a:lnTo>
                    <a:lnTo>
                      <a:pt x="0" y="90914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</p:sp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5B2C4DD4-E349-31AE-736D-45908256ED26}"/>
                  </a:ext>
                </a:extLst>
              </p:cNvPr>
              <p:cNvSpPr/>
              <p:nvPr/>
            </p:nvSpPr>
            <p:spPr>
              <a:xfrm>
                <a:off x="12392904" y="0"/>
                <a:ext cx="5292746" cy="980939"/>
              </a:xfrm>
              <a:custGeom>
                <a:avLst/>
                <a:gdLst/>
                <a:ahLst/>
                <a:cxnLst/>
                <a:rect l="l" t="t" r="r" b="b"/>
                <a:pathLst>
                  <a:path w="5292746" h="980939">
                    <a:moveTo>
                      <a:pt x="0" y="0"/>
                    </a:moveTo>
                    <a:lnTo>
                      <a:pt x="5292746" y="0"/>
                    </a:lnTo>
                    <a:lnTo>
                      <a:pt x="5292746" y="980939"/>
                    </a:lnTo>
                    <a:lnTo>
                      <a:pt x="0" y="980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4182" t="-109633" r="-3841" b="-118223"/>
                </a:stretch>
              </a:blipFill>
            </p:spPr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F7E2EAD8-9FE3-2F57-87BC-9E88DB47C7AE}"/>
                  </a:ext>
                </a:extLst>
              </p:cNvPr>
              <p:cNvSpPr/>
              <p:nvPr/>
            </p:nvSpPr>
            <p:spPr>
              <a:xfrm>
                <a:off x="17941538" y="93390"/>
                <a:ext cx="1818743" cy="929431"/>
              </a:xfrm>
              <a:custGeom>
                <a:avLst/>
                <a:gdLst/>
                <a:ahLst/>
                <a:cxnLst/>
                <a:rect l="l" t="t" r="r" b="b"/>
                <a:pathLst>
                  <a:path w="1818743" h="929431">
                    <a:moveTo>
                      <a:pt x="0" y="0"/>
                    </a:moveTo>
                    <a:lnTo>
                      <a:pt x="1818744" y="0"/>
                    </a:lnTo>
                    <a:lnTo>
                      <a:pt x="1818744" y="929431"/>
                    </a:lnTo>
                    <a:lnTo>
                      <a:pt x="0" y="9294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</p:sp>
          <p:sp>
            <p:nvSpPr>
              <p:cNvPr id="16" name="AutoShape 7">
                <a:extLst>
                  <a:ext uri="{FF2B5EF4-FFF2-40B4-BE49-F238E27FC236}">
                    <a16:creationId xmlns:a16="http://schemas.microsoft.com/office/drawing/2014/main" id="{9DA87755-ACFD-49DC-B0A4-288D845DAE10}"/>
                  </a:ext>
                </a:extLst>
              </p:cNvPr>
              <p:cNvSpPr/>
              <p:nvPr/>
            </p:nvSpPr>
            <p:spPr>
              <a:xfrm flipV="1">
                <a:off x="12154824" y="71792"/>
                <a:ext cx="0" cy="870191"/>
              </a:xfrm>
              <a:prstGeom prst="line">
                <a:avLst/>
              </a:prstGeom>
              <a:ln w="25352" cap="flat">
                <a:solidFill>
                  <a:srgbClr val="4A4545"/>
                </a:solidFill>
                <a:prstDash val="solid"/>
                <a:headEnd type="none" w="sm" len="sm"/>
                <a:tailEnd type="none" w="sm" len="sm"/>
              </a:ln>
            </p:spPr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637D811-4EF3-8306-D9D3-035227ABEB54}"/>
              </a:ext>
            </a:extLst>
          </p:cNvPr>
          <p:cNvSpPr>
            <a:spLocks noChangeAspect="1"/>
          </p:cNvSpPr>
          <p:nvPr/>
        </p:nvSpPr>
        <p:spPr>
          <a:xfrm>
            <a:off x="9773486" y="0"/>
            <a:ext cx="2418514" cy="831600"/>
          </a:xfrm>
          <a:custGeom>
            <a:avLst/>
            <a:gdLst/>
            <a:ahLst/>
            <a:cxnLst/>
            <a:rect l="l" t="t" r="r" b="b"/>
            <a:pathLst>
              <a:path w="4891211" h="1681831">
                <a:moveTo>
                  <a:pt x="0" y="0"/>
                </a:moveTo>
                <a:lnTo>
                  <a:pt x="4891211" y="0"/>
                </a:lnTo>
                <a:lnTo>
                  <a:pt x="4891211" y="1681831"/>
                </a:lnTo>
                <a:lnTo>
                  <a:pt x="0" y="168183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236" r="-5236"/>
            </a:stretch>
          </a:blipFill>
        </p:spPr>
      </p:sp>
    </p:spTree>
    <p:extLst>
      <p:ext uri="{BB962C8B-B14F-4D97-AF65-F5344CB8AC3E}">
        <p14:creationId xmlns:p14="http://schemas.microsoft.com/office/powerpoint/2010/main" val="21359082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A7C53-477F-F71E-F1D2-3A9079EA2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FA66E5F-2BDB-7CA4-134F-843D7EDAD40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505075" y="1417229"/>
            <a:ext cx="7181849" cy="4079629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9769F93B-4A5D-1EE3-27FE-2DB2E7AFECF0}"/>
              </a:ext>
            </a:extLst>
          </p:cNvPr>
          <p:cNvSpPr txBox="1"/>
          <p:nvPr/>
        </p:nvSpPr>
        <p:spPr>
          <a:xfrm>
            <a:off x="1093732" y="2300522"/>
            <a:ext cx="1000453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Sempre que cumpra os requisitos da LO. 1/2002 de asociacións e os estatutos e outros regulamentos da entidade.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Mediante acordo plenario.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Inscrición como socio da entidade segundo o seu propio regulamento.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Procedemento: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Inicio expediente administrativo municipal mediante memoria xustificativa e informe favorable da Secretaría e a Intervención.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Acordo do pleno: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  <a:defRPr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Aprobación da adhesión a CE como socio.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  <a:defRPr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Adopción da maioría absoluta (art. 47.2 LRBRL da Lei de Bases do Réxime Local).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27FA799-825A-8A99-897A-BBB7B8163BD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7276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l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OFICINA DE TRANSFORMACION COMUNITARIA </a:t>
            </a:r>
            <a:br>
              <a:rPr kumimoji="0" lang="gl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</a:br>
            <a:r>
              <a:rPr kumimoji="0" lang="gl-ES" sz="2000" b="1" i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+ </a:t>
            </a:r>
            <a:r>
              <a:rPr kumimoji="0" lang="gl-ES" sz="2000" b="1" i="0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Renovables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FE1196B-9A4F-E3C3-A96E-1E60D32AED20}"/>
              </a:ext>
            </a:extLst>
          </p:cNvPr>
          <p:cNvSpPr txBox="1"/>
          <p:nvPr/>
        </p:nvSpPr>
        <p:spPr>
          <a:xfrm>
            <a:off x="773279" y="1614657"/>
            <a:ext cx="59245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gl-ES" sz="2200" b="1" i="0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ADHESIÓN DO CONCELLO A CE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7B646DFF-A81C-D5DE-918A-9DD9CEC585F2}"/>
              </a:ext>
            </a:extLst>
          </p:cNvPr>
          <p:cNvSpPr>
            <a:spLocks noChangeAspect="1"/>
          </p:cNvSpPr>
          <p:nvPr/>
        </p:nvSpPr>
        <p:spPr>
          <a:xfrm>
            <a:off x="0" y="-11646"/>
            <a:ext cx="2418514" cy="831600"/>
          </a:xfrm>
          <a:custGeom>
            <a:avLst/>
            <a:gdLst/>
            <a:ahLst/>
            <a:cxnLst/>
            <a:rect l="l" t="t" r="r" b="b"/>
            <a:pathLst>
              <a:path w="4891211" h="1681831">
                <a:moveTo>
                  <a:pt x="0" y="0"/>
                </a:moveTo>
                <a:lnTo>
                  <a:pt x="4891211" y="0"/>
                </a:lnTo>
                <a:lnTo>
                  <a:pt x="4891211" y="1681831"/>
                </a:lnTo>
                <a:lnTo>
                  <a:pt x="0" y="16818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236" r="-5236"/>
            </a:stretch>
          </a:blipFill>
        </p:spPr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421FE77F-2DC0-F64B-C8AB-9FF96446A01E}"/>
              </a:ext>
            </a:extLst>
          </p:cNvPr>
          <p:cNvGrpSpPr>
            <a:grpSpLocks noChangeAspect="1"/>
          </p:cNvGrpSpPr>
          <p:nvPr/>
        </p:nvGrpSpPr>
        <p:grpSpPr>
          <a:xfrm>
            <a:off x="258223" y="6100410"/>
            <a:ext cx="11675553" cy="604344"/>
            <a:chOff x="0" y="0"/>
            <a:chExt cx="19760282" cy="1022821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121C9AE0-E46F-7A86-F30C-CC02376DE72E}"/>
                </a:ext>
              </a:extLst>
            </p:cNvPr>
            <p:cNvSpPr/>
            <p:nvPr/>
          </p:nvSpPr>
          <p:spPr>
            <a:xfrm>
              <a:off x="0" y="0"/>
              <a:ext cx="3825153" cy="1022821"/>
            </a:xfrm>
            <a:custGeom>
              <a:avLst/>
              <a:gdLst/>
              <a:ahLst/>
              <a:cxnLst/>
              <a:rect l="l" t="t" r="r" b="b"/>
              <a:pathLst>
                <a:path w="3825153" h="1022821">
                  <a:moveTo>
                    <a:pt x="0" y="0"/>
                  </a:moveTo>
                  <a:lnTo>
                    <a:pt x="3825153" y="0"/>
                  </a:lnTo>
                  <a:lnTo>
                    <a:pt x="3825153" y="1022821"/>
                  </a:lnTo>
                  <a:lnTo>
                    <a:pt x="0" y="1022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351"/>
              </a:stretch>
            </a:blipFill>
          </p:spPr>
        </p:sp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9F2ADAC2-4C3C-BCF7-7309-EDE97F4665D3}"/>
                </a:ext>
              </a:extLst>
            </p:cNvPr>
            <p:cNvSpPr/>
            <p:nvPr/>
          </p:nvSpPr>
          <p:spPr>
            <a:xfrm>
              <a:off x="6158298" y="71792"/>
              <a:ext cx="5682165" cy="909146"/>
            </a:xfrm>
            <a:custGeom>
              <a:avLst/>
              <a:gdLst/>
              <a:ahLst/>
              <a:cxnLst/>
              <a:rect l="l" t="t" r="r" b="b"/>
              <a:pathLst>
                <a:path w="5682165" h="909146">
                  <a:moveTo>
                    <a:pt x="0" y="0"/>
                  </a:moveTo>
                  <a:lnTo>
                    <a:pt x="5682165" y="0"/>
                  </a:lnTo>
                  <a:lnTo>
                    <a:pt x="5682165" y="909147"/>
                  </a:lnTo>
                  <a:lnTo>
                    <a:pt x="0" y="909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CCAB7024-B3B5-5F3A-03BD-83A9EAE85976}"/>
                </a:ext>
              </a:extLst>
            </p:cNvPr>
            <p:cNvSpPr/>
            <p:nvPr/>
          </p:nvSpPr>
          <p:spPr>
            <a:xfrm>
              <a:off x="12392904" y="0"/>
              <a:ext cx="5292746" cy="980939"/>
            </a:xfrm>
            <a:custGeom>
              <a:avLst/>
              <a:gdLst/>
              <a:ahLst/>
              <a:cxnLst/>
              <a:rect l="l" t="t" r="r" b="b"/>
              <a:pathLst>
                <a:path w="5292746" h="980939">
                  <a:moveTo>
                    <a:pt x="0" y="0"/>
                  </a:moveTo>
                  <a:lnTo>
                    <a:pt x="5292746" y="0"/>
                  </a:lnTo>
                  <a:lnTo>
                    <a:pt x="5292746" y="980939"/>
                  </a:lnTo>
                  <a:lnTo>
                    <a:pt x="0" y="980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4182" t="-109633" r="-3841" b="-118223"/>
              </a:stretch>
            </a:blipFill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1D4A3B9-A68E-6FB8-1E7B-6EA8D9A9298B}"/>
                </a:ext>
              </a:extLst>
            </p:cNvPr>
            <p:cNvSpPr/>
            <p:nvPr/>
          </p:nvSpPr>
          <p:spPr>
            <a:xfrm>
              <a:off x="17941538" y="93390"/>
              <a:ext cx="1818743" cy="929431"/>
            </a:xfrm>
            <a:custGeom>
              <a:avLst/>
              <a:gdLst/>
              <a:ahLst/>
              <a:cxnLst/>
              <a:rect l="l" t="t" r="r" b="b"/>
              <a:pathLst>
                <a:path w="1818743" h="929431">
                  <a:moveTo>
                    <a:pt x="0" y="0"/>
                  </a:moveTo>
                  <a:lnTo>
                    <a:pt x="1818744" y="0"/>
                  </a:lnTo>
                  <a:lnTo>
                    <a:pt x="1818744" y="929431"/>
                  </a:lnTo>
                  <a:lnTo>
                    <a:pt x="0" y="929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4" name="AutoShape 7">
              <a:extLst>
                <a:ext uri="{FF2B5EF4-FFF2-40B4-BE49-F238E27FC236}">
                  <a16:creationId xmlns:a16="http://schemas.microsoft.com/office/drawing/2014/main" id="{45DBD428-F829-D5CF-6471-EBAEC1FCDA07}"/>
                </a:ext>
              </a:extLst>
            </p:cNvPr>
            <p:cNvSpPr/>
            <p:nvPr/>
          </p:nvSpPr>
          <p:spPr>
            <a:xfrm flipV="1">
              <a:off x="12154824" y="71792"/>
              <a:ext cx="0" cy="870191"/>
            </a:xfrm>
            <a:prstGeom prst="line">
              <a:avLst/>
            </a:prstGeom>
            <a:ln w="25352" cap="flat">
              <a:solidFill>
                <a:srgbClr val="4A4545"/>
              </a:solidFill>
              <a:prstDash val="solid"/>
              <a:headEnd type="none" w="sm" len="sm"/>
              <a:tailEnd type="none" w="sm" len="sm"/>
            </a:ln>
          </p:spPr>
        </p:sp>
      </p:grpSp>
    </p:spTree>
    <p:extLst>
      <p:ext uri="{BB962C8B-B14F-4D97-AF65-F5344CB8AC3E}">
        <p14:creationId xmlns:p14="http://schemas.microsoft.com/office/powerpoint/2010/main" val="3979792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38ECE-269E-2BE2-BF59-158D864AF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B0CF79B-514C-CB1B-AB41-9A5F3E0FD1C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505075" y="1417229"/>
            <a:ext cx="7181849" cy="407962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84FAFB8-B3E2-6B49-CA70-B24F90B4ECB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7276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l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OFICINA DE TRANSFORMACION COMUNITARIA </a:t>
            </a:r>
            <a:br>
              <a:rPr kumimoji="0" lang="gl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kumimoji="0" lang="gl-ES" sz="2000" b="1" i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+ </a:t>
            </a:r>
            <a:r>
              <a:rPr kumimoji="0" lang="gl-ES" sz="2000" b="1" i="0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Renovables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E6F49F3-C1E7-EB47-4D95-9D3B260E32CB}"/>
              </a:ext>
            </a:extLst>
          </p:cNvPr>
          <p:cNvSpPr txBox="1"/>
          <p:nvPr/>
        </p:nvSpPr>
        <p:spPr>
          <a:xfrm>
            <a:off x="838200" y="1161686"/>
            <a:ext cx="59245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gl-ES" sz="2200" b="1" i="0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O CONCELLO COMO SOCIO FACILITADOR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4D4B5CE-901F-62D1-3260-B7C61C2B064B}"/>
              </a:ext>
            </a:extLst>
          </p:cNvPr>
          <p:cNvSpPr txBox="1"/>
          <p:nvPr/>
        </p:nvSpPr>
        <p:spPr>
          <a:xfrm>
            <a:off x="838199" y="1630605"/>
            <a:ext cx="1000453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gl-ES" sz="15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FACILITADOR DE ESPACIO</a:t>
            </a:r>
            <a:endParaRPr lang="gl-ES" sz="1500" b="1" noProof="0" dirty="0">
              <a:solidFill>
                <a:srgbClr val="4A594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gl-ES" sz="1500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Cesión de cubertas ou espazos degradados para que a CE poida levar a cabo o proxecto de instalación fotovoltaica.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  <a:defRPr/>
            </a:pPr>
            <a:r>
              <a:rPr lang="gl-ES" sz="15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Articulación xurídica</a:t>
            </a: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  <a:defRPr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</a:t>
            </a:r>
            <a:r>
              <a:rPr lang="gl-ES" sz="1500" noProof="0" dirty="0" err="1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rtigo</a:t>
            </a:r>
            <a:r>
              <a:rPr lang="gl-ES" sz="1500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138</a:t>
            </a:r>
            <a:r>
              <a:rPr lang="gl-ES" sz="1500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da Lei </a:t>
            </a: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</a:t>
            </a:r>
            <a:r>
              <a:rPr lang="gl-ES" sz="1500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/2023</a:t>
            </a: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gl-ES" sz="1500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do Patrimonio da Comunidade Autónoma de Galicia</a:t>
            </a:r>
          </a:p>
          <a:p>
            <a:pPr marL="2114550" lvl="4" indent="-285750" algn="just">
              <a:buFont typeface="Arial" panose="020B0604020202020204" pitchFamily="34" charset="0"/>
              <a:buChar char="•"/>
              <a:defRPr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Os bens e dereitos patrimoniais da CCAA de Galicia poden ser cedidos gratuitamente para a realización de fins de utilidade pública ou social a outras administracións, fundacións públicas e entidades sen ánimo de lucro.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  <a:defRPr/>
            </a:pPr>
            <a:r>
              <a:rPr lang="gl-ES" sz="1500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Artigo </a:t>
            </a: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93.1</a:t>
            </a:r>
            <a:r>
              <a:rPr lang="gl-ES" sz="1500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da Lei 33/2003</a:t>
            </a: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gl-ES" sz="1500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 Patrimonio </a:t>
            </a: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das Administracións Públicas, en relación co art. 137.4.b) da mesma lei.</a:t>
            </a:r>
          </a:p>
          <a:p>
            <a:pPr marL="2114550" lvl="4" indent="-285750" algn="just">
              <a:buFont typeface="Arial" panose="020B0604020202020204" pitchFamily="34" charset="0"/>
              <a:buChar char="•"/>
              <a:defRPr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 outorgamento de concesións sobre bens de dominio público efectuarase en réxime de concorrencia. Porén, poderá acordarse o outorgamento directo nos supostos previstos no artigo 137.4 desta lei, cando concorran circunstancias excepcionais, debidamente xustificadas, ou noutros casos establecidos nas leis.</a:t>
            </a:r>
          </a:p>
          <a:p>
            <a:pPr marL="2114550" lvl="4" indent="-285750" algn="just">
              <a:buFont typeface="Arial" panose="020B0604020202020204" pitchFamily="34" charset="0"/>
              <a:buChar char="•"/>
              <a:defRPr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Cando o adquirente sexa unha entidade sen ánimo de lucro, declarada de utilidade pública, ou unha igrexa, confesión ou comunidade relixiosa legalmente recoñecida.</a:t>
            </a:r>
          </a:p>
          <a:p>
            <a:pPr marL="2114550" lvl="4" indent="-285750" algn="just">
              <a:buFont typeface="Arial" panose="020B0604020202020204" pitchFamily="34" charset="0"/>
              <a:buChar char="•"/>
              <a:defRPr/>
            </a:pPr>
            <a:endParaRPr lang="gl-ES" sz="1500" noProof="0" dirty="0">
              <a:solidFill>
                <a:srgbClr val="4A594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267AEFA4-3019-6B01-525C-A021EFBD8C71}"/>
              </a:ext>
            </a:extLst>
          </p:cNvPr>
          <p:cNvSpPr>
            <a:spLocks noChangeAspect="1"/>
          </p:cNvSpPr>
          <p:nvPr/>
        </p:nvSpPr>
        <p:spPr>
          <a:xfrm>
            <a:off x="0" y="-11646"/>
            <a:ext cx="2418514" cy="831600"/>
          </a:xfrm>
          <a:custGeom>
            <a:avLst/>
            <a:gdLst/>
            <a:ahLst/>
            <a:cxnLst/>
            <a:rect l="l" t="t" r="r" b="b"/>
            <a:pathLst>
              <a:path w="4891211" h="1681831">
                <a:moveTo>
                  <a:pt x="0" y="0"/>
                </a:moveTo>
                <a:lnTo>
                  <a:pt x="4891211" y="0"/>
                </a:lnTo>
                <a:lnTo>
                  <a:pt x="4891211" y="1681831"/>
                </a:lnTo>
                <a:lnTo>
                  <a:pt x="0" y="16818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236" r="-5236"/>
            </a:stretch>
          </a:blipFill>
        </p:spPr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3CDEABFE-02EA-16DE-7B71-0D1A1F958A80}"/>
              </a:ext>
            </a:extLst>
          </p:cNvPr>
          <p:cNvGrpSpPr>
            <a:grpSpLocks noChangeAspect="1"/>
          </p:cNvGrpSpPr>
          <p:nvPr/>
        </p:nvGrpSpPr>
        <p:grpSpPr>
          <a:xfrm>
            <a:off x="258223" y="6100410"/>
            <a:ext cx="11675553" cy="604344"/>
            <a:chOff x="0" y="0"/>
            <a:chExt cx="19760282" cy="1022821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701984F0-6D85-6D41-04B1-4DCE720DA5C4}"/>
                </a:ext>
              </a:extLst>
            </p:cNvPr>
            <p:cNvSpPr/>
            <p:nvPr/>
          </p:nvSpPr>
          <p:spPr>
            <a:xfrm>
              <a:off x="0" y="0"/>
              <a:ext cx="3825153" cy="1022821"/>
            </a:xfrm>
            <a:custGeom>
              <a:avLst/>
              <a:gdLst/>
              <a:ahLst/>
              <a:cxnLst/>
              <a:rect l="l" t="t" r="r" b="b"/>
              <a:pathLst>
                <a:path w="3825153" h="1022821">
                  <a:moveTo>
                    <a:pt x="0" y="0"/>
                  </a:moveTo>
                  <a:lnTo>
                    <a:pt x="3825153" y="0"/>
                  </a:lnTo>
                  <a:lnTo>
                    <a:pt x="3825153" y="1022821"/>
                  </a:lnTo>
                  <a:lnTo>
                    <a:pt x="0" y="1022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351"/>
              </a:stretch>
            </a:blipFill>
          </p:spPr>
        </p:sp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818BBF4C-C5C8-4F3E-B41C-D5E1954CF88A}"/>
                </a:ext>
              </a:extLst>
            </p:cNvPr>
            <p:cNvSpPr/>
            <p:nvPr/>
          </p:nvSpPr>
          <p:spPr>
            <a:xfrm>
              <a:off x="6158298" y="71792"/>
              <a:ext cx="5682165" cy="909146"/>
            </a:xfrm>
            <a:custGeom>
              <a:avLst/>
              <a:gdLst/>
              <a:ahLst/>
              <a:cxnLst/>
              <a:rect l="l" t="t" r="r" b="b"/>
              <a:pathLst>
                <a:path w="5682165" h="909146">
                  <a:moveTo>
                    <a:pt x="0" y="0"/>
                  </a:moveTo>
                  <a:lnTo>
                    <a:pt x="5682165" y="0"/>
                  </a:lnTo>
                  <a:lnTo>
                    <a:pt x="5682165" y="909147"/>
                  </a:lnTo>
                  <a:lnTo>
                    <a:pt x="0" y="909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EB3928CE-6B86-32F9-9203-AE17DD8BA89C}"/>
                </a:ext>
              </a:extLst>
            </p:cNvPr>
            <p:cNvSpPr/>
            <p:nvPr/>
          </p:nvSpPr>
          <p:spPr>
            <a:xfrm>
              <a:off x="12392904" y="0"/>
              <a:ext cx="5292746" cy="980939"/>
            </a:xfrm>
            <a:custGeom>
              <a:avLst/>
              <a:gdLst/>
              <a:ahLst/>
              <a:cxnLst/>
              <a:rect l="l" t="t" r="r" b="b"/>
              <a:pathLst>
                <a:path w="5292746" h="980939">
                  <a:moveTo>
                    <a:pt x="0" y="0"/>
                  </a:moveTo>
                  <a:lnTo>
                    <a:pt x="5292746" y="0"/>
                  </a:lnTo>
                  <a:lnTo>
                    <a:pt x="5292746" y="980939"/>
                  </a:lnTo>
                  <a:lnTo>
                    <a:pt x="0" y="980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4182" t="-109633" r="-3841" b="-118223"/>
              </a:stretch>
            </a:blipFill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8C02DF55-3D5E-F104-6A37-ADDF4B919AB5}"/>
                </a:ext>
              </a:extLst>
            </p:cNvPr>
            <p:cNvSpPr/>
            <p:nvPr/>
          </p:nvSpPr>
          <p:spPr>
            <a:xfrm>
              <a:off x="17941538" y="93390"/>
              <a:ext cx="1818743" cy="929431"/>
            </a:xfrm>
            <a:custGeom>
              <a:avLst/>
              <a:gdLst/>
              <a:ahLst/>
              <a:cxnLst/>
              <a:rect l="l" t="t" r="r" b="b"/>
              <a:pathLst>
                <a:path w="1818743" h="929431">
                  <a:moveTo>
                    <a:pt x="0" y="0"/>
                  </a:moveTo>
                  <a:lnTo>
                    <a:pt x="1818744" y="0"/>
                  </a:lnTo>
                  <a:lnTo>
                    <a:pt x="1818744" y="929431"/>
                  </a:lnTo>
                  <a:lnTo>
                    <a:pt x="0" y="929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5" name="AutoShape 7">
              <a:extLst>
                <a:ext uri="{FF2B5EF4-FFF2-40B4-BE49-F238E27FC236}">
                  <a16:creationId xmlns:a16="http://schemas.microsoft.com/office/drawing/2014/main" id="{6BC4430D-F1CD-89AC-CA9A-9F377ECB2683}"/>
                </a:ext>
              </a:extLst>
            </p:cNvPr>
            <p:cNvSpPr/>
            <p:nvPr/>
          </p:nvSpPr>
          <p:spPr>
            <a:xfrm flipV="1">
              <a:off x="12154824" y="71792"/>
              <a:ext cx="0" cy="870191"/>
            </a:xfrm>
            <a:prstGeom prst="line">
              <a:avLst/>
            </a:prstGeom>
            <a:ln w="25352" cap="flat">
              <a:solidFill>
                <a:srgbClr val="4A4545"/>
              </a:solidFill>
              <a:prstDash val="solid"/>
              <a:headEnd type="none" w="sm" len="sm"/>
              <a:tailEnd type="none" w="sm" len="sm"/>
            </a:ln>
          </p:spPr>
        </p:sp>
      </p:grpSp>
    </p:spTree>
    <p:extLst>
      <p:ext uri="{BB962C8B-B14F-4D97-AF65-F5344CB8AC3E}">
        <p14:creationId xmlns:p14="http://schemas.microsoft.com/office/powerpoint/2010/main" val="14171791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E3B82-3578-84B6-034A-844B3C7E0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44A701-E9AB-6585-60C9-7ED69630EC9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505075" y="1417229"/>
            <a:ext cx="7181849" cy="407962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DBE46CD-FE12-5348-47DF-E39507BAB2C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7276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l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OFICINA DE TRANSFORMACION COMUNITARIA </a:t>
            </a:r>
            <a:br>
              <a:rPr kumimoji="0" lang="gl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kumimoji="0" lang="gl-ES" sz="2000" b="1" i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+ </a:t>
            </a:r>
            <a:r>
              <a:rPr kumimoji="0" lang="gl-ES" sz="2000" b="1" i="0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Renovables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04A55CE-E8F0-0F2B-666B-99CEFD0476ED}"/>
              </a:ext>
            </a:extLst>
          </p:cNvPr>
          <p:cNvSpPr txBox="1"/>
          <p:nvPr/>
        </p:nvSpPr>
        <p:spPr>
          <a:xfrm>
            <a:off x="838200" y="1237886"/>
            <a:ext cx="59245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gl-ES" sz="2200" b="1" i="0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O CONCELLO COMO SOCIO FACILITADOR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1E0C33-4E92-7860-E505-4B388DD366C6}"/>
              </a:ext>
            </a:extLst>
          </p:cNvPr>
          <p:cNvSpPr txBox="1"/>
          <p:nvPr/>
        </p:nvSpPr>
        <p:spPr>
          <a:xfrm>
            <a:off x="838199" y="2030655"/>
            <a:ext cx="1000453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gl-ES" sz="15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FACILITADOR DE ESPACIO</a:t>
            </a:r>
            <a:endParaRPr lang="gl-ES" sz="1500" b="1" noProof="0" dirty="0">
              <a:solidFill>
                <a:srgbClr val="4A594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gl-ES" sz="1500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Cesión de cubertas ou espazos degradados para que a CE poida levar a cabo o proxecto de instalación fotovoltaica.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  <a:defRPr/>
            </a:pPr>
            <a:r>
              <a:rPr lang="gl-ES" sz="15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Tramitación administrativa</a:t>
            </a: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  <a:defRPr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Solicitude da asociación xustificando o interese público do proxecto e a necesidade do ben.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  <a:defRPr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Declaración de interese público municipal acordado en pleno do Concello.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  <a:defRPr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Firma do convenio ou resolución administrativa detallando:</a:t>
            </a:r>
          </a:p>
          <a:p>
            <a:pPr marL="2114550" lvl="4" indent="-285750" algn="just">
              <a:buFont typeface="Arial" panose="020B0604020202020204" pitchFamily="34" charset="0"/>
              <a:buChar char="•"/>
              <a:defRPr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Obxecto da cesión.</a:t>
            </a:r>
          </a:p>
          <a:p>
            <a:pPr marL="2114550" lvl="4" indent="-285750" algn="just">
              <a:buFont typeface="Arial" panose="020B0604020202020204" pitchFamily="34" charset="0"/>
              <a:buChar char="•"/>
              <a:defRPr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Condicións de uso e duración.</a:t>
            </a:r>
          </a:p>
          <a:p>
            <a:pPr marL="2114550" lvl="4" indent="-285750" algn="just">
              <a:buFont typeface="Arial" panose="020B0604020202020204" pitchFamily="34" charset="0"/>
              <a:buChar char="•"/>
              <a:defRPr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Obrigacións das partes.</a:t>
            </a:r>
          </a:p>
          <a:p>
            <a:pPr marL="2114550" lvl="4" indent="-285750" algn="just">
              <a:buFont typeface="Arial" panose="020B0604020202020204" pitchFamily="34" charset="0"/>
              <a:buChar char="•"/>
              <a:defRPr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Mecanismos de seguimento e control.</a:t>
            </a:r>
          </a:p>
          <a:p>
            <a:pPr marL="2114550" lvl="4" indent="-285750" algn="just">
              <a:buFont typeface="Arial" panose="020B0604020202020204" pitchFamily="34" charset="0"/>
              <a:buChar char="•"/>
              <a:defRPr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Duración (máximo 35 anos para bens patrimoniais; 75 para demaniais con concesión).</a:t>
            </a:r>
          </a:p>
          <a:p>
            <a:pPr marL="2114550" lvl="4" indent="-285750" algn="just">
              <a:buFont typeface="Arial" panose="020B0604020202020204" pitchFamily="34" charset="0"/>
              <a:buChar char="•"/>
              <a:defRPr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Posibles cláusulas de reversión.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4728DE8B-7110-FBDF-9A08-866E8D947744}"/>
              </a:ext>
            </a:extLst>
          </p:cNvPr>
          <p:cNvSpPr>
            <a:spLocks noChangeAspect="1"/>
          </p:cNvSpPr>
          <p:nvPr/>
        </p:nvSpPr>
        <p:spPr>
          <a:xfrm>
            <a:off x="0" y="-11646"/>
            <a:ext cx="2418514" cy="831600"/>
          </a:xfrm>
          <a:custGeom>
            <a:avLst/>
            <a:gdLst/>
            <a:ahLst/>
            <a:cxnLst/>
            <a:rect l="l" t="t" r="r" b="b"/>
            <a:pathLst>
              <a:path w="4891211" h="1681831">
                <a:moveTo>
                  <a:pt x="0" y="0"/>
                </a:moveTo>
                <a:lnTo>
                  <a:pt x="4891211" y="0"/>
                </a:lnTo>
                <a:lnTo>
                  <a:pt x="4891211" y="1681831"/>
                </a:lnTo>
                <a:lnTo>
                  <a:pt x="0" y="16818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236" r="-5236"/>
            </a:stretch>
          </a:blipFill>
        </p:spPr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9452F5D4-93CE-8ABC-F2D9-04F5C88C790B}"/>
              </a:ext>
            </a:extLst>
          </p:cNvPr>
          <p:cNvGrpSpPr>
            <a:grpSpLocks noChangeAspect="1"/>
          </p:cNvGrpSpPr>
          <p:nvPr/>
        </p:nvGrpSpPr>
        <p:grpSpPr>
          <a:xfrm>
            <a:off x="258223" y="6100410"/>
            <a:ext cx="11675553" cy="604344"/>
            <a:chOff x="0" y="0"/>
            <a:chExt cx="19760282" cy="1022821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C9ED1935-0093-FDB1-1F12-8C60EF874CF7}"/>
                </a:ext>
              </a:extLst>
            </p:cNvPr>
            <p:cNvSpPr/>
            <p:nvPr/>
          </p:nvSpPr>
          <p:spPr>
            <a:xfrm>
              <a:off x="0" y="0"/>
              <a:ext cx="3825153" cy="1022821"/>
            </a:xfrm>
            <a:custGeom>
              <a:avLst/>
              <a:gdLst/>
              <a:ahLst/>
              <a:cxnLst/>
              <a:rect l="l" t="t" r="r" b="b"/>
              <a:pathLst>
                <a:path w="3825153" h="1022821">
                  <a:moveTo>
                    <a:pt x="0" y="0"/>
                  </a:moveTo>
                  <a:lnTo>
                    <a:pt x="3825153" y="0"/>
                  </a:lnTo>
                  <a:lnTo>
                    <a:pt x="3825153" y="1022821"/>
                  </a:lnTo>
                  <a:lnTo>
                    <a:pt x="0" y="1022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351"/>
              </a:stretch>
            </a:blipFill>
          </p:spPr>
        </p:sp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325B52DC-4CD3-01B6-254B-C0DE1DCA4D43}"/>
                </a:ext>
              </a:extLst>
            </p:cNvPr>
            <p:cNvSpPr/>
            <p:nvPr/>
          </p:nvSpPr>
          <p:spPr>
            <a:xfrm>
              <a:off x="6158298" y="71792"/>
              <a:ext cx="5682165" cy="909146"/>
            </a:xfrm>
            <a:custGeom>
              <a:avLst/>
              <a:gdLst/>
              <a:ahLst/>
              <a:cxnLst/>
              <a:rect l="l" t="t" r="r" b="b"/>
              <a:pathLst>
                <a:path w="5682165" h="909146">
                  <a:moveTo>
                    <a:pt x="0" y="0"/>
                  </a:moveTo>
                  <a:lnTo>
                    <a:pt x="5682165" y="0"/>
                  </a:lnTo>
                  <a:lnTo>
                    <a:pt x="5682165" y="909147"/>
                  </a:lnTo>
                  <a:lnTo>
                    <a:pt x="0" y="909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52732501-91D6-364C-4E96-268D598A1DC0}"/>
                </a:ext>
              </a:extLst>
            </p:cNvPr>
            <p:cNvSpPr/>
            <p:nvPr/>
          </p:nvSpPr>
          <p:spPr>
            <a:xfrm>
              <a:off x="12392904" y="0"/>
              <a:ext cx="5292746" cy="980939"/>
            </a:xfrm>
            <a:custGeom>
              <a:avLst/>
              <a:gdLst/>
              <a:ahLst/>
              <a:cxnLst/>
              <a:rect l="l" t="t" r="r" b="b"/>
              <a:pathLst>
                <a:path w="5292746" h="980939">
                  <a:moveTo>
                    <a:pt x="0" y="0"/>
                  </a:moveTo>
                  <a:lnTo>
                    <a:pt x="5292746" y="0"/>
                  </a:lnTo>
                  <a:lnTo>
                    <a:pt x="5292746" y="980939"/>
                  </a:lnTo>
                  <a:lnTo>
                    <a:pt x="0" y="980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4182" t="-109633" r="-3841" b="-118223"/>
              </a:stretch>
            </a:blipFill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13FC4D7A-5E90-2493-8769-C3CA326EFF44}"/>
                </a:ext>
              </a:extLst>
            </p:cNvPr>
            <p:cNvSpPr/>
            <p:nvPr/>
          </p:nvSpPr>
          <p:spPr>
            <a:xfrm>
              <a:off x="17941538" y="93390"/>
              <a:ext cx="1818743" cy="929431"/>
            </a:xfrm>
            <a:custGeom>
              <a:avLst/>
              <a:gdLst/>
              <a:ahLst/>
              <a:cxnLst/>
              <a:rect l="l" t="t" r="r" b="b"/>
              <a:pathLst>
                <a:path w="1818743" h="929431">
                  <a:moveTo>
                    <a:pt x="0" y="0"/>
                  </a:moveTo>
                  <a:lnTo>
                    <a:pt x="1818744" y="0"/>
                  </a:lnTo>
                  <a:lnTo>
                    <a:pt x="1818744" y="929431"/>
                  </a:lnTo>
                  <a:lnTo>
                    <a:pt x="0" y="929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5" name="AutoShape 7">
              <a:extLst>
                <a:ext uri="{FF2B5EF4-FFF2-40B4-BE49-F238E27FC236}">
                  <a16:creationId xmlns:a16="http://schemas.microsoft.com/office/drawing/2014/main" id="{A0163950-C93A-9D6C-CD40-919763EB25CA}"/>
                </a:ext>
              </a:extLst>
            </p:cNvPr>
            <p:cNvSpPr/>
            <p:nvPr/>
          </p:nvSpPr>
          <p:spPr>
            <a:xfrm flipV="1">
              <a:off x="12154824" y="71792"/>
              <a:ext cx="0" cy="870191"/>
            </a:xfrm>
            <a:prstGeom prst="line">
              <a:avLst/>
            </a:prstGeom>
            <a:ln w="25352" cap="flat">
              <a:solidFill>
                <a:srgbClr val="4A4545"/>
              </a:solidFill>
              <a:prstDash val="solid"/>
              <a:headEnd type="none" w="sm" len="sm"/>
              <a:tailEnd type="none" w="sm" len="sm"/>
            </a:ln>
          </p:spPr>
        </p:sp>
      </p:grpSp>
    </p:spTree>
    <p:extLst>
      <p:ext uri="{BB962C8B-B14F-4D97-AF65-F5344CB8AC3E}">
        <p14:creationId xmlns:p14="http://schemas.microsoft.com/office/powerpoint/2010/main" val="4132658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9B921D9-726E-4E21-AD46-01BA63BC35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59" t="11701"/>
          <a:stretch/>
        </p:blipFill>
        <p:spPr>
          <a:xfrm>
            <a:off x="8720915" y="1448886"/>
            <a:ext cx="3397104" cy="1906962"/>
          </a:xfrm>
          <a:prstGeom prst="rect">
            <a:avLst/>
          </a:prstGeom>
        </p:spPr>
      </p:pic>
      <p:sp>
        <p:nvSpPr>
          <p:cNvPr id="7" name="Marcador de texto 4">
            <a:extLst>
              <a:ext uri="{FF2B5EF4-FFF2-40B4-BE49-F238E27FC236}">
                <a16:creationId xmlns:a16="http://schemas.microsoft.com/office/drawing/2014/main" id="{95F4C682-4BAD-853E-9AB7-E62554C74B7B}"/>
              </a:ext>
            </a:extLst>
          </p:cNvPr>
          <p:cNvSpPr txBox="1">
            <a:spLocks/>
          </p:cNvSpPr>
          <p:nvPr/>
        </p:nvSpPr>
        <p:spPr>
          <a:xfrm>
            <a:off x="913402" y="1705052"/>
            <a:ext cx="4664438" cy="39608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gl-ES" sz="14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Diversificada </a:t>
            </a:r>
            <a:r>
              <a:rPr lang="gl-ES" sz="14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entre os sectores industrial, residencial, transporte e servizos: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gl-ES" sz="14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Industrial: maior consumo </a:t>
            </a:r>
            <a:r>
              <a:rPr lang="gl-ES" sz="14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debido á presenza de industrias intensivas, como a metalurxia e o papel.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gl-ES" sz="14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Residencial e servizos</a:t>
            </a:r>
            <a:r>
              <a:rPr lang="gl-ES" sz="14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o consumo está relacionado coas necesidades de calefacción e electricidade.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gl-ES" sz="1400" dirty="0">
              <a:solidFill>
                <a:srgbClr val="4A594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lnSpc>
                <a:spcPts val="2700"/>
              </a:lnSpc>
              <a:buNone/>
            </a:pPr>
            <a:endParaRPr lang="es-ES" sz="1400" b="1" dirty="0">
              <a:solidFill>
                <a:srgbClr val="4A594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ts val="2700"/>
              </a:lnSpc>
            </a:pPr>
            <a:endParaRPr lang="es-ES" sz="1400" dirty="0">
              <a:solidFill>
                <a:srgbClr val="4A594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FD9D6008-74E3-4E93-A6C9-E25D2DD85AC8}"/>
              </a:ext>
            </a:extLst>
          </p:cNvPr>
          <p:cNvSpPr txBox="1">
            <a:spLocks/>
          </p:cNvSpPr>
          <p:nvPr/>
        </p:nvSpPr>
        <p:spPr>
          <a:xfrm>
            <a:off x="913400" y="1129714"/>
            <a:ext cx="7239999" cy="3766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200" b="1" dirty="0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SITUACIÓN DA DEMANDA ENERXÉTICA EN GALICIA </a:t>
            </a:r>
          </a:p>
          <a:p>
            <a:pPr marL="0" indent="0">
              <a:buNone/>
            </a:pPr>
            <a:endParaRPr lang="es-ES" sz="2200" b="1" dirty="0">
              <a:solidFill>
                <a:srgbClr val="E0C537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4BCD56-60BF-5436-EAD5-DAB8EA870AB2}"/>
              </a:ext>
            </a:extLst>
          </p:cNvPr>
          <p:cNvSpPr txBox="1">
            <a:spLocks/>
          </p:cNvSpPr>
          <p:nvPr/>
        </p:nvSpPr>
        <p:spPr>
          <a:xfrm>
            <a:off x="811505" y="379218"/>
            <a:ext cx="1087378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0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OFICINA DE TRANSFORMACION COMUNITARIA </a:t>
            </a:r>
            <a:br>
              <a:rPr lang="es-ES" sz="20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ES" sz="2000" b="1" i="1" dirty="0">
                <a:solidFill>
                  <a:srgbClr val="E0C537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+ </a:t>
            </a:r>
            <a:r>
              <a:rPr lang="es-ES" sz="2000" b="1" dirty="0">
                <a:solidFill>
                  <a:srgbClr val="E0C537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Renovables</a:t>
            </a:r>
            <a:r>
              <a:rPr lang="es-ES" sz="2000" b="1" i="1" dirty="0">
                <a:solidFill>
                  <a:srgbClr val="E0C537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F98ED71-6CCD-7207-4098-7C81CA9F41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771" r="7963"/>
          <a:stretch/>
        </p:blipFill>
        <p:spPr>
          <a:xfrm>
            <a:off x="5577840" y="2712086"/>
            <a:ext cx="3593592" cy="2338961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B4213AB3-0115-2E71-F6E4-02F3E77AA32A}"/>
              </a:ext>
            </a:extLst>
          </p:cNvPr>
          <p:cNvSpPr txBox="1"/>
          <p:nvPr/>
        </p:nvSpPr>
        <p:spPr>
          <a:xfrm>
            <a:off x="5876491" y="5086407"/>
            <a:ext cx="3176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l-ES" sz="900" dirty="0">
                <a:latin typeface="Poppins" panose="00000500000000000000" pitchFamily="2" charset="0"/>
                <a:cs typeface="Poppins" panose="00000500000000000000" pitchFamily="2" charset="0"/>
              </a:rPr>
              <a:t>Fonte: INEGA. CONSUMO ENERXÉTICO POR SECTORES EN GALICIA 2022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45D2DCC-C30E-48A6-94A7-B25DD2A07CAD}"/>
              </a:ext>
            </a:extLst>
          </p:cNvPr>
          <p:cNvSpPr txBox="1"/>
          <p:nvPr/>
        </p:nvSpPr>
        <p:spPr>
          <a:xfrm>
            <a:off x="9052560" y="3378505"/>
            <a:ext cx="3146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l-ES" sz="900" dirty="0">
                <a:latin typeface="Poppins" panose="00000500000000000000" pitchFamily="2" charset="0"/>
                <a:cs typeface="Poppins" panose="00000500000000000000" pitchFamily="2" charset="0"/>
              </a:rPr>
              <a:t>Fonte: INEGA. CONSUMO ENERXÉTICO POR USOS EN GALICIA 2022</a:t>
            </a:r>
          </a:p>
        </p:txBody>
      </p:sp>
      <p:sp>
        <p:nvSpPr>
          <p:cNvPr id="16" name="Marcador de texto 4">
            <a:extLst>
              <a:ext uri="{FF2B5EF4-FFF2-40B4-BE49-F238E27FC236}">
                <a16:creationId xmlns:a16="http://schemas.microsoft.com/office/drawing/2014/main" id="{EC30D401-71AC-4C7A-966C-CD7E4B0CEDF7}"/>
              </a:ext>
            </a:extLst>
          </p:cNvPr>
          <p:cNvSpPr txBox="1">
            <a:spLocks/>
          </p:cNvSpPr>
          <p:nvPr/>
        </p:nvSpPr>
        <p:spPr>
          <a:xfrm>
            <a:off x="849930" y="4393457"/>
            <a:ext cx="4664438" cy="12724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gl-ES" sz="14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Son necesarias actuacións específicas en cada sector para </a:t>
            </a:r>
            <a:r>
              <a:rPr lang="gl-ES" sz="14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reducir a dependencia de combustibles fósiles importados e contaminantes e mellorar a eficiencia</a:t>
            </a:r>
            <a:r>
              <a:rPr lang="gl-ES" sz="14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no uso dos recursos</a:t>
            </a:r>
            <a:endParaRPr lang="es-ES" sz="1400" b="1" dirty="0">
              <a:solidFill>
                <a:srgbClr val="4A594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ts val="2700"/>
              </a:lnSpc>
            </a:pPr>
            <a:endParaRPr lang="es-ES" sz="1400" dirty="0">
              <a:solidFill>
                <a:srgbClr val="4A594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18" name="Group 2">
            <a:extLst>
              <a:ext uri="{FF2B5EF4-FFF2-40B4-BE49-F238E27FC236}">
                <a16:creationId xmlns:a16="http://schemas.microsoft.com/office/drawing/2014/main" id="{540B4884-4037-6A8F-E014-24940C716499}"/>
              </a:ext>
            </a:extLst>
          </p:cNvPr>
          <p:cNvGrpSpPr>
            <a:grpSpLocks noChangeAspect="1"/>
          </p:cNvGrpSpPr>
          <p:nvPr/>
        </p:nvGrpSpPr>
        <p:grpSpPr>
          <a:xfrm>
            <a:off x="172130" y="5965166"/>
            <a:ext cx="11675553" cy="604344"/>
            <a:chOff x="0" y="0"/>
            <a:chExt cx="19760282" cy="1022821"/>
          </a:xfrm>
        </p:grpSpPr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id="{2E8760D7-BBBB-8679-EEAC-599A14A95BE1}"/>
                </a:ext>
              </a:extLst>
            </p:cNvPr>
            <p:cNvSpPr/>
            <p:nvPr/>
          </p:nvSpPr>
          <p:spPr>
            <a:xfrm>
              <a:off x="0" y="0"/>
              <a:ext cx="3825153" cy="1022821"/>
            </a:xfrm>
            <a:custGeom>
              <a:avLst/>
              <a:gdLst/>
              <a:ahLst/>
              <a:cxnLst/>
              <a:rect l="l" t="t" r="r" b="b"/>
              <a:pathLst>
                <a:path w="3825153" h="1022821">
                  <a:moveTo>
                    <a:pt x="0" y="0"/>
                  </a:moveTo>
                  <a:lnTo>
                    <a:pt x="3825153" y="0"/>
                  </a:lnTo>
                  <a:lnTo>
                    <a:pt x="3825153" y="1022821"/>
                  </a:lnTo>
                  <a:lnTo>
                    <a:pt x="0" y="1022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2351"/>
              </a:stretch>
            </a:blipFill>
          </p:spPr>
        </p:sp>
        <p:sp>
          <p:nvSpPr>
            <p:cNvPr id="20" name="Freeform 4">
              <a:extLst>
                <a:ext uri="{FF2B5EF4-FFF2-40B4-BE49-F238E27FC236}">
                  <a16:creationId xmlns:a16="http://schemas.microsoft.com/office/drawing/2014/main" id="{D8C10CAB-C16E-6AE9-2C71-991ACF32FF0D}"/>
                </a:ext>
              </a:extLst>
            </p:cNvPr>
            <p:cNvSpPr/>
            <p:nvPr/>
          </p:nvSpPr>
          <p:spPr>
            <a:xfrm>
              <a:off x="6158298" y="71792"/>
              <a:ext cx="5682165" cy="909146"/>
            </a:xfrm>
            <a:custGeom>
              <a:avLst/>
              <a:gdLst/>
              <a:ahLst/>
              <a:cxnLst/>
              <a:rect l="l" t="t" r="r" b="b"/>
              <a:pathLst>
                <a:path w="5682165" h="909146">
                  <a:moveTo>
                    <a:pt x="0" y="0"/>
                  </a:moveTo>
                  <a:lnTo>
                    <a:pt x="5682165" y="0"/>
                  </a:lnTo>
                  <a:lnTo>
                    <a:pt x="5682165" y="909147"/>
                  </a:lnTo>
                  <a:lnTo>
                    <a:pt x="0" y="909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88C9A79D-1E84-E383-759D-BA9156EA21F9}"/>
                </a:ext>
              </a:extLst>
            </p:cNvPr>
            <p:cNvSpPr/>
            <p:nvPr/>
          </p:nvSpPr>
          <p:spPr>
            <a:xfrm>
              <a:off x="12392904" y="0"/>
              <a:ext cx="5292746" cy="980939"/>
            </a:xfrm>
            <a:custGeom>
              <a:avLst/>
              <a:gdLst/>
              <a:ahLst/>
              <a:cxnLst/>
              <a:rect l="l" t="t" r="r" b="b"/>
              <a:pathLst>
                <a:path w="5292746" h="980939">
                  <a:moveTo>
                    <a:pt x="0" y="0"/>
                  </a:moveTo>
                  <a:lnTo>
                    <a:pt x="5292746" y="0"/>
                  </a:lnTo>
                  <a:lnTo>
                    <a:pt x="5292746" y="980939"/>
                  </a:lnTo>
                  <a:lnTo>
                    <a:pt x="0" y="980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182" t="-109633" r="-3841" b="-118223"/>
              </a:stretch>
            </a:blipFill>
          </p:spPr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79D83F5D-3FE4-DE92-23B0-318CB73F1DDE}"/>
                </a:ext>
              </a:extLst>
            </p:cNvPr>
            <p:cNvSpPr/>
            <p:nvPr/>
          </p:nvSpPr>
          <p:spPr>
            <a:xfrm>
              <a:off x="17941538" y="93390"/>
              <a:ext cx="1818743" cy="929431"/>
            </a:xfrm>
            <a:custGeom>
              <a:avLst/>
              <a:gdLst/>
              <a:ahLst/>
              <a:cxnLst/>
              <a:rect l="l" t="t" r="r" b="b"/>
              <a:pathLst>
                <a:path w="1818743" h="929431">
                  <a:moveTo>
                    <a:pt x="0" y="0"/>
                  </a:moveTo>
                  <a:lnTo>
                    <a:pt x="1818744" y="0"/>
                  </a:lnTo>
                  <a:lnTo>
                    <a:pt x="1818744" y="929431"/>
                  </a:lnTo>
                  <a:lnTo>
                    <a:pt x="0" y="929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23" name="AutoShape 7">
              <a:extLst>
                <a:ext uri="{FF2B5EF4-FFF2-40B4-BE49-F238E27FC236}">
                  <a16:creationId xmlns:a16="http://schemas.microsoft.com/office/drawing/2014/main" id="{5D31AF9F-B05C-B3D4-92C8-3B9F50E2F782}"/>
                </a:ext>
              </a:extLst>
            </p:cNvPr>
            <p:cNvSpPr/>
            <p:nvPr/>
          </p:nvSpPr>
          <p:spPr>
            <a:xfrm flipV="1">
              <a:off x="12154824" y="71792"/>
              <a:ext cx="0" cy="870191"/>
            </a:xfrm>
            <a:prstGeom prst="line">
              <a:avLst/>
            </a:prstGeom>
            <a:ln w="25352" cap="flat">
              <a:solidFill>
                <a:srgbClr val="4A4545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24" name="Freeform 10">
            <a:extLst>
              <a:ext uri="{FF2B5EF4-FFF2-40B4-BE49-F238E27FC236}">
                <a16:creationId xmlns:a16="http://schemas.microsoft.com/office/drawing/2014/main" id="{8BB60EFE-045E-50C6-25FE-58A66CB12E1D}"/>
              </a:ext>
            </a:extLst>
          </p:cNvPr>
          <p:cNvSpPr>
            <a:spLocks noChangeAspect="1"/>
          </p:cNvSpPr>
          <p:nvPr/>
        </p:nvSpPr>
        <p:spPr>
          <a:xfrm>
            <a:off x="13745" y="51642"/>
            <a:ext cx="2418514" cy="831600"/>
          </a:xfrm>
          <a:custGeom>
            <a:avLst/>
            <a:gdLst/>
            <a:ahLst/>
            <a:cxnLst/>
            <a:rect l="l" t="t" r="r" b="b"/>
            <a:pathLst>
              <a:path w="4891211" h="1681831">
                <a:moveTo>
                  <a:pt x="0" y="0"/>
                </a:moveTo>
                <a:lnTo>
                  <a:pt x="4891211" y="0"/>
                </a:lnTo>
                <a:lnTo>
                  <a:pt x="4891211" y="1681831"/>
                </a:lnTo>
                <a:lnTo>
                  <a:pt x="0" y="16818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5236" r="-5236"/>
            </a:stretch>
          </a:blipFill>
        </p:spPr>
      </p:sp>
    </p:spTree>
    <p:extLst>
      <p:ext uri="{BB962C8B-B14F-4D97-AF65-F5344CB8AC3E}">
        <p14:creationId xmlns:p14="http://schemas.microsoft.com/office/powerpoint/2010/main" val="15761506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D2638-4490-F83E-CB25-6093AF8D4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034946E-5CE9-DAE7-6010-D591595119C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505075" y="1417229"/>
            <a:ext cx="7181849" cy="407962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454CB4D-AF73-9B51-68C7-27250B5AF05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7276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l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OFICINA DE TRANSFORMACION COMUNITARIA </a:t>
            </a:r>
            <a:br>
              <a:rPr kumimoji="0" lang="gl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kumimoji="0" lang="gl-ES" sz="2000" b="1" i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+ </a:t>
            </a:r>
            <a:r>
              <a:rPr kumimoji="0" lang="gl-ES" sz="2000" b="1" i="0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Renovables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2F8319C-2334-9541-839A-C9B3FFE69EC0}"/>
              </a:ext>
            </a:extLst>
          </p:cNvPr>
          <p:cNvSpPr txBox="1"/>
          <p:nvPr/>
        </p:nvSpPr>
        <p:spPr>
          <a:xfrm>
            <a:off x="838200" y="1152161"/>
            <a:ext cx="59245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gl-ES" sz="2200" b="1" i="0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O CONCELLO COMO SOCIO FACILITADOR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206DA6A-CE04-2169-316A-C76BA2E505AB}"/>
              </a:ext>
            </a:extLst>
          </p:cNvPr>
          <p:cNvSpPr txBox="1"/>
          <p:nvPr/>
        </p:nvSpPr>
        <p:spPr>
          <a:xfrm>
            <a:off x="838199" y="1649655"/>
            <a:ext cx="10004535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gl-ES" sz="15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FACILITADOR DE ENERXÍA</a:t>
            </a:r>
            <a:endParaRPr lang="gl-ES" sz="1500" b="1" noProof="0" dirty="0">
              <a:solidFill>
                <a:srgbClr val="4A594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gl-ES" sz="1500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Cesión de uso de capacidad</a:t>
            </a: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 de produción. O concello e propietario dunha fonte de enerxía renovable, por exemplo unha instalación fotovoltaica.</a:t>
            </a:r>
          </a:p>
          <a:p>
            <a:pPr marL="1200150" marR="0" lvl="2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gl-ES" sz="15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Tramitación administrativa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  <a:defRPr/>
            </a:pPr>
            <a:r>
              <a:rPr kumimoji="0" lang="gl-ES" sz="1500" b="0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Definición do modelo de colaboración:</a:t>
            </a:r>
          </a:p>
          <a:p>
            <a:pPr marL="2114550" lvl="4" indent="-285750" algn="just">
              <a:buFont typeface="Arial" panose="020B0604020202020204" pitchFamily="34" charset="0"/>
              <a:buChar char="•"/>
              <a:defRPr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Elaboración d</a:t>
            </a:r>
            <a:r>
              <a:rPr kumimoji="0" lang="gl-ES" sz="1500" b="0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un convenio de cesión de enerxía coa comunidade enerxética, fixando un prezo ou establecendo unha </a:t>
            </a:r>
            <a:r>
              <a:rPr kumimoji="0" lang="gl-E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contraprestación</a:t>
            </a:r>
            <a:r>
              <a:rPr kumimoji="0" lang="gl-ES" sz="1500" b="0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en especie (xestión da instalación, dinamización social, enerxía gratuíta para familias en situación de vulnerabilidade...)</a:t>
            </a:r>
          </a:p>
          <a:p>
            <a:pPr marL="2114550" lvl="4" indent="-285750" algn="just">
              <a:buFont typeface="Arial" panose="020B0604020202020204" pitchFamily="34" charset="0"/>
              <a:buChar char="•"/>
              <a:defRPr/>
            </a:pPr>
            <a:r>
              <a:rPr kumimoji="0" lang="gl-ES" sz="1500" b="0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 cesión debe respectar o marco do autoconsumo compartido (Real Decreto 244/2019).</a:t>
            </a:r>
          </a:p>
          <a:p>
            <a:pPr marL="2114550" lvl="4" indent="-285750" algn="just">
              <a:buFont typeface="Arial" panose="020B0604020202020204" pitchFamily="34" charset="0"/>
              <a:buChar char="•"/>
              <a:defRPr/>
            </a:pPr>
            <a:r>
              <a:rPr kumimoji="0" lang="gl-ES" sz="1500" b="0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Definir o % de enerxía que se desexa ceder por parte do Concello que se establecerá no acordo de reparto.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  <a:defRPr/>
            </a:pPr>
            <a:r>
              <a:rPr kumimoji="0" lang="gl-ES" sz="1500" b="0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Informe xurídico sobre compatibilidade coa normativa vixente.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  <a:defRPr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Acordo do órgano competente. 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  <a:defRPr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Firma do convenio ou resolución administrativa detallando condicións de uso, duración e posibles cláusulas de reversión.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66EFB31D-5863-FC27-C9A1-0344CF76845B}"/>
              </a:ext>
            </a:extLst>
          </p:cNvPr>
          <p:cNvSpPr>
            <a:spLocks noChangeAspect="1"/>
          </p:cNvSpPr>
          <p:nvPr/>
        </p:nvSpPr>
        <p:spPr>
          <a:xfrm>
            <a:off x="0" y="-11646"/>
            <a:ext cx="2418514" cy="831600"/>
          </a:xfrm>
          <a:custGeom>
            <a:avLst/>
            <a:gdLst/>
            <a:ahLst/>
            <a:cxnLst/>
            <a:rect l="l" t="t" r="r" b="b"/>
            <a:pathLst>
              <a:path w="4891211" h="1681831">
                <a:moveTo>
                  <a:pt x="0" y="0"/>
                </a:moveTo>
                <a:lnTo>
                  <a:pt x="4891211" y="0"/>
                </a:lnTo>
                <a:lnTo>
                  <a:pt x="4891211" y="1681831"/>
                </a:lnTo>
                <a:lnTo>
                  <a:pt x="0" y="16818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236" r="-5236"/>
            </a:stretch>
          </a:blipFill>
        </p:spPr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4DB5ED18-2429-A60E-CE38-243C8081E726}"/>
              </a:ext>
            </a:extLst>
          </p:cNvPr>
          <p:cNvGrpSpPr>
            <a:grpSpLocks noChangeAspect="1"/>
          </p:cNvGrpSpPr>
          <p:nvPr/>
        </p:nvGrpSpPr>
        <p:grpSpPr>
          <a:xfrm>
            <a:off x="258223" y="6100410"/>
            <a:ext cx="11675553" cy="604344"/>
            <a:chOff x="0" y="0"/>
            <a:chExt cx="19760282" cy="1022821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55D85F2A-B63E-9A29-9C16-4FD1A02C10B9}"/>
                </a:ext>
              </a:extLst>
            </p:cNvPr>
            <p:cNvSpPr/>
            <p:nvPr/>
          </p:nvSpPr>
          <p:spPr>
            <a:xfrm>
              <a:off x="0" y="0"/>
              <a:ext cx="3825153" cy="1022821"/>
            </a:xfrm>
            <a:custGeom>
              <a:avLst/>
              <a:gdLst/>
              <a:ahLst/>
              <a:cxnLst/>
              <a:rect l="l" t="t" r="r" b="b"/>
              <a:pathLst>
                <a:path w="3825153" h="1022821">
                  <a:moveTo>
                    <a:pt x="0" y="0"/>
                  </a:moveTo>
                  <a:lnTo>
                    <a:pt x="3825153" y="0"/>
                  </a:lnTo>
                  <a:lnTo>
                    <a:pt x="3825153" y="1022821"/>
                  </a:lnTo>
                  <a:lnTo>
                    <a:pt x="0" y="1022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351"/>
              </a:stretch>
            </a:blipFill>
          </p:spPr>
        </p:sp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2CEF6C32-C816-6596-441F-2D5295B72824}"/>
                </a:ext>
              </a:extLst>
            </p:cNvPr>
            <p:cNvSpPr/>
            <p:nvPr/>
          </p:nvSpPr>
          <p:spPr>
            <a:xfrm>
              <a:off x="6158298" y="71792"/>
              <a:ext cx="5682165" cy="909146"/>
            </a:xfrm>
            <a:custGeom>
              <a:avLst/>
              <a:gdLst/>
              <a:ahLst/>
              <a:cxnLst/>
              <a:rect l="l" t="t" r="r" b="b"/>
              <a:pathLst>
                <a:path w="5682165" h="909146">
                  <a:moveTo>
                    <a:pt x="0" y="0"/>
                  </a:moveTo>
                  <a:lnTo>
                    <a:pt x="5682165" y="0"/>
                  </a:lnTo>
                  <a:lnTo>
                    <a:pt x="5682165" y="909147"/>
                  </a:lnTo>
                  <a:lnTo>
                    <a:pt x="0" y="909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358316D-730A-370C-EC37-DEF616CF890C}"/>
                </a:ext>
              </a:extLst>
            </p:cNvPr>
            <p:cNvSpPr/>
            <p:nvPr/>
          </p:nvSpPr>
          <p:spPr>
            <a:xfrm>
              <a:off x="12392904" y="0"/>
              <a:ext cx="5292746" cy="980939"/>
            </a:xfrm>
            <a:custGeom>
              <a:avLst/>
              <a:gdLst/>
              <a:ahLst/>
              <a:cxnLst/>
              <a:rect l="l" t="t" r="r" b="b"/>
              <a:pathLst>
                <a:path w="5292746" h="980939">
                  <a:moveTo>
                    <a:pt x="0" y="0"/>
                  </a:moveTo>
                  <a:lnTo>
                    <a:pt x="5292746" y="0"/>
                  </a:lnTo>
                  <a:lnTo>
                    <a:pt x="5292746" y="980939"/>
                  </a:lnTo>
                  <a:lnTo>
                    <a:pt x="0" y="980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4182" t="-109633" r="-3841" b="-118223"/>
              </a:stretch>
            </a:blipFill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B1B6819-EF35-42EF-7A70-E9B5B1D47BE4}"/>
                </a:ext>
              </a:extLst>
            </p:cNvPr>
            <p:cNvSpPr/>
            <p:nvPr/>
          </p:nvSpPr>
          <p:spPr>
            <a:xfrm>
              <a:off x="17941538" y="93390"/>
              <a:ext cx="1818743" cy="929431"/>
            </a:xfrm>
            <a:custGeom>
              <a:avLst/>
              <a:gdLst/>
              <a:ahLst/>
              <a:cxnLst/>
              <a:rect l="l" t="t" r="r" b="b"/>
              <a:pathLst>
                <a:path w="1818743" h="929431">
                  <a:moveTo>
                    <a:pt x="0" y="0"/>
                  </a:moveTo>
                  <a:lnTo>
                    <a:pt x="1818744" y="0"/>
                  </a:lnTo>
                  <a:lnTo>
                    <a:pt x="1818744" y="929431"/>
                  </a:lnTo>
                  <a:lnTo>
                    <a:pt x="0" y="929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5" name="AutoShape 7">
              <a:extLst>
                <a:ext uri="{FF2B5EF4-FFF2-40B4-BE49-F238E27FC236}">
                  <a16:creationId xmlns:a16="http://schemas.microsoft.com/office/drawing/2014/main" id="{BD1961D4-2BA5-9A9C-BD3A-F2B35878CCED}"/>
                </a:ext>
              </a:extLst>
            </p:cNvPr>
            <p:cNvSpPr/>
            <p:nvPr/>
          </p:nvSpPr>
          <p:spPr>
            <a:xfrm flipV="1">
              <a:off x="12154824" y="71792"/>
              <a:ext cx="0" cy="870191"/>
            </a:xfrm>
            <a:prstGeom prst="line">
              <a:avLst/>
            </a:prstGeom>
            <a:ln w="25352" cap="flat">
              <a:solidFill>
                <a:srgbClr val="4A4545"/>
              </a:solidFill>
              <a:prstDash val="solid"/>
              <a:headEnd type="none" w="sm" len="sm"/>
              <a:tailEnd type="none" w="sm" len="sm"/>
            </a:ln>
          </p:spPr>
        </p:sp>
      </p:grpSp>
    </p:spTree>
    <p:extLst>
      <p:ext uri="{BB962C8B-B14F-4D97-AF65-F5344CB8AC3E}">
        <p14:creationId xmlns:p14="http://schemas.microsoft.com/office/powerpoint/2010/main" val="12115519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C53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11AFD5-825E-537A-0C7A-D8307A0C3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47274E00-7327-691A-3DDE-E3E5F610F60C}"/>
              </a:ext>
            </a:extLst>
          </p:cNvPr>
          <p:cNvSpPr txBox="1"/>
          <p:nvPr/>
        </p:nvSpPr>
        <p:spPr>
          <a:xfrm>
            <a:off x="1384912" y="2164824"/>
            <a:ext cx="944584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60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Retos e Oportunidades.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6000" b="1" dirty="0" err="1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Servizos</a:t>
            </a:r>
            <a:r>
              <a:rPr lang="es-ES" sz="60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da OTC DEPO</a:t>
            </a:r>
            <a:endParaRPr kumimoji="0" lang="es-ES" sz="6000" b="1" i="0" u="none" strike="noStrike" kern="1200" cap="none" spc="0" normalizeH="0" baseline="0" noProof="0" dirty="0">
              <a:ln>
                <a:noFill/>
              </a:ln>
              <a:solidFill>
                <a:srgbClr val="4A594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32A2B327-243E-DF35-80F5-73C13B0F4035}"/>
              </a:ext>
            </a:extLst>
          </p:cNvPr>
          <p:cNvGrpSpPr/>
          <p:nvPr/>
        </p:nvGrpSpPr>
        <p:grpSpPr>
          <a:xfrm>
            <a:off x="97654" y="5743853"/>
            <a:ext cx="12020365" cy="976543"/>
            <a:chOff x="97654" y="5743853"/>
            <a:chExt cx="12020365" cy="976543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2943FA05-22C1-DD97-EACB-8D7263BA1560}"/>
                </a:ext>
              </a:extLst>
            </p:cNvPr>
            <p:cNvSpPr txBox="1"/>
            <p:nvPr/>
          </p:nvSpPr>
          <p:spPr>
            <a:xfrm>
              <a:off x="97654" y="5743853"/>
              <a:ext cx="12020365" cy="9765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  <p:grpSp>
          <p:nvGrpSpPr>
            <p:cNvPr id="11" name="Group 2">
              <a:extLst>
                <a:ext uri="{FF2B5EF4-FFF2-40B4-BE49-F238E27FC236}">
                  <a16:creationId xmlns:a16="http://schemas.microsoft.com/office/drawing/2014/main" id="{92419B82-7F80-1212-D611-47161309091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72130" y="5965166"/>
              <a:ext cx="11675553" cy="604344"/>
              <a:chOff x="0" y="0"/>
              <a:chExt cx="19760282" cy="1022821"/>
            </a:xfrm>
          </p:grpSpPr>
          <p:sp>
            <p:nvSpPr>
              <p:cNvPr id="12" name="Freeform 3">
                <a:extLst>
                  <a:ext uri="{FF2B5EF4-FFF2-40B4-BE49-F238E27FC236}">
                    <a16:creationId xmlns:a16="http://schemas.microsoft.com/office/drawing/2014/main" id="{A7FAFB7D-0489-A04A-88C8-3FB13DDEC75C}"/>
                  </a:ext>
                </a:extLst>
              </p:cNvPr>
              <p:cNvSpPr/>
              <p:nvPr/>
            </p:nvSpPr>
            <p:spPr>
              <a:xfrm>
                <a:off x="0" y="0"/>
                <a:ext cx="3825153" cy="1022821"/>
              </a:xfrm>
              <a:custGeom>
                <a:avLst/>
                <a:gdLst/>
                <a:ahLst/>
                <a:cxnLst/>
                <a:rect l="l" t="t" r="r" b="b"/>
                <a:pathLst>
                  <a:path w="3825153" h="1022821">
                    <a:moveTo>
                      <a:pt x="0" y="0"/>
                    </a:moveTo>
                    <a:lnTo>
                      <a:pt x="3825153" y="0"/>
                    </a:lnTo>
                    <a:lnTo>
                      <a:pt x="3825153" y="1022821"/>
                    </a:lnTo>
                    <a:lnTo>
                      <a:pt x="0" y="102282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r="-2351"/>
                </a:stretch>
              </a:blipFill>
            </p:spPr>
          </p:sp>
          <p:sp>
            <p:nvSpPr>
              <p:cNvPr id="13" name="Freeform 4">
                <a:extLst>
                  <a:ext uri="{FF2B5EF4-FFF2-40B4-BE49-F238E27FC236}">
                    <a16:creationId xmlns:a16="http://schemas.microsoft.com/office/drawing/2014/main" id="{4AD0CC22-F799-1166-473C-52A7CC1154FB}"/>
                  </a:ext>
                </a:extLst>
              </p:cNvPr>
              <p:cNvSpPr/>
              <p:nvPr/>
            </p:nvSpPr>
            <p:spPr>
              <a:xfrm>
                <a:off x="6158298" y="71792"/>
                <a:ext cx="5682165" cy="909146"/>
              </a:xfrm>
              <a:custGeom>
                <a:avLst/>
                <a:gdLst/>
                <a:ahLst/>
                <a:cxnLst/>
                <a:rect l="l" t="t" r="r" b="b"/>
                <a:pathLst>
                  <a:path w="5682165" h="909146">
                    <a:moveTo>
                      <a:pt x="0" y="0"/>
                    </a:moveTo>
                    <a:lnTo>
                      <a:pt x="5682165" y="0"/>
                    </a:lnTo>
                    <a:lnTo>
                      <a:pt x="5682165" y="909147"/>
                    </a:lnTo>
                    <a:lnTo>
                      <a:pt x="0" y="90914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</p:sp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1DFA572A-5FA4-7095-FEDC-6A4675D3F3F0}"/>
                  </a:ext>
                </a:extLst>
              </p:cNvPr>
              <p:cNvSpPr/>
              <p:nvPr/>
            </p:nvSpPr>
            <p:spPr>
              <a:xfrm>
                <a:off x="12392904" y="0"/>
                <a:ext cx="5292746" cy="980939"/>
              </a:xfrm>
              <a:custGeom>
                <a:avLst/>
                <a:gdLst/>
                <a:ahLst/>
                <a:cxnLst/>
                <a:rect l="l" t="t" r="r" b="b"/>
                <a:pathLst>
                  <a:path w="5292746" h="980939">
                    <a:moveTo>
                      <a:pt x="0" y="0"/>
                    </a:moveTo>
                    <a:lnTo>
                      <a:pt x="5292746" y="0"/>
                    </a:lnTo>
                    <a:lnTo>
                      <a:pt x="5292746" y="980939"/>
                    </a:lnTo>
                    <a:lnTo>
                      <a:pt x="0" y="980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4182" t="-109633" r="-3841" b="-118223"/>
                </a:stretch>
              </a:blipFill>
            </p:spPr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F54544A3-3580-C108-8793-45F11E5FBE7D}"/>
                  </a:ext>
                </a:extLst>
              </p:cNvPr>
              <p:cNvSpPr/>
              <p:nvPr/>
            </p:nvSpPr>
            <p:spPr>
              <a:xfrm>
                <a:off x="17941538" y="93390"/>
                <a:ext cx="1818743" cy="929431"/>
              </a:xfrm>
              <a:custGeom>
                <a:avLst/>
                <a:gdLst/>
                <a:ahLst/>
                <a:cxnLst/>
                <a:rect l="l" t="t" r="r" b="b"/>
                <a:pathLst>
                  <a:path w="1818743" h="929431">
                    <a:moveTo>
                      <a:pt x="0" y="0"/>
                    </a:moveTo>
                    <a:lnTo>
                      <a:pt x="1818744" y="0"/>
                    </a:lnTo>
                    <a:lnTo>
                      <a:pt x="1818744" y="929431"/>
                    </a:lnTo>
                    <a:lnTo>
                      <a:pt x="0" y="9294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</p:sp>
          <p:sp>
            <p:nvSpPr>
              <p:cNvPr id="16" name="AutoShape 7">
                <a:extLst>
                  <a:ext uri="{FF2B5EF4-FFF2-40B4-BE49-F238E27FC236}">
                    <a16:creationId xmlns:a16="http://schemas.microsoft.com/office/drawing/2014/main" id="{04AB0618-D579-56C5-CFC7-A2DB3A57AE82}"/>
                  </a:ext>
                </a:extLst>
              </p:cNvPr>
              <p:cNvSpPr/>
              <p:nvPr/>
            </p:nvSpPr>
            <p:spPr>
              <a:xfrm flipV="1">
                <a:off x="12154824" y="71792"/>
                <a:ext cx="0" cy="870191"/>
              </a:xfrm>
              <a:prstGeom prst="line">
                <a:avLst/>
              </a:prstGeom>
              <a:ln w="25352" cap="flat">
                <a:solidFill>
                  <a:srgbClr val="4A4545"/>
                </a:solidFill>
                <a:prstDash val="solid"/>
                <a:headEnd type="none" w="sm" len="sm"/>
                <a:tailEnd type="none" w="sm" len="sm"/>
              </a:ln>
            </p:spPr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E3606118-C1F5-F041-1F41-7F9A477C9680}"/>
              </a:ext>
            </a:extLst>
          </p:cNvPr>
          <p:cNvSpPr>
            <a:spLocks noChangeAspect="1"/>
          </p:cNvSpPr>
          <p:nvPr/>
        </p:nvSpPr>
        <p:spPr>
          <a:xfrm>
            <a:off x="9773486" y="0"/>
            <a:ext cx="2418514" cy="831600"/>
          </a:xfrm>
          <a:custGeom>
            <a:avLst/>
            <a:gdLst/>
            <a:ahLst/>
            <a:cxnLst/>
            <a:rect l="l" t="t" r="r" b="b"/>
            <a:pathLst>
              <a:path w="4891211" h="1681831">
                <a:moveTo>
                  <a:pt x="0" y="0"/>
                </a:moveTo>
                <a:lnTo>
                  <a:pt x="4891211" y="0"/>
                </a:lnTo>
                <a:lnTo>
                  <a:pt x="4891211" y="1681831"/>
                </a:lnTo>
                <a:lnTo>
                  <a:pt x="0" y="168183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236" r="-5236"/>
            </a:stretch>
          </a:blipFill>
        </p:spPr>
      </p:sp>
    </p:spTree>
    <p:extLst>
      <p:ext uri="{BB962C8B-B14F-4D97-AF65-F5344CB8AC3E}">
        <p14:creationId xmlns:p14="http://schemas.microsoft.com/office/powerpoint/2010/main" val="20883398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1668A-6A75-DD41-6048-8B7A73CEC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1FBB43-6531-1EFB-F763-7322CF48353D}"/>
              </a:ext>
            </a:extLst>
          </p:cNvPr>
          <p:cNvSpPr txBox="1">
            <a:spLocks/>
          </p:cNvSpPr>
          <p:nvPr/>
        </p:nvSpPr>
        <p:spPr>
          <a:xfrm>
            <a:off x="811505" y="379218"/>
            <a:ext cx="1087378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OFICINA DE TRANSFORMACION COMUNITARIA </a:t>
            </a:r>
            <a:b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kumimoji="0" lang="es-ES" sz="2000" b="1" i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+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Renovables</a:t>
            </a:r>
            <a:r>
              <a:rPr kumimoji="0" lang="es-ES" sz="2000" b="1" i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</p:txBody>
      </p:sp>
      <p:sp>
        <p:nvSpPr>
          <p:cNvPr id="4" name="Marcador de texto 4">
            <a:extLst>
              <a:ext uri="{FF2B5EF4-FFF2-40B4-BE49-F238E27FC236}">
                <a16:creationId xmlns:a16="http://schemas.microsoft.com/office/drawing/2014/main" id="{D2EF5326-DDFD-49BB-0C47-DF4D2CCED9B4}"/>
              </a:ext>
            </a:extLst>
          </p:cNvPr>
          <p:cNvSpPr txBox="1">
            <a:spLocks/>
          </p:cNvSpPr>
          <p:nvPr/>
        </p:nvSpPr>
        <p:spPr>
          <a:xfrm>
            <a:off x="160428" y="1089650"/>
            <a:ext cx="3791948" cy="1885111"/>
          </a:xfrm>
          <a:prstGeom prst="rect">
            <a:avLst/>
          </a:prstGeom>
          <a:ln w="38100">
            <a:solidFill>
              <a:srgbClr val="E0C537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r>
              <a:rPr kumimoji="0" lang="gl-ES" sz="15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RETOS SOCIAIS E DE GOBERNANZA</a:t>
            </a:r>
            <a:endParaRPr lang="gl-ES" sz="1500" b="1" dirty="0">
              <a:solidFill>
                <a:srgbClr val="4A594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gl-ES" sz="1500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Mobilización da cidadanía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Coordinación e toma de decisións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Concienciación e formación</a:t>
            </a:r>
            <a:endParaRPr lang="es-ES" sz="1100" dirty="0">
              <a:solidFill>
                <a:srgbClr val="4A594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lvl="1" indent="0" algn="just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None/>
            </a:pPr>
            <a:endParaRPr lang="es-ES" sz="1500" dirty="0">
              <a:solidFill>
                <a:srgbClr val="4A594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500" i="0" u="none" strike="noStrike" kern="1200" cap="none" spc="0" normalizeH="0" baseline="0" noProof="0" dirty="0">
              <a:ln>
                <a:noFill/>
              </a:ln>
              <a:solidFill>
                <a:srgbClr val="4A594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Marcador de texto 4">
            <a:extLst>
              <a:ext uri="{FF2B5EF4-FFF2-40B4-BE49-F238E27FC236}">
                <a16:creationId xmlns:a16="http://schemas.microsoft.com/office/drawing/2014/main" id="{6D1CD07E-0571-1B9E-0F55-0C199CC216D9}"/>
              </a:ext>
            </a:extLst>
          </p:cNvPr>
          <p:cNvSpPr txBox="1">
            <a:spLocks/>
          </p:cNvSpPr>
          <p:nvPr/>
        </p:nvSpPr>
        <p:spPr>
          <a:xfrm>
            <a:off x="4123077" y="2614030"/>
            <a:ext cx="3791948" cy="1885111"/>
          </a:xfrm>
          <a:prstGeom prst="rect">
            <a:avLst/>
          </a:prstGeom>
          <a:ln w="38100">
            <a:solidFill>
              <a:srgbClr val="E0C537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r>
              <a:rPr kumimoji="0" lang="gl-ES" sz="15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RETOS LEGAIS E ADMINISTRATIVOS</a:t>
            </a:r>
            <a:endParaRPr lang="gl-ES" sz="1500" b="1" dirty="0">
              <a:solidFill>
                <a:srgbClr val="4A594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gl-ES" sz="1500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Regulación e normativas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Xestión de permisos e licenzas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Creación dunha entidade xurídica</a:t>
            </a:r>
            <a:endParaRPr lang="es-ES" sz="1100" dirty="0">
              <a:solidFill>
                <a:srgbClr val="4A594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6FD5835-AFE9-15C9-C0E3-670CDBD43765}"/>
              </a:ext>
            </a:extLst>
          </p:cNvPr>
          <p:cNvSpPr txBox="1">
            <a:spLocks/>
          </p:cNvSpPr>
          <p:nvPr/>
        </p:nvSpPr>
        <p:spPr>
          <a:xfrm>
            <a:off x="8057152" y="1420481"/>
            <a:ext cx="3791948" cy="2136105"/>
          </a:xfrm>
          <a:prstGeom prst="rect">
            <a:avLst/>
          </a:prstGeom>
          <a:ln w="38100">
            <a:solidFill>
              <a:srgbClr val="E0C537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r>
              <a:rPr kumimoji="0" lang="gl-ES" sz="15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RETOS CULTURAIS E DE CAMBIO DE HABITOS</a:t>
            </a:r>
            <a:endParaRPr lang="gl-ES" sz="1500" b="1" dirty="0">
              <a:solidFill>
                <a:srgbClr val="4A594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gl-ES" sz="1500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Resistencia o cambio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Falta de coñecemento técnico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Compromiso a longo prazo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endParaRPr lang="es-ES" sz="1100" b="1" dirty="0">
              <a:solidFill>
                <a:srgbClr val="4A594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Marcador de texto 4">
            <a:extLst>
              <a:ext uri="{FF2B5EF4-FFF2-40B4-BE49-F238E27FC236}">
                <a16:creationId xmlns:a16="http://schemas.microsoft.com/office/drawing/2014/main" id="{B4171C04-CF66-F96F-8C24-F88B143D25E3}"/>
              </a:ext>
            </a:extLst>
          </p:cNvPr>
          <p:cNvSpPr txBox="1">
            <a:spLocks/>
          </p:cNvSpPr>
          <p:nvPr/>
        </p:nvSpPr>
        <p:spPr>
          <a:xfrm>
            <a:off x="160428" y="3096240"/>
            <a:ext cx="3791948" cy="2580436"/>
          </a:xfrm>
          <a:prstGeom prst="rect">
            <a:avLst/>
          </a:prstGeom>
          <a:ln w="38100">
            <a:solidFill>
              <a:srgbClr val="E0C537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r>
              <a:rPr kumimoji="0" lang="gl-ES" sz="15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RETOS TÉCNICOS</a:t>
            </a:r>
            <a:endParaRPr lang="gl-ES" sz="1500" b="1" dirty="0">
              <a:solidFill>
                <a:srgbClr val="4A594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Infraestrutura e tecnoloxía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gl-ES" sz="1500" i="0" u="none" strike="noStrike" kern="1200" cap="none" spc="0" normalizeH="0" baseline="0" noProof="0" dirty="0" err="1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Conectividade</a:t>
            </a: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coa rede eléctrica</a:t>
            </a:r>
            <a:endParaRPr kumimoji="0" lang="gl-ES" sz="1500" i="0" u="none" strike="noStrike" kern="1200" cap="none" spc="0" normalizeH="0" baseline="0" noProof="0" dirty="0">
              <a:ln>
                <a:noFill/>
              </a:ln>
              <a:solidFill>
                <a:srgbClr val="4A594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gl-ES" sz="1500" dirty="0" err="1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Escalabilidade</a:t>
            </a: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e optimización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Mantemento e operación</a:t>
            </a:r>
            <a:endParaRPr lang="es-ES" sz="1100" dirty="0">
              <a:solidFill>
                <a:srgbClr val="4A594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lvl="1" indent="0" algn="just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None/>
            </a:pPr>
            <a:endParaRPr lang="es-ES" sz="1500" dirty="0">
              <a:solidFill>
                <a:srgbClr val="4A594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500" i="0" u="none" strike="noStrike" kern="1200" cap="none" spc="0" normalizeH="0" baseline="0" noProof="0" dirty="0">
              <a:ln>
                <a:noFill/>
              </a:ln>
              <a:solidFill>
                <a:srgbClr val="4A594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Marcador de texto 4">
            <a:extLst>
              <a:ext uri="{FF2B5EF4-FFF2-40B4-BE49-F238E27FC236}">
                <a16:creationId xmlns:a16="http://schemas.microsoft.com/office/drawing/2014/main" id="{205D9CEB-0A2F-129C-6061-AB9F77E5C0B4}"/>
              </a:ext>
            </a:extLst>
          </p:cNvPr>
          <p:cNvSpPr txBox="1">
            <a:spLocks/>
          </p:cNvSpPr>
          <p:nvPr/>
        </p:nvSpPr>
        <p:spPr>
          <a:xfrm>
            <a:off x="8085727" y="3667964"/>
            <a:ext cx="3791948" cy="2008712"/>
          </a:xfrm>
          <a:prstGeom prst="rect">
            <a:avLst/>
          </a:prstGeom>
          <a:ln w="38100">
            <a:solidFill>
              <a:srgbClr val="E0C537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r>
              <a:rPr kumimoji="0" lang="gl-ES" sz="15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RETOS ECONÓMICOS E FINANCEIROS</a:t>
            </a:r>
            <a:endParaRPr lang="gl-ES" sz="1500" b="1" dirty="0">
              <a:solidFill>
                <a:srgbClr val="4A594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Financiamento inicial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Acceso a subvencións e incentivos</a:t>
            </a:r>
            <a:endParaRPr kumimoji="0" lang="gl-ES" sz="1500" i="0" u="none" strike="noStrike" kern="1200" cap="none" spc="0" normalizeH="0" baseline="0" noProof="0" dirty="0">
              <a:ln>
                <a:noFill/>
              </a:ln>
              <a:solidFill>
                <a:srgbClr val="4A594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Modelo de negocio sostible</a:t>
            </a:r>
            <a:endParaRPr lang="es-ES" sz="1100" dirty="0">
              <a:solidFill>
                <a:srgbClr val="4A594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lvl="1" indent="0" algn="just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None/>
            </a:pPr>
            <a:endParaRPr lang="es-ES" sz="1500" dirty="0">
              <a:solidFill>
                <a:srgbClr val="4A594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500" i="0" u="none" strike="noStrike" kern="1200" cap="none" spc="0" normalizeH="0" baseline="0" noProof="0" dirty="0">
              <a:ln>
                <a:noFill/>
              </a:ln>
              <a:solidFill>
                <a:srgbClr val="4A594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728E8C4-4C34-B0FD-786D-1F246641C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09139" y="1207706"/>
            <a:ext cx="1016282" cy="1016282"/>
          </a:xfrm>
          <a:prstGeom prst="rect">
            <a:avLst/>
          </a:prstGeom>
        </p:spPr>
      </p:pic>
      <p:pic>
        <p:nvPicPr>
          <p:cNvPr id="1026" name="Picture 2" descr="522.900+ Engranaje Fotografías de stock, fotos e imágenes libres de  derechos - iStock | Proceso, Tuercas, Trabajo en equipo">
            <a:extLst>
              <a:ext uri="{FF2B5EF4-FFF2-40B4-BE49-F238E27FC236}">
                <a16:creationId xmlns:a16="http://schemas.microsoft.com/office/drawing/2014/main" id="{FDE9A4DC-6F75-1DB6-34F2-53C9F906A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34255" y="3122469"/>
            <a:ext cx="791164" cy="79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y Justicia Papel De Carta Pluma PNG ,dibujos Ley, La Justicia, Papel  Carta PNG y PSD para Descargar Gratis | Pngtree">
            <a:extLst>
              <a:ext uri="{FF2B5EF4-FFF2-40B4-BE49-F238E27FC236}">
                <a16:creationId xmlns:a16="http://schemas.microsoft.com/office/drawing/2014/main" id="{7EF82D2F-8509-596A-60D2-42EDAF78D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344" y="2790658"/>
            <a:ext cx="944166" cy="94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8E2581B-93F2-205C-0C32-DFE407F0E7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7937" y="1681923"/>
            <a:ext cx="968478" cy="96847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0A8FE54-ED1B-E035-A619-AD86C90348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00369" y="3785194"/>
            <a:ext cx="944962" cy="944962"/>
          </a:xfrm>
          <a:prstGeom prst="rect">
            <a:avLst/>
          </a:prstGeom>
        </p:spPr>
      </p:pic>
      <p:sp>
        <p:nvSpPr>
          <p:cNvPr id="10" name="Freeform 10">
            <a:extLst>
              <a:ext uri="{FF2B5EF4-FFF2-40B4-BE49-F238E27FC236}">
                <a16:creationId xmlns:a16="http://schemas.microsoft.com/office/drawing/2014/main" id="{B7972FBC-C2EA-32B3-4F24-4FB1FB41BDDF}"/>
              </a:ext>
            </a:extLst>
          </p:cNvPr>
          <p:cNvSpPr>
            <a:spLocks noChangeAspect="1"/>
          </p:cNvSpPr>
          <p:nvPr/>
        </p:nvSpPr>
        <p:spPr>
          <a:xfrm>
            <a:off x="0" y="-11646"/>
            <a:ext cx="2418514" cy="831600"/>
          </a:xfrm>
          <a:custGeom>
            <a:avLst/>
            <a:gdLst/>
            <a:ahLst/>
            <a:cxnLst/>
            <a:rect l="l" t="t" r="r" b="b"/>
            <a:pathLst>
              <a:path w="4891211" h="1681831">
                <a:moveTo>
                  <a:pt x="0" y="0"/>
                </a:moveTo>
                <a:lnTo>
                  <a:pt x="4891211" y="0"/>
                </a:lnTo>
                <a:lnTo>
                  <a:pt x="4891211" y="1681831"/>
                </a:lnTo>
                <a:lnTo>
                  <a:pt x="0" y="168183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5236" r="-5236"/>
            </a:stretch>
          </a:blipFill>
        </p:spPr>
      </p:sp>
      <p:grpSp>
        <p:nvGrpSpPr>
          <p:cNvPr id="17" name="Group 2">
            <a:extLst>
              <a:ext uri="{FF2B5EF4-FFF2-40B4-BE49-F238E27FC236}">
                <a16:creationId xmlns:a16="http://schemas.microsoft.com/office/drawing/2014/main" id="{81FBD048-392A-5FFC-9A66-0BE25D94E39F}"/>
              </a:ext>
            </a:extLst>
          </p:cNvPr>
          <p:cNvGrpSpPr>
            <a:grpSpLocks noChangeAspect="1"/>
          </p:cNvGrpSpPr>
          <p:nvPr/>
        </p:nvGrpSpPr>
        <p:grpSpPr>
          <a:xfrm>
            <a:off x="258223" y="6100410"/>
            <a:ext cx="11675553" cy="604344"/>
            <a:chOff x="0" y="0"/>
            <a:chExt cx="19760282" cy="1022821"/>
          </a:xfrm>
        </p:grpSpPr>
        <p:sp>
          <p:nvSpPr>
            <p:cNvPr id="18" name="Freeform 3">
              <a:extLst>
                <a:ext uri="{FF2B5EF4-FFF2-40B4-BE49-F238E27FC236}">
                  <a16:creationId xmlns:a16="http://schemas.microsoft.com/office/drawing/2014/main" id="{BF327B89-0939-5729-81B8-49F37131CCBA}"/>
                </a:ext>
              </a:extLst>
            </p:cNvPr>
            <p:cNvSpPr/>
            <p:nvPr/>
          </p:nvSpPr>
          <p:spPr>
            <a:xfrm>
              <a:off x="0" y="0"/>
              <a:ext cx="3825153" cy="1022821"/>
            </a:xfrm>
            <a:custGeom>
              <a:avLst/>
              <a:gdLst/>
              <a:ahLst/>
              <a:cxnLst/>
              <a:rect l="l" t="t" r="r" b="b"/>
              <a:pathLst>
                <a:path w="3825153" h="1022821">
                  <a:moveTo>
                    <a:pt x="0" y="0"/>
                  </a:moveTo>
                  <a:lnTo>
                    <a:pt x="3825153" y="0"/>
                  </a:lnTo>
                  <a:lnTo>
                    <a:pt x="3825153" y="1022821"/>
                  </a:lnTo>
                  <a:lnTo>
                    <a:pt x="0" y="1022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r="-2351"/>
              </a:stretch>
            </a:blipFill>
          </p:spPr>
        </p:sp>
        <p:sp>
          <p:nvSpPr>
            <p:cNvPr id="19" name="Freeform 4">
              <a:extLst>
                <a:ext uri="{FF2B5EF4-FFF2-40B4-BE49-F238E27FC236}">
                  <a16:creationId xmlns:a16="http://schemas.microsoft.com/office/drawing/2014/main" id="{D5B90073-EBD1-8245-EB31-A31859A4876E}"/>
                </a:ext>
              </a:extLst>
            </p:cNvPr>
            <p:cNvSpPr/>
            <p:nvPr/>
          </p:nvSpPr>
          <p:spPr>
            <a:xfrm>
              <a:off x="6158298" y="71792"/>
              <a:ext cx="5682165" cy="909146"/>
            </a:xfrm>
            <a:custGeom>
              <a:avLst/>
              <a:gdLst/>
              <a:ahLst/>
              <a:cxnLst/>
              <a:rect l="l" t="t" r="r" b="b"/>
              <a:pathLst>
                <a:path w="5682165" h="909146">
                  <a:moveTo>
                    <a:pt x="0" y="0"/>
                  </a:moveTo>
                  <a:lnTo>
                    <a:pt x="5682165" y="0"/>
                  </a:lnTo>
                  <a:lnTo>
                    <a:pt x="5682165" y="909147"/>
                  </a:lnTo>
                  <a:lnTo>
                    <a:pt x="0" y="909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0E9AC1C7-DEAE-37D3-D783-F1BE45601539}"/>
                </a:ext>
              </a:extLst>
            </p:cNvPr>
            <p:cNvSpPr/>
            <p:nvPr/>
          </p:nvSpPr>
          <p:spPr>
            <a:xfrm>
              <a:off x="12392904" y="0"/>
              <a:ext cx="5292746" cy="980939"/>
            </a:xfrm>
            <a:custGeom>
              <a:avLst/>
              <a:gdLst/>
              <a:ahLst/>
              <a:cxnLst/>
              <a:rect l="l" t="t" r="r" b="b"/>
              <a:pathLst>
                <a:path w="5292746" h="980939">
                  <a:moveTo>
                    <a:pt x="0" y="0"/>
                  </a:moveTo>
                  <a:lnTo>
                    <a:pt x="5292746" y="0"/>
                  </a:lnTo>
                  <a:lnTo>
                    <a:pt x="5292746" y="980939"/>
                  </a:lnTo>
                  <a:lnTo>
                    <a:pt x="0" y="980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4182" t="-109633" r="-3841" b="-118223"/>
              </a:stretch>
            </a:blipFill>
          </p:spPr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98114B74-D889-6C5D-61D7-BD49DDA8FC97}"/>
                </a:ext>
              </a:extLst>
            </p:cNvPr>
            <p:cNvSpPr/>
            <p:nvPr/>
          </p:nvSpPr>
          <p:spPr>
            <a:xfrm>
              <a:off x="17941538" y="93390"/>
              <a:ext cx="1818743" cy="929431"/>
            </a:xfrm>
            <a:custGeom>
              <a:avLst/>
              <a:gdLst/>
              <a:ahLst/>
              <a:cxnLst/>
              <a:rect l="l" t="t" r="r" b="b"/>
              <a:pathLst>
                <a:path w="1818743" h="929431">
                  <a:moveTo>
                    <a:pt x="0" y="0"/>
                  </a:moveTo>
                  <a:lnTo>
                    <a:pt x="1818744" y="0"/>
                  </a:lnTo>
                  <a:lnTo>
                    <a:pt x="1818744" y="929431"/>
                  </a:lnTo>
                  <a:lnTo>
                    <a:pt x="0" y="929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22" name="AutoShape 7">
              <a:extLst>
                <a:ext uri="{FF2B5EF4-FFF2-40B4-BE49-F238E27FC236}">
                  <a16:creationId xmlns:a16="http://schemas.microsoft.com/office/drawing/2014/main" id="{E543FA1C-1599-0C16-5632-0B4D8B13E6E7}"/>
                </a:ext>
              </a:extLst>
            </p:cNvPr>
            <p:cNvSpPr/>
            <p:nvPr/>
          </p:nvSpPr>
          <p:spPr>
            <a:xfrm flipV="1">
              <a:off x="12154824" y="71792"/>
              <a:ext cx="0" cy="870191"/>
            </a:xfrm>
            <a:prstGeom prst="line">
              <a:avLst/>
            </a:prstGeom>
            <a:ln w="25352" cap="flat">
              <a:solidFill>
                <a:srgbClr val="4A4545"/>
              </a:solidFill>
              <a:prstDash val="solid"/>
              <a:headEnd type="none" w="sm" len="sm"/>
              <a:tailEnd type="none" w="sm" len="sm"/>
            </a:ln>
          </p:spPr>
        </p:sp>
      </p:grpSp>
    </p:spTree>
    <p:extLst>
      <p:ext uri="{BB962C8B-B14F-4D97-AF65-F5344CB8AC3E}">
        <p14:creationId xmlns:p14="http://schemas.microsoft.com/office/powerpoint/2010/main" val="22948380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D6CF61-EAAF-6789-3EEB-E3D12F6E4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7DDC643B-0DA0-891B-D25D-00F3276FD2E7}"/>
              </a:ext>
            </a:extLst>
          </p:cNvPr>
          <p:cNvSpPr txBox="1">
            <a:spLocks/>
          </p:cNvSpPr>
          <p:nvPr/>
        </p:nvSpPr>
        <p:spPr>
          <a:xfrm>
            <a:off x="913400" y="1129714"/>
            <a:ext cx="10771892" cy="3766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2200" b="1" dirty="0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OTC DEPO OFRECE ANTE ESTES RETOS…</a:t>
            </a:r>
            <a:endParaRPr kumimoji="0" lang="es-ES" sz="2200" b="1" i="0" u="none" strike="noStrike" kern="1200" cap="none" spc="0" normalizeH="0" baseline="0" noProof="0" dirty="0">
              <a:ln>
                <a:noFill/>
              </a:ln>
              <a:solidFill>
                <a:srgbClr val="E0C537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200" b="1" i="0" u="none" strike="noStrike" kern="1200" cap="none" spc="0" normalizeH="0" baseline="0" noProof="0" dirty="0">
              <a:ln>
                <a:noFill/>
              </a:ln>
              <a:solidFill>
                <a:srgbClr val="E0C537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5FD1643-5E07-4D70-722C-B544B35BD593}"/>
              </a:ext>
            </a:extLst>
          </p:cNvPr>
          <p:cNvSpPr txBox="1">
            <a:spLocks/>
          </p:cNvSpPr>
          <p:nvPr/>
        </p:nvSpPr>
        <p:spPr>
          <a:xfrm>
            <a:off x="811505" y="379218"/>
            <a:ext cx="1087378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OFICINA DE TRANSFORMACION COMUNITARIA </a:t>
            </a:r>
            <a:b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kumimoji="0" lang="es-ES" sz="2000" b="1" i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+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Renovables</a:t>
            </a:r>
            <a:r>
              <a:rPr kumimoji="0" lang="es-ES" sz="2000" b="1" i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</p:txBody>
      </p:sp>
      <p:sp>
        <p:nvSpPr>
          <p:cNvPr id="3" name="Marcador de texto 4">
            <a:extLst>
              <a:ext uri="{FF2B5EF4-FFF2-40B4-BE49-F238E27FC236}">
                <a16:creationId xmlns:a16="http://schemas.microsoft.com/office/drawing/2014/main" id="{3A72BDE8-6889-D630-92FF-79F031AF6CF6}"/>
              </a:ext>
            </a:extLst>
          </p:cNvPr>
          <p:cNvSpPr txBox="1">
            <a:spLocks/>
          </p:cNvSpPr>
          <p:nvPr/>
        </p:nvSpPr>
        <p:spPr>
          <a:xfrm>
            <a:off x="389527" y="1896314"/>
            <a:ext cx="3791948" cy="2580436"/>
          </a:xfrm>
          <a:prstGeom prst="rect">
            <a:avLst/>
          </a:prstGeom>
          <a:ln w="38100">
            <a:solidFill>
              <a:srgbClr val="E0C537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None/>
            </a:pPr>
            <a:endParaRPr lang="es-ES" sz="1500" dirty="0">
              <a:solidFill>
                <a:srgbClr val="4A594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500" i="0" u="none" strike="noStrike" kern="1200" cap="none" spc="0" normalizeH="0" baseline="0" noProof="0" dirty="0">
              <a:ln>
                <a:noFill/>
              </a:ln>
              <a:solidFill>
                <a:srgbClr val="4A594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5CB2DAA-5841-22C1-FA5F-E5741E7D39C3}"/>
              </a:ext>
            </a:extLst>
          </p:cNvPr>
          <p:cNvSpPr txBox="1"/>
          <p:nvPr/>
        </p:nvSpPr>
        <p:spPr>
          <a:xfrm>
            <a:off x="695325" y="1938884"/>
            <a:ext cx="319087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R="100501" algn="ctr">
              <a:defRPr sz="2400" b="1" spc="27">
                <a:solidFill>
                  <a:srgbClr val="4A594B"/>
                </a:solidFill>
                <a:latin typeface="Montserrat" panose="02000505000000020004" pitchFamily="2" charset="0"/>
                <a:cs typeface="Poppins" panose="00000500000000000000" pitchFamily="2" charset="0"/>
              </a:defRPr>
            </a:lvl1pPr>
          </a:lstStyle>
          <a:p>
            <a:r>
              <a:rPr lang="gl-ES" dirty="0">
                <a:latin typeface="Poppins" panose="00000500000000000000" pitchFamily="2" charset="0"/>
              </a:rPr>
              <a:t>DIFUSIÓN</a:t>
            </a:r>
          </a:p>
          <a:p>
            <a:endParaRPr lang="gl-ES" dirty="0">
              <a:latin typeface="Poppins" panose="00000500000000000000" pitchFamily="2" charset="0"/>
            </a:endParaRPr>
          </a:p>
          <a:p>
            <a:r>
              <a:rPr lang="gl-ES" sz="1600" b="0" spc="-86" dirty="0">
                <a:solidFill>
                  <a:srgbClr val="345264"/>
                </a:solidFill>
                <a:latin typeface="Poppins" panose="00000500000000000000" pitchFamily="2" charset="0"/>
              </a:rPr>
              <a:t>Divulgación de información sobre a constitución e funcionamento dunha Comunidade Enerxética</a:t>
            </a:r>
          </a:p>
        </p:txBody>
      </p:sp>
      <p:sp>
        <p:nvSpPr>
          <p:cNvPr id="16" name="Marcador de texto 4">
            <a:extLst>
              <a:ext uri="{FF2B5EF4-FFF2-40B4-BE49-F238E27FC236}">
                <a16:creationId xmlns:a16="http://schemas.microsoft.com/office/drawing/2014/main" id="{FF846ED7-3013-83D8-A604-5275391BDB7E}"/>
              </a:ext>
            </a:extLst>
          </p:cNvPr>
          <p:cNvSpPr txBox="1">
            <a:spLocks/>
          </p:cNvSpPr>
          <p:nvPr/>
        </p:nvSpPr>
        <p:spPr>
          <a:xfrm>
            <a:off x="4190002" y="2648789"/>
            <a:ext cx="3791948" cy="2580436"/>
          </a:xfrm>
          <a:prstGeom prst="rect">
            <a:avLst/>
          </a:prstGeom>
          <a:ln w="38100">
            <a:solidFill>
              <a:srgbClr val="E0C537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None/>
            </a:pPr>
            <a:endParaRPr lang="es-ES" sz="1500" dirty="0">
              <a:solidFill>
                <a:srgbClr val="4A594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500" i="0" u="none" strike="noStrike" kern="1200" cap="none" spc="0" normalizeH="0" baseline="0" noProof="0" dirty="0">
              <a:ln>
                <a:noFill/>
              </a:ln>
              <a:solidFill>
                <a:srgbClr val="4A594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DEEE4EB-17C1-770A-458F-E34BDF566391}"/>
              </a:ext>
            </a:extLst>
          </p:cNvPr>
          <p:cNvSpPr txBox="1"/>
          <p:nvPr/>
        </p:nvSpPr>
        <p:spPr>
          <a:xfrm>
            <a:off x="4190002" y="2710409"/>
            <a:ext cx="379194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R="100501" algn="ctr">
              <a:defRPr sz="2400" b="1" spc="27">
                <a:solidFill>
                  <a:srgbClr val="4A594B"/>
                </a:solidFill>
                <a:latin typeface="Montserrat" panose="02000505000000020004" pitchFamily="2" charset="0"/>
                <a:cs typeface="Poppins" panose="00000500000000000000" pitchFamily="2" charset="0"/>
              </a:defRPr>
            </a:lvl1pPr>
          </a:lstStyle>
          <a:p>
            <a:r>
              <a:rPr lang="gl-ES" dirty="0">
                <a:latin typeface="Poppins" panose="00000500000000000000" pitchFamily="2" charset="0"/>
              </a:rPr>
              <a:t>ACOMPAÑAMENTO</a:t>
            </a:r>
          </a:p>
          <a:p>
            <a:endParaRPr lang="gl-ES" dirty="0">
              <a:latin typeface="Poppins" panose="00000500000000000000" pitchFamily="2" charset="0"/>
            </a:endParaRPr>
          </a:p>
          <a:p>
            <a:r>
              <a:rPr lang="gl-ES" sz="1600" b="0" spc="-86" dirty="0">
                <a:solidFill>
                  <a:srgbClr val="345264"/>
                </a:solidFill>
                <a:latin typeface="Poppins" panose="00000500000000000000" pitchFamily="2" charset="0"/>
              </a:rPr>
              <a:t>No desenrolo de procesos participativos ata chegar a constituír a Comunidade Enerxética, e incluso despois, no avance dos seus proxectos</a:t>
            </a:r>
          </a:p>
        </p:txBody>
      </p:sp>
      <p:sp>
        <p:nvSpPr>
          <p:cNvPr id="18" name="Marcador de texto 4">
            <a:extLst>
              <a:ext uri="{FF2B5EF4-FFF2-40B4-BE49-F238E27FC236}">
                <a16:creationId xmlns:a16="http://schemas.microsoft.com/office/drawing/2014/main" id="{64208F0B-7CD2-568B-4AC0-00896924AD84}"/>
              </a:ext>
            </a:extLst>
          </p:cNvPr>
          <p:cNvSpPr txBox="1">
            <a:spLocks/>
          </p:cNvSpPr>
          <p:nvPr/>
        </p:nvSpPr>
        <p:spPr>
          <a:xfrm>
            <a:off x="7990477" y="1791539"/>
            <a:ext cx="3791948" cy="2580436"/>
          </a:xfrm>
          <a:prstGeom prst="rect">
            <a:avLst/>
          </a:prstGeom>
          <a:ln w="38100">
            <a:solidFill>
              <a:srgbClr val="E0C537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None/>
            </a:pPr>
            <a:endParaRPr lang="es-ES" sz="1500" dirty="0">
              <a:solidFill>
                <a:srgbClr val="4A594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500" i="0" u="none" strike="noStrike" kern="1200" cap="none" spc="0" normalizeH="0" baseline="0" noProof="0" dirty="0">
              <a:ln>
                <a:noFill/>
              </a:ln>
              <a:solidFill>
                <a:srgbClr val="4A594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416541A-F79B-908A-84C7-DCAF633D58A2}"/>
              </a:ext>
            </a:extLst>
          </p:cNvPr>
          <p:cNvSpPr txBox="1"/>
          <p:nvPr/>
        </p:nvSpPr>
        <p:spPr>
          <a:xfrm>
            <a:off x="8010527" y="1834109"/>
            <a:ext cx="3771898" cy="2185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00501" algn="ctr"/>
            <a:r>
              <a:rPr lang="gl-ES" sz="2400" b="1" spc="27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ASESORAMENTO</a:t>
            </a:r>
            <a:endParaRPr lang="gl-ES" sz="2400" b="1" spc="27" noProof="0" dirty="0">
              <a:solidFill>
                <a:srgbClr val="4A594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R="100501" algn="ctr"/>
            <a:endParaRPr lang="gl-E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80975" marR="148641" algn="ctr" defTabSz="542925">
              <a:lnSpc>
                <a:spcPct val="122300"/>
              </a:lnSpc>
            </a:pPr>
            <a:r>
              <a:rPr lang="gl-ES" sz="1600" spc="-86" noProof="0" dirty="0" err="1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Consultoría</a:t>
            </a:r>
            <a:r>
              <a:rPr lang="gl-ES" sz="1600" spc="-86" noProof="0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t</a:t>
            </a:r>
            <a:r>
              <a:rPr lang="gl-ES" sz="1600" spc="-86" dirty="0" err="1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écnica</a:t>
            </a:r>
            <a:r>
              <a:rPr lang="gl-ES" sz="1600" spc="-86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administrativa, económica, social e xurídica vinculada á constitución e posta en marcha da Comunidade Enerxética e dos seus proxectos</a:t>
            </a:r>
            <a:endParaRPr lang="gl-ES" sz="1600" spc="-7" noProof="0" dirty="0">
              <a:solidFill>
                <a:srgbClr val="34526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576D955D-CC14-0EEB-B957-69D9546E8364}"/>
              </a:ext>
            </a:extLst>
          </p:cNvPr>
          <p:cNvSpPr>
            <a:spLocks noChangeAspect="1"/>
          </p:cNvSpPr>
          <p:nvPr/>
        </p:nvSpPr>
        <p:spPr>
          <a:xfrm>
            <a:off x="0" y="-11646"/>
            <a:ext cx="2418514" cy="831600"/>
          </a:xfrm>
          <a:custGeom>
            <a:avLst/>
            <a:gdLst/>
            <a:ahLst/>
            <a:cxnLst/>
            <a:rect l="l" t="t" r="r" b="b"/>
            <a:pathLst>
              <a:path w="4891211" h="1681831">
                <a:moveTo>
                  <a:pt x="0" y="0"/>
                </a:moveTo>
                <a:lnTo>
                  <a:pt x="4891211" y="0"/>
                </a:lnTo>
                <a:lnTo>
                  <a:pt x="4891211" y="1681831"/>
                </a:lnTo>
                <a:lnTo>
                  <a:pt x="0" y="16818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236" r="-5236"/>
            </a:stretch>
          </a:blipFill>
        </p:spPr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BE2735FB-6C47-BE5D-3F14-3E9DA21A8C64}"/>
              </a:ext>
            </a:extLst>
          </p:cNvPr>
          <p:cNvGrpSpPr>
            <a:grpSpLocks noChangeAspect="1"/>
          </p:cNvGrpSpPr>
          <p:nvPr/>
        </p:nvGrpSpPr>
        <p:grpSpPr>
          <a:xfrm>
            <a:off x="258223" y="6100410"/>
            <a:ext cx="11675553" cy="604344"/>
            <a:chOff x="0" y="0"/>
            <a:chExt cx="19760282" cy="1022821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412E7314-3960-D0B3-69DA-DE24B64D7DA5}"/>
                </a:ext>
              </a:extLst>
            </p:cNvPr>
            <p:cNvSpPr/>
            <p:nvPr/>
          </p:nvSpPr>
          <p:spPr>
            <a:xfrm>
              <a:off x="0" y="0"/>
              <a:ext cx="3825153" cy="1022821"/>
            </a:xfrm>
            <a:custGeom>
              <a:avLst/>
              <a:gdLst/>
              <a:ahLst/>
              <a:cxnLst/>
              <a:rect l="l" t="t" r="r" b="b"/>
              <a:pathLst>
                <a:path w="3825153" h="1022821">
                  <a:moveTo>
                    <a:pt x="0" y="0"/>
                  </a:moveTo>
                  <a:lnTo>
                    <a:pt x="3825153" y="0"/>
                  </a:lnTo>
                  <a:lnTo>
                    <a:pt x="3825153" y="1022821"/>
                  </a:lnTo>
                  <a:lnTo>
                    <a:pt x="0" y="1022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2351"/>
              </a:stretch>
            </a:blipFill>
          </p:spPr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501035CD-0B9B-A114-A3F5-66DEA28642D8}"/>
                </a:ext>
              </a:extLst>
            </p:cNvPr>
            <p:cNvSpPr/>
            <p:nvPr/>
          </p:nvSpPr>
          <p:spPr>
            <a:xfrm>
              <a:off x="6158298" y="71792"/>
              <a:ext cx="5682165" cy="909146"/>
            </a:xfrm>
            <a:custGeom>
              <a:avLst/>
              <a:gdLst/>
              <a:ahLst/>
              <a:cxnLst/>
              <a:rect l="l" t="t" r="r" b="b"/>
              <a:pathLst>
                <a:path w="5682165" h="909146">
                  <a:moveTo>
                    <a:pt x="0" y="0"/>
                  </a:moveTo>
                  <a:lnTo>
                    <a:pt x="5682165" y="0"/>
                  </a:lnTo>
                  <a:lnTo>
                    <a:pt x="5682165" y="909147"/>
                  </a:lnTo>
                  <a:lnTo>
                    <a:pt x="0" y="909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85797A94-FF5B-6B94-1843-8084A1C991C0}"/>
                </a:ext>
              </a:extLst>
            </p:cNvPr>
            <p:cNvSpPr/>
            <p:nvPr/>
          </p:nvSpPr>
          <p:spPr>
            <a:xfrm>
              <a:off x="12392904" y="0"/>
              <a:ext cx="5292746" cy="980939"/>
            </a:xfrm>
            <a:custGeom>
              <a:avLst/>
              <a:gdLst/>
              <a:ahLst/>
              <a:cxnLst/>
              <a:rect l="l" t="t" r="r" b="b"/>
              <a:pathLst>
                <a:path w="5292746" h="980939">
                  <a:moveTo>
                    <a:pt x="0" y="0"/>
                  </a:moveTo>
                  <a:lnTo>
                    <a:pt x="5292746" y="0"/>
                  </a:lnTo>
                  <a:lnTo>
                    <a:pt x="5292746" y="980939"/>
                  </a:lnTo>
                  <a:lnTo>
                    <a:pt x="0" y="980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182" t="-109633" r="-3841" b="-118223"/>
              </a:stretch>
            </a:blipFill>
          </p:spPr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FD634AAB-9A0F-078B-1285-3E653EF17272}"/>
                </a:ext>
              </a:extLst>
            </p:cNvPr>
            <p:cNvSpPr/>
            <p:nvPr/>
          </p:nvSpPr>
          <p:spPr>
            <a:xfrm>
              <a:off x="17941538" y="93390"/>
              <a:ext cx="1818743" cy="929431"/>
            </a:xfrm>
            <a:custGeom>
              <a:avLst/>
              <a:gdLst/>
              <a:ahLst/>
              <a:cxnLst/>
              <a:rect l="l" t="t" r="r" b="b"/>
              <a:pathLst>
                <a:path w="1818743" h="929431">
                  <a:moveTo>
                    <a:pt x="0" y="0"/>
                  </a:moveTo>
                  <a:lnTo>
                    <a:pt x="1818744" y="0"/>
                  </a:lnTo>
                  <a:lnTo>
                    <a:pt x="1818744" y="929431"/>
                  </a:lnTo>
                  <a:lnTo>
                    <a:pt x="0" y="929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21" name="AutoShape 7">
              <a:extLst>
                <a:ext uri="{FF2B5EF4-FFF2-40B4-BE49-F238E27FC236}">
                  <a16:creationId xmlns:a16="http://schemas.microsoft.com/office/drawing/2014/main" id="{366775E8-297D-C0DE-1C3A-B5B309634205}"/>
                </a:ext>
              </a:extLst>
            </p:cNvPr>
            <p:cNvSpPr/>
            <p:nvPr/>
          </p:nvSpPr>
          <p:spPr>
            <a:xfrm flipV="1">
              <a:off x="12154824" y="71792"/>
              <a:ext cx="0" cy="870191"/>
            </a:xfrm>
            <a:prstGeom prst="line">
              <a:avLst/>
            </a:prstGeom>
            <a:ln w="25352" cap="flat">
              <a:solidFill>
                <a:srgbClr val="4A4545"/>
              </a:solidFill>
              <a:prstDash val="solid"/>
              <a:headEnd type="none" w="sm" len="sm"/>
              <a:tailEnd type="none" w="sm" len="sm"/>
            </a:ln>
          </p:spPr>
        </p:sp>
      </p:grpSp>
    </p:spTree>
    <p:extLst>
      <p:ext uri="{BB962C8B-B14F-4D97-AF65-F5344CB8AC3E}">
        <p14:creationId xmlns:p14="http://schemas.microsoft.com/office/powerpoint/2010/main" val="4134478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1F427-670E-227D-74FB-D951285EF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8F665CF0-516A-9268-F6C7-80466B088AC3}"/>
              </a:ext>
            </a:extLst>
          </p:cNvPr>
          <p:cNvSpPr txBox="1">
            <a:spLocks/>
          </p:cNvSpPr>
          <p:nvPr/>
        </p:nvSpPr>
        <p:spPr>
          <a:xfrm>
            <a:off x="913400" y="1129714"/>
            <a:ext cx="10771892" cy="3766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ESPAZOS DE COLABORACIÓN…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200" b="1" i="0" u="none" strike="noStrike" kern="1200" cap="none" spc="0" normalizeH="0" baseline="0" noProof="0" dirty="0">
              <a:ln>
                <a:noFill/>
              </a:ln>
              <a:solidFill>
                <a:srgbClr val="E0C537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E94DF20-441B-9EF4-1924-6A20343A9337}"/>
              </a:ext>
            </a:extLst>
          </p:cNvPr>
          <p:cNvSpPr txBox="1">
            <a:spLocks/>
          </p:cNvSpPr>
          <p:nvPr/>
        </p:nvSpPr>
        <p:spPr>
          <a:xfrm>
            <a:off x="811505" y="379218"/>
            <a:ext cx="1087378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OFICINA DE TRANSFORMACION COMUNITARIA </a:t>
            </a:r>
            <a:b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kumimoji="0" lang="es-ES" sz="2000" b="1" i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+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Renovables</a:t>
            </a:r>
            <a:r>
              <a:rPr kumimoji="0" lang="es-ES" sz="2000" b="1" i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</p:txBody>
      </p:sp>
      <p:sp>
        <p:nvSpPr>
          <p:cNvPr id="3" name="Marcador de texto 4">
            <a:extLst>
              <a:ext uri="{FF2B5EF4-FFF2-40B4-BE49-F238E27FC236}">
                <a16:creationId xmlns:a16="http://schemas.microsoft.com/office/drawing/2014/main" id="{9342352B-695A-71D8-F8FE-7F2CECD6E280}"/>
              </a:ext>
            </a:extLst>
          </p:cNvPr>
          <p:cNvSpPr txBox="1">
            <a:spLocks/>
          </p:cNvSpPr>
          <p:nvPr/>
        </p:nvSpPr>
        <p:spPr>
          <a:xfrm>
            <a:off x="389527" y="1896314"/>
            <a:ext cx="3791948" cy="2580436"/>
          </a:xfrm>
          <a:prstGeom prst="rect">
            <a:avLst/>
          </a:prstGeom>
          <a:ln w="38100">
            <a:solidFill>
              <a:srgbClr val="E0C537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None/>
            </a:pPr>
            <a:endParaRPr lang="es-ES" sz="1500" dirty="0">
              <a:solidFill>
                <a:srgbClr val="4A594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500" i="0" u="none" strike="noStrike" kern="1200" cap="none" spc="0" normalizeH="0" baseline="0" noProof="0" dirty="0">
              <a:ln>
                <a:noFill/>
              </a:ln>
              <a:solidFill>
                <a:srgbClr val="4A594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2BF175F-4667-E730-93B1-D80243C701A8}"/>
              </a:ext>
            </a:extLst>
          </p:cNvPr>
          <p:cNvSpPr txBox="1"/>
          <p:nvPr/>
        </p:nvSpPr>
        <p:spPr>
          <a:xfrm>
            <a:off x="690063" y="2217036"/>
            <a:ext cx="31908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R="100501" algn="ctr">
              <a:defRPr sz="2400" b="1" spc="27">
                <a:solidFill>
                  <a:srgbClr val="4A594B"/>
                </a:solidFill>
                <a:latin typeface="Montserrat" panose="02000505000000020004" pitchFamily="2" charset="0"/>
                <a:cs typeface="Poppins" panose="00000500000000000000" pitchFamily="2" charset="0"/>
              </a:defRPr>
            </a:lvl1pPr>
          </a:lstStyle>
          <a:p>
            <a:r>
              <a:rPr lang="gl-ES" dirty="0">
                <a:latin typeface="Poppins" panose="00000500000000000000" pitchFamily="2" charset="0"/>
              </a:rPr>
              <a:t>OBSERVATORIO PROVINCIAL DAS CE DA PROVINCIA DE PONTEVEDRA</a:t>
            </a:r>
          </a:p>
          <a:p>
            <a:endParaRPr lang="gl-ES" dirty="0">
              <a:latin typeface="Poppins" panose="00000500000000000000" pitchFamily="2" charset="0"/>
            </a:endParaRPr>
          </a:p>
        </p:txBody>
      </p:sp>
      <p:sp>
        <p:nvSpPr>
          <p:cNvPr id="16" name="Marcador de texto 4">
            <a:extLst>
              <a:ext uri="{FF2B5EF4-FFF2-40B4-BE49-F238E27FC236}">
                <a16:creationId xmlns:a16="http://schemas.microsoft.com/office/drawing/2014/main" id="{AE3BF6D8-D572-9201-CEDB-D493E60CD004}"/>
              </a:ext>
            </a:extLst>
          </p:cNvPr>
          <p:cNvSpPr txBox="1">
            <a:spLocks/>
          </p:cNvSpPr>
          <p:nvPr/>
        </p:nvSpPr>
        <p:spPr>
          <a:xfrm>
            <a:off x="4190002" y="2648789"/>
            <a:ext cx="3791948" cy="2580436"/>
          </a:xfrm>
          <a:prstGeom prst="rect">
            <a:avLst/>
          </a:prstGeom>
          <a:ln w="38100">
            <a:solidFill>
              <a:srgbClr val="E0C537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None/>
            </a:pPr>
            <a:endParaRPr lang="es-ES" sz="1500" dirty="0">
              <a:solidFill>
                <a:srgbClr val="4A594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500" i="0" u="none" strike="noStrike" kern="1200" cap="none" spc="0" normalizeH="0" baseline="0" noProof="0" dirty="0">
              <a:ln>
                <a:noFill/>
              </a:ln>
              <a:solidFill>
                <a:srgbClr val="4A594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AB9F68D-2ED8-D114-2345-5FAAB3BF8E6D}"/>
              </a:ext>
            </a:extLst>
          </p:cNvPr>
          <p:cNvSpPr txBox="1"/>
          <p:nvPr/>
        </p:nvSpPr>
        <p:spPr>
          <a:xfrm>
            <a:off x="4200026" y="3149724"/>
            <a:ext cx="37919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R="100501" algn="ctr">
              <a:defRPr sz="2400" b="1" spc="27">
                <a:solidFill>
                  <a:srgbClr val="4A594B"/>
                </a:solidFill>
                <a:latin typeface="Montserrat" panose="02000505000000020004" pitchFamily="2" charset="0"/>
                <a:cs typeface="Poppins" panose="00000500000000000000" pitchFamily="2" charset="0"/>
              </a:defRPr>
            </a:lvl1pPr>
          </a:lstStyle>
          <a:p>
            <a:r>
              <a:rPr lang="gl-ES" dirty="0">
                <a:latin typeface="Poppins" panose="00000500000000000000" pitchFamily="2" charset="0"/>
              </a:rPr>
              <a:t>ENCONTROS VIRTUAIS SOBRE CE DA PROVINCIA DE PONTEVEDRA</a:t>
            </a:r>
          </a:p>
        </p:txBody>
      </p:sp>
      <p:sp>
        <p:nvSpPr>
          <p:cNvPr id="18" name="Marcador de texto 4">
            <a:extLst>
              <a:ext uri="{FF2B5EF4-FFF2-40B4-BE49-F238E27FC236}">
                <a16:creationId xmlns:a16="http://schemas.microsoft.com/office/drawing/2014/main" id="{D059845E-3BF2-34A7-F62A-9DA3F0F9FCE0}"/>
              </a:ext>
            </a:extLst>
          </p:cNvPr>
          <p:cNvSpPr txBox="1">
            <a:spLocks/>
          </p:cNvSpPr>
          <p:nvPr/>
        </p:nvSpPr>
        <p:spPr>
          <a:xfrm>
            <a:off x="7990477" y="1791539"/>
            <a:ext cx="3791948" cy="2580436"/>
          </a:xfrm>
          <a:prstGeom prst="rect">
            <a:avLst/>
          </a:prstGeom>
          <a:ln w="38100">
            <a:solidFill>
              <a:srgbClr val="E0C537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None/>
            </a:pPr>
            <a:endParaRPr lang="es-ES" sz="1500" dirty="0">
              <a:solidFill>
                <a:srgbClr val="4A594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500" i="0" u="none" strike="noStrike" kern="1200" cap="none" spc="0" normalizeH="0" baseline="0" noProof="0" dirty="0">
              <a:ln>
                <a:noFill/>
              </a:ln>
              <a:solidFill>
                <a:srgbClr val="4A594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5D66680-EA8C-69C1-11A1-721B78669820}"/>
              </a:ext>
            </a:extLst>
          </p:cNvPr>
          <p:cNvSpPr txBox="1"/>
          <p:nvPr/>
        </p:nvSpPr>
        <p:spPr>
          <a:xfrm>
            <a:off x="8030575" y="2125255"/>
            <a:ext cx="37718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00501" algn="ctr"/>
            <a:r>
              <a:rPr lang="gl-ES" sz="2400" b="1" spc="27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OFICINA VIVEIRO DE EMPREGO NO POLÍGONO INDUSTRIAL DE BARRO</a:t>
            </a:r>
            <a:endParaRPr lang="gl-ES" sz="2400" b="1" spc="27" noProof="0" dirty="0">
              <a:solidFill>
                <a:srgbClr val="4A594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3CEC107D-AAAD-675E-A7BF-AF7827C62B4B}"/>
              </a:ext>
            </a:extLst>
          </p:cNvPr>
          <p:cNvSpPr>
            <a:spLocks noChangeAspect="1"/>
          </p:cNvSpPr>
          <p:nvPr/>
        </p:nvSpPr>
        <p:spPr>
          <a:xfrm>
            <a:off x="0" y="-11646"/>
            <a:ext cx="2418514" cy="831600"/>
          </a:xfrm>
          <a:custGeom>
            <a:avLst/>
            <a:gdLst/>
            <a:ahLst/>
            <a:cxnLst/>
            <a:rect l="l" t="t" r="r" b="b"/>
            <a:pathLst>
              <a:path w="4891211" h="1681831">
                <a:moveTo>
                  <a:pt x="0" y="0"/>
                </a:moveTo>
                <a:lnTo>
                  <a:pt x="4891211" y="0"/>
                </a:lnTo>
                <a:lnTo>
                  <a:pt x="4891211" y="1681831"/>
                </a:lnTo>
                <a:lnTo>
                  <a:pt x="0" y="16818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236" r="-5236"/>
            </a:stretch>
          </a:blipFill>
        </p:spPr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ACC7F5CD-EC15-113C-5B29-276BCE29E0FE}"/>
              </a:ext>
            </a:extLst>
          </p:cNvPr>
          <p:cNvGrpSpPr>
            <a:grpSpLocks noChangeAspect="1"/>
          </p:cNvGrpSpPr>
          <p:nvPr/>
        </p:nvGrpSpPr>
        <p:grpSpPr>
          <a:xfrm>
            <a:off x="258223" y="6100410"/>
            <a:ext cx="11675553" cy="604344"/>
            <a:chOff x="0" y="0"/>
            <a:chExt cx="19760282" cy="1022821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DFCB9115-53BA-5B48-87A8-8F8D439619F3}"/>
                </a:ext>
              </a:extLst>
            </p:cNvPr>
            <p:cNvSpPr/>
            <p:nvPr/>
          </p:nvSpPr>
          <p:spPr>
            <a:xfrm>
              <a:off x="0" y="0"/>
              <a:ext cx="3825153" cy="1022821"/>
            </a:xfrm>
            <a:custGeom>
              <a:avLst/>
              <a:gdLst/>
              <a:ahLst/>
              <a:cxnLst/>
              <a:rect l="l" t="t" r="r" b="b"/>
              <a:pathLst>
                <a:path w="3825153" h="1022821">
                  <a:moveTo>
                    <a:pt x="0" y="0"/>
                  </a:moveTo>
                  <a:lnTo>
                    <a:pt x="3825153" y="0"/>
                  </a:lnTo>
                  <a:lnTo>
                    <a:pt x="3825153" y="1022821"/>
                  </a:lnTo>
                  <a:lnTo>
                    <a:pt x="0" y="1022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2351"/>
              </a:stretch>
            </a:blipFill>
          </p:spPr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36849359-B644-DED0-5C72-068010A176D9}"/>
                </a:ext>
              </a:extLst>
            </p:cNvPr>
            <p:cNvSpPr/>
            <p:nvPr/>
          </p:nvSpPr>
          <p:spPr>
            <a:xfrm>
              <a:off x="6158298" y="71792"/>
              <a:ext cx="5682165" cy="909146"/>
            </a:xfrm>
            <a:custGeom>
              <a:avLst/>
              <a:gdLst/>
              <a:ahLst/>
              <a:cxnLst/>
              <a:rect l="l" t="t" r="r" b="b"/>
              <a:pathLst>
                <a:path w="5682165" h="909146">
                  <a:moveTo>
                    <a:pt x="0" y="0"/>
                  </a:moveTo>
                  <a:lnTo>
                    <a:pt x="5682165" y="0"/>
                  </a:lnTo>
                  <a:lnTo>
                    <a:pt x="5682165" y="909147"/>
                  </a:lnTo>
                  <a:lnTo>
                    <a:pt x="0" y="909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DD2A7F17-84DB-0840-A000-B6336B674EBF}"/>
                </a:ext>
              </a:extLst>
            </p:cNvPr>
            <p:cNvSpPr/>
            <p:nvPr/>
          </p:nvSpPr>
          <p:spPr>
            <a:xfrm>
              <a:off x="12392904" y="0"/>
              <a:ext cx="5292746" cy="980939"/>
            </a:xfrm>
            <a:custGeom>
              <a:avLst/>
              <a:gdLst/>
              <a:ahLst/>
              <a:cxnLst/>
              <a:rect l="l" t="t" r="r" b="b"/>
              <a:pathLst>
                <a:path w="5292746" h="980939">
                  <a:moveTo>
                    <a:pt x="0" y="0"/>
                  </a:moveTo>
                  <a:lnTo>
                    <a:pt x="5292746" y="0"/>
                  </a:lnTo>
                  <a:lnTo>
                    <a:pt x="5292746" y="980939"/>
                  </a:lnTo>
                  <a:lnTo>
                    <a:pt x="0" y="980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182" t="-109633" r="-3841" b="-118223"/>
              </a:stretch>
            </a:blipFill>
          </p:spPr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17EAB9CF-30D5-7AAB-E3B7-1649C8631673}"/>
                </a:ext>
              </a:extLst>
            </p:cNvPr>
            <p:cNvSpPr/>
            <p:nvPr/>
          </p:nvSpPr>
          <p:spPr>
            <a:xfrm>
              <a:off x="17941538" y="93390"/>
              <a:ext cx="1818743" cy="929431"/>
            </a:xfrm>
            <a:custGeom>
              <a:avLst/>
              <a:gdLst/>
              <a:ahLst/>
              <a:cxnLst/>
              <a:rect l="l" t="t" r="r" b="b"/>
              <a:pathLst>
                <a:path w="1818743" h="929431">
                  <a:moveTo>
                    <a:pt x="0" y="0"/>
                  </a:moveTo>
                  <a:lnTo>
                    <a:pt x="1818744" y="0"/>
                  </a:lnTo>
                  <a:lnTo>
                    <a:pt x="1818744" y="929431"/>
                  </a:lnTo>
                  <a:lnTo>
                    <a:pt x="0" y="929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21" name="AutoShape 7">
              <a:extLst>
                <a:ext uri="{FF2B5EF4-FFF2-40B4-BE49-F238E27FC236}">
                  <a16:creationId xmlns:a16="http://schemas.microsoft.com/office/drawing/2014/main" id="{B484FA68-1EAB-942A-588D-A53980894421}"/>
                </a:ext>
              </a:extLst>
            </p:cNvPr>
            <p:cNvSpPr/>
            <p:nvPr/>
          </p:nvSpPr>
          <p:spPr>
            <a:xfrm flipV="1">
              <a:off x="12154824" y="71792"/>
              <a:ext cx="0" cy="870191"/>
            </a:xfrm>
            <a:prstGeom prst="line">
              <a:avLst/>
            </a:prstGeom>
            <a:ln w="25352" cap="flat">
              <a:solidFill>
                <a:srgbClr val="4A4545"/>
              </a:solidFill>
              <a:prstDash val="solid"/>
              <a:headEnd type="none" w="sm" len="sm"/>
              <a:tailEnd type="none" w="sm" len="sm"/>
            </a:ln>
          </p:spPr>
        </p:sp>
      </p:grpSp>
    </p:spTree>
    <p:extLst>
      <p:ext uri="{BB962C8B-B14F-4D97-AF65-F5344CB8AC3E}">
        <p14:creationId xmlns:p14="http://schemas.microsoft.com/office/powerpoint/2010/main" val="8784710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C53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8AFE13-AA71-85F0-D514-F7616F852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34ECADD7-12F1-B2E4-92E3-93D08F750F33}"/>
              </a:ext>
            </a:extLst>
          </p:cNvPr>
          <p:cNvSpPr txBox="1"/>
          <p:nvPr/>
        </p:nvSpPr>
        <p:spPr>
          <a:xfrm>
            <a:off x="1384912" y="2164824"/>
            <a:ext cx="94458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Financiament</a:t>
            </a:r>
            <a:r>
              <a:rPr lang="es-ES" sz="60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</a:t>
            </a:r>
            <a:endParaRPr kumimoji="0" lang="es-ES" sz="6000" b="1" i="0" u="none" strike="noStrike" kern="1200" cap="none" spc="0" normalizeH="0" baseline="0" noProof="0" dirty="0">
              <a:ln>
                <a:noFill/>
              </a:ln>
              <a:solidFill>
                <a:srgbClr val="4A594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ABBB194E-89AE-7581-6A6D-EA8292D260A0}"/>
              </a:ext>
            </a:extLst>
          </p:cNvPr>
          <p:cNvGrpSpPr/>
          <p:nvPr/>
        </p:nvGrpSpPr>
        <p:grpSpPr>
          <a:xfrm>
            <a:off x="97654" y="5743853"/>
            <a:ext cx="12020365" cy="976543"/>
            <a:chOff x="97654" y="5743853"/>
            <a:chExt cx="12020365" cy="976543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9F005AE0-5271-2FB2-B6B4-B48AA4B56321}"/>
                </a:ext>
              </a:extLst>
            </p:cNvPr>
            <p:cNvSpPr txBox="1"/>
            <p:nvPr/>
          </p:nvSpPr>
          <p:spPr>
            <a:xfrm>
              <a:off x="97654" y="5743853"/>
              <a:ext cx="12020365" cy="9765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  <p:grpSp>
          <p:nvGrpSpPr>
            <p:cNvPr id="11" name="Group 2">
              <a:extLst>
                <a:ext uri="{FF2B5EF4-FFF2-40B4-BE49-F238E27FC236}">
                  <a16:creationId xmlns:a16="http://schemas.microsoft.com/office/drawing/2014/main" id="{409F3F64-B14E-BBE9-47E1-0C360CFA87E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72130" y="5965166"/>
              <a:ext cx="11675553" cy="604344"/>
              <a:chOff x="0" y="0"/>
              <a:chExt cx="19760282" cy="1022821"/>
            </a:xfrm>
          </p:grpSpPr>
          <p:sp>
            <p:nvSpPr>
              <p:cNvPr id="12" name="Freeform 3">
                <a:extLst>
                  <a:ext uri="{FF2B5EF4-FFF2-40B4-BE49-F238E27FC236}">
                    <a16:creationId xmlns:a16="http://schemas.microsoft.com/office/drawing/2014/main" id="{5A884747-6AE7-72EF-7A64-BFB8D2528434}"/>
                  </a:ext>
                </a:extLst>
              </p:cNvPr>
              <p:cNvSpPr/>
              <p:nvPr/>
            </p:nvSpPr>
            <p:spPr>
              <a:xfrm>
                <a:off x="0" y="0"/>
                <a:ext cx="3825153" cy="1022821"/>
              </a:xfrm>
              <a:custGeom>
                <a:avLst/>
                <a:gdLst/>
                <a:ahLst/>
                <a:cxnLst/>
                <a:rect l="l" t="t" r="r" b="b"/>
                <a:pathLst>
                  <a:path w="3825153" h="1022821">
                    <a:moveTo>
                      <a:pt x="0" y="0"/>
                    </a:moveTo>
                    <a:lnTo>
                      <a:pt x="3825153" y="0"/>
                    </a:lnTo>
                    <a:lnTo>
                      <a:pt x="3825153" y="1022821"/>
                    </a:lnTo>
                    <a:lnTo>
                      <a:pt x="0" y="102282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r="-2351"/>
                </a:stretch>
              </a:blipFill>
            </p:spPr>
          </p:sp>
          <p:sp>
            <p:nvSpPr>
              <p:cNvPr id="13" name="Freeform 4">
                <a:extLst>
                  <a:ext uri="{FF2B5EF4-FFF2-40B4-BE49-F238E27FC236}">
                    <a16:creationId xmlns:a16="http://schemas.microsoft.com/office/drawing/2014/main" id="{429FD294-10F4-1985-306C-E399D69ACF9D}"/>
                  </a:ext>
                </a:extLst>
              </p:cNvPr>
              <p:cNvSpPr/>
              <p:nvPr/>
            </p:nvSpPr>
            <p:spPr>
              <a:xfrm>
                <a:off x="6158298" y="71792"/>
                <a:ext cx="5682165" cy="909146"/>
              </a:xfrm>
              <a:custGeom>
                <a:avLst/>
                <a:gdLst/>
                <a:ahLst/>
                <a:cxnLst/>
                <a:rect l="l" t="t" r="r" b="b"/>
                <a:pathLst>
                  <a:path w="5682165" h="909146">
                    <a:moveTo>
                      <a:pt x="0" y="0"/>
                    </a:moveTo>
                    <a:lnTo>
                      <a:pt x="5682165" y="0"/>
                    </a:lnTo>
                    <a:lnTo>
                      <a:pt x="5682165" y="909147"/>
                    </a:lnTo>
                    <a:lnTo>
                      <a:pt x="0" y="90914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</p:sp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DB31379B-AA95-9A4D-130D-10A61B87451F}"/>
                  </a:ext>
                </a:extLst>
              </p:cNvPr>
              <p:cNvSpPr/>
              <p:nvPr/>
            </p:nvSpPr>
            <p:spPr>
              <a:xfrm>
                <a:off x="12392904" y="0"/>
                <a:ext cx="5292746" cy="980939"/>
              </a:xfrm>
              <a:custGeom>
                <a:avLst/>
                <a:gdLst/>
                <a:ahLst/>
                <a:cxnLst/>
                <a:rect l="l" t="t" r="r" b="b"/>
                <a:pathLst>
                  <a:path w="5292746" h="980939">
                    <a:moveTo>
                      <a:pt x="0" y="0"/>
                    </a:moveTo>
                    <a:lnTo>
                      <a:pt x="5292746" y="0"/>
                    </a:lnTo>
                    <a:lnTo>
                      <a:pt x="5292746" y="980939"/>
                    </a:lnTo>
                    <a:lnTo>
                      <a:pt x="0" y="980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4182" t="-109633" r="-3841" b="-118223"/>
                </a:stretch>
              </a:blipFill>
            </p:spPr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017CAA-9DC9-B896-24F1-BEEA8C473486}"/>
                  </a:ext>
                </a:extLst>
              </p:cNvPr>
              <p:cNvSpPr/>
              <p:nvPr/>
            </p:nvSpPr>
            <p:spPr>
              <a:xfrm>
                <a:off x="17941538" y="93390"/>
                <a:ext cx="1818743" cy="929431"/>
              </a:xfrm>
              <a:custGeom>
                <a:avLst/>
                <a:gdLst/>
                <a:ahLst/>
                <a:cxnLst/>
                <a:rect l="l" t="t" r="r" b="b"/>
                <a:pathLst>
                  <a:path w="1818743" h="929431">
                    <a:moveTo>
                      <a:pt x="0" y="0"/>
                    </a:moveTo>
                    <a:lnTo>
                      <a:pt x="1818744" y="0"/>
                    </a:lnTo>
                    <a:lnTo>
                      <a:pt x="1818744" y="929431"/>
                    </a:lnTo>
                    <a:lnTo>
                      <a:pt x="0" y="9294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</p:sp>
          <p:sp>
            <p:nvSpPr>
              <p:cNvPr id="16" name="AutoShape 7">
                <a:extLst>
                  <a:ext uri="{FF2B5EF4-FFF2-40B4-BE49-F238E27FC236}">
                    <a16:creationId xmlns:a16="http://schemas.microsoft.com/office/drawing/2014/main" id="{B6389B9A-00E9-F3DA-AED9-3567EBBBE0B9}"/>
                  </a:ext>
                </a:extLst>
              </p:cNvPr>
              <p:cNvSpPr/>
              <p:nvPr/>
            </p:nvSpPr>
            <p:spPr>
              <a:xfrm flipV="1">
                <a:off x="12154824" y="71792"/>
                <a:ext cx="0" cy="870191"/>
              </a:xfrm>
              <a:prstGeom prst="line">
                <a:avLst/>
              </a:prstGeom>
              <a:ln w="25352" cap="flat">
                <a:solidFill>
                  <a:srgbClr val="4A4545"/>
                </a:solidFill>
                <a:prstDash val="solid"/>
                <a:headEnd type="none" w="sm" len="sm"/>
                <a:tailEnd type="none" w="sm" len="sm"/>
              </a:ln>
            </p:spPr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C9A702CF-2CE3-9D96-50DC-B6DBA5AAC902}"/>
              </a:ext>
            </a:extLst>
          </p:cNvPr>
          <p:cNvSpPr>
            <a:spLocks noChangeAspect="1"/>
          </p:cNvSpPr>
          <p:nvPr/>
        </p:nvSpPr>
        <p:spPr>
          <a:xfrm>
            <a:off x="9773486" y="0"/>
            <a:ext cx="2418514" cy="831600"/>
          </a:xfrm>
          <a:custGeom>
            <a:avLst/>
            <a:gdLst/>
            <a:ahLst/>
            <a:cxnLst/>
            <a:rect l="l" t="t" r="r" b="b"/>
            <a:pathLst>
              <a:path w="4891211" h="1681831">
                <a:moveTo>
                  <a:pt x="0" y="0"/>
                </a:moveTo>
                <a:lnTo>
                  <a:pt x="4891211" y="0"/>
                </a:lnTo>
                <a:lnTo>
                  <a:pt x="4891211" y="1681831"/>
                </a:lnTo>
                <a:lnTo>
                  <a:pt x="0" y="168183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236" r="-5236"/>
            </a:stretch>
          </a:blipFill>
        </p:spPr>
      </p:sp>
    </p:spTree>
    <p:extLst>
      <p:ext uri="{BB962C8B-B14F-4D97-AF65-F5344CB8AC3E}">
        <p14:creationId xmlns:p14="http://schemas.microsoft.com/office/powerpoint/2010/main" val="38940702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5C20E-6598-D842-40F0-029956981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5E1BFA4-D70C-DF2F-C389-18B8915FFA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505075" y="1417229"/>
            <a:ext cx="7181849" cy="407962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B76D290-DCC3-D305-DC32-BC154311DF3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7276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l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OFICINA DE TRANSFORMACION COMUNITARIA </a:t>
            </a:r>
            <a:br>
              <a:rPr kumimoji="0" lang="gl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</a:br>
            <a:r>
              <a:rPr kumimoji="0" lang="gl-ES" sz="2000" b="1" i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+ </a:t>
            </a:r>
            <a:r>
              <a:rPr kumimoji="0" lang="gl-ES" sz="2000" b="1" i="0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Renovables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326C546-579B-813A-016B-A1F4E2BCB7A4}"/>
              </a:ext>
            </a:extLst>
          </p:cNvPr>
          <p:cNvSpPr txBox="1"/>
          <p:nvPr/>
        </p:nvSpPr>
        <p:spPr>
          <a:xfrm>
            <a:off x="838200" y="1237886"/>
            <a:ext cx="82677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gl-ES" sz="2200" b="1" i="0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LIÑAS DE FINANCIAMENTO: AS APOR</a:t>
            </a:r>
            <a:r>
              <a:rPr lang="gl-ES" sz="2200" b="1" dirty="0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</a:t>
            </a:r>
            <a:r>
              <a:rPr kumimoji="0" lang="gl-ES" sz="2200" b="1" i="0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ACIÓNS DOS SOCIOS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5FDFD8E-B376-B343-6A0B-975FF61592B6}"/>
              </a:ext>
            </a:extLst>
          </p:cNvPr>
          <p:cNvSpPr txBox="1"/>
          <p:nvPr/>
        </p:nvSpPr>
        <p:spPr>
          <a:xfrm>
            <a:off x="838199" y="1878255"/>
            <a:ext cx="10004535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financiación inicial, en moitos dos casos, partirá dos propios socios da CE.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Nos estatutos da CE establecerase a forma de entrada na mesma e as cotas de participación segundo o tipo de socio. Pode establecerse unha cota de entrada inicial para ser socio e posteriormente unha cota para o socio que se beneficie da enerxía que produce a planta, que se establece xeralmente por </a:t>
            </a:r>
            <a:r>
              <a:rPr lang="gl-ES" sz="1500" dirty="0" err="1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kWp</a:t>
            </a: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que se adquire.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 plan de viabilidade económica que realice a CE, ditaminara a cota que ten que aportar cada socio enerxía e só se abonará unha única vez o inicio do proxecto.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kumimoji="0" lang="gl-ES" sz="1500" b="0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Esta cota engloba o custo dos proxectos técnicos, costes de materiais, man de obra...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kumimoji="0" lang="gl-ES" sz="1500" b="0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Posteriormente establecese unha cota de mantemento anual, que pode englobar tamén servizos como a xestión da CE, se se decide contratar un xestor da CE externo, os seguros... Xeralmente esta cota tamén se establece en base os </a:t>
            </a:r>
            <a:r>
              <a:rPr kumimoji="0" lang="gl-E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kWp</a:t>
            </a:r>
            <a:r>
              <a:rPr kumimoji="0" lang="gl-ES" sz="1500" b="0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adquiridos.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EB5A7A6C-1170-4A5C-C3B2-CED12F4270BE}"/>
              </a:ext>
            </a:extLst>
          </p:cNvPr>
          <p:cNvSpPr>
            <a:spLocks noChangeAspect="1"/>
          </p:cNvSpPr>
          <p:nvPr/>
        </p:nvSpPr>
        <p:spPr>
          <a:xfrm>
            <a:off x="0" y="-11646"/>
            <a:ext cx="2418514" cy="831600"/>
          </a:xfrm>
          <a:custGeom>
            <a:avLst/>
            <a:gdLst/>
            <a:ahLst/>
            <a:cxnLst/>
            <a:rect l="l" t="t" r="r" b="b"/>
            <a:pathLst>
              <a:path w="4891211" h="1681831">
                <a:moveTo>
                  <a:pt x="0" y="0"/>
                </a:moveTo>
                <a:lnTo>
                  <a:pt x="4891211" y="0"/>
                </a:lnTo>
                <a:lnTo>
                  <a:pt x="4891211" y="1681831"/>
                </a:lnTo>
                <a:lnTo>
                  <a:pt x="0" y="16818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236" r="-5236"/>
            </a:stretch>
          </a:blipFill>
        </p:spPr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8BC1B6E7-631C-E01A-4529-39E2DF489AAB}"/>
              </a:ext>
            </a:extLst>
          </p:cNvPr>
          <p:cNvGrpSpPr>
            <a:grpSpLocks noChangeAspect="1"/>
          </p:cNvGrpSpPr>
          <p:nvPr/>
        </p:nvGrpSpPr>
        <p:grpSpPr>
          <a:xfrm>
            <a:off x="258223" y="6100410"/>
            <a:ext cx="11675553" cy="604344"/>
            <a:chOff x="0" y="0"/>
            <a:chExt cx="19760282" cy="1022821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5071FC06-99DD-57A5-E40E-E86BC4D1FCBD}"/>
                </a:ext>
              </a:extLst>
            </p:cNvPr>
            <p:cNvSpPr/>
            <p:nvPr/>
          </p:nvSpPr>
          <p:spPr>
            <a:xfrm>
              <a:off x="0" y="0"/>
              <a:ext cx="3825153" cy="1022821"/>
            </a:xfrm>
            <a:custGeom>
              <a:avLst/>
              <a:gdLst/>
              <a:ahLst/>
              <a:cxnLst/>
              <a:rect l="l" t="t" r="r" b="b"/>
              <a:pathLst>
                <a:path w="3825153" h="1022821">
                  <a:moveTo>
                    <a:pt x="0" y="0"/>
                  </a:moveTo>
                  <a:lnTo>
                    <a:pt x="3825153" y="0"/>
                  </a:lnTo>
                  <a:lnTo>
                    <a:pt x="3825153" y="1022821"/>
                  </a:lnTo>
                  <a:lnTo>
                    <a:pt x="0" y="1022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351"/>
              </a:stretch>
            </a:blipFill>
          </p:spPr>
        </p:sp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787AD422-52BF-8BAC-FE48-20316A05A469}"/>
                </a:ext>
              </a:extLst>
            </p:cNvPr>
            <p:cNvSpPr/>
            <p:nvPr/>
          </p:nvSpPr>
          <p:spPr>
            <a:xfrm>
              <a:off x="6158298" y="71792"/>
              <a:ext cx="5682165" cy="909146"/>
            </a:xfrm>
            <a:custGeom>
              <a:avLst/>
              <a:gdLst/>
              <a:ahLst/>
              <a:cxnLst/>
              <a:rect l="l" t="t" r="r" b="b"/>
              <a:pathLst>
                <a:path w="5682165" h="909146">
                  <a:moveTo>
                    <a:pt x="0" y="0"/>
                  </a:moveTo>
                  <a:lnTo>
                    <a:pt x="5682165" y="0"/>
                  </a:lnTo>
                  <a:lnTo>
                    <a:pt x="5682165" y="909147"/>
                  </a:lnTo>
                  <a:lnTo>
                    <a:pt x="0" y="909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4876BC92-7870-A36B-3E2E-B88C7E1692BC}"/>
                </a:ext>
              </a:extLst>
            </p:cNvPr>
            <p:cNvSpPr/>
            <p:nvPr/>
          </p:nvSpPr>
          <p:spPr>
            <a:xfrm>
              <a:off x="12392904" y="0"/>
              <a:ext cx="5292746" cy="980939"/>
            </a:xfrm>
            <a:custGeom>
              <a:avLst/>
              <a:gdLst/>
              <a:ahLst/>
              <a:cxnLst/>
              <a:rect l="l" t="t" r="r" b="b"/>
              <a:pathLst>
                <a:path w="5292746" h="980939">
                  <a:moveTo>
                    <a:pt x="0" y="0"/>
                  </a:moveTo>
                  <a:lnTo>
                    <a:pt x="5292746" y="0"/>
                  </a:lnTo>
                  <a:lnTo>
                    <a:pt x="5292746" y="980939"/>
                  </a:lnTo>
                  <a:lnTo>
                    <a:pt x="0" y="980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4182" t="-109633" r="-3841" b="-118223"/>
              </a:stretch>
            </a:blipFill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3DEC2545-1465-03FA-A901-AD41A95D805C}"/>
                </a:ext>
              </a:extLst>
            </p:cNvPr>
            <p:cNvSpPr/>
            <p:nvPr/>
          </p:nvSpPr>
          <p:spPr>
            <a:xfrm>
              <a:off x="17941538" y="93390"/>
              <a:ext cx="1818743" cy="929431"/>
            </a:xfrm>
            <a:custGeom>
              <a:avLst/>
              <a:gdLst/>
              <a:ahLst/>
              <a:cxnLst/>
              <a:rect l="l" t="t" r="r" b="b"/>
              <a:pathLst>
                <a:path w="1818743" h="929431">
                  <a:moveTo>
                    <a:pt x="0" y="0"/>
                  </a:moveTo>
                  <a:lnTo>
                    <a:pt x="1818744" y="0"/>
                  </a:lnTo>
                  <a:lnTo>
                    <a:pt x="1818744" y="929431"/>
                  </a:lnTo>
                  <a:lnTo>
                    <a:pt x="0" y="929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5" name="AutoShape 7">
              <a:extLst>
                <a:ext uri="{FF2B5EF4-FFF2-40B4-BE49-F238E27FC236}">
                  <a16:creationId xmlns:a16="http://schemas.microsoft.com/office/drawing/2014/main" id="{87ACC8B0-C63C-3943-2F8B-2517299DC96F}"/>
                </a:ext>
              </a:extLst>
            </p:cNvPr>
            <p:cNvSpPr/>
            <p:nvPr/>
          </p:nvSpPr>
          <p:spPr>
            <a:xfrm flipV="1">
              <a:off x="12154824" y="71792"/>
              <a:ext cx="0" cy="870191"/>
            </a:xfrm>
            <a:prstGeom prst="line">
              <a:avLst/>
            </a:prstGeom>
            <a:ln w="25352" cap="flat">
              <a:solidFill>
                <a:srgbClr val="4A4545"/>
              </a:solidFill>
              <a:prstDash val="solid"/>
              <a:headEnd type="none" w="sm" len="sm"/>
              <a:tailEnd type="none" w="sm" len="sm"/>
            </a:ln>
          </p:spPr>
        </p:sp>
      </p:grpSp>
    </p:spTree>
    <p:extLst>
      <p:ext uri="{BB962C8B-B14F-4D97-AF65-F5344CB8AC3E}">
        <p14:creationId xmlns:p14="http://schemas.microsoft.com/office/powerpoint/2010/main" val="6092756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4BCD56-60BF-5436-EAD5-DAB8EA870AB2}"/>
              </a:ext>
            </a:extLst>
          </p:cNvPr>
          <p:cNvSpPr txBox="1">
            <a:spLocks/>
          </p:cNvSpPr>
          <p:nvPr/>
        </p:nvSpPr>
        <p:spPr>
          <a:xfrm>
            <a:off x="811505" y="379218"/>
            <a:ext cx="1087378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OFICINA DE TRANSFORMACION COMUNITARIA </a:t>
            </a:r>
            <a:b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</a:b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+ Renovables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BDF2D3D-3306-6D01-477D-ED71D5AB6D04}"/>
              </a:ext>
            </a:extLst>
          </p:cNvPr>
          <p:cNvSpPr txBox="1"/>
          <p:nvPr/>
        </p:nvSpPr>
        <p:spPr>
          <a:xfrm>
            <a:off x="775993" y="1723717"/>
            <a:ext cx="10392856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5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hlinkClick r:id="rId2"/>
              </a:rPr>
              <a:t>https://ayudasenergiaidae.es/programas-ayudas-abiertas/</a:t>
            </a:r>
            <a:r>
              <a:rPr kumimoji="0" lang="es-ES" sz="15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endParaRPr kumimoji="0" lang="es-ES" sz="1500" b="0" i="0" u="none" strike="noStrike" kern="1200" cap="none" spc="0" normalizeH="0" baseline="0" noProof="0" dirty="0">
              <a:ln>
                <a:noFill/>
              </a:ln>
              <a:solidFill>
                <a:srgbClr val="4A594B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500" b="0" i="0" u="none" strike="noStrike" kern="1200" cap="none" spc="0" normalizeH="0" baseline="0" noProof="0" dirty="0">
              <a:ln>
                <a:noFill/>
              </a:ln>
              <a:solidFill>
                <a:srgbClr val="4A594B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500" b="0" i="0" u="none" strike="noStrike" kern="1200" cap="none" spc="0" normalizeH="0" baseline="0" noProof="0" dirty="0">
              <a:ln>
                <a:noFill/>
              </a:ln>
              <a:solidFill>
                <a:srgbClr val="4A594B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500" b="0" i="0" u="none" strike="noStrike" kern="1200" cap="none" spc="0" normalizeH="0" baseline="0" noProof="0" dirty="0">
              <a:ln>
                <a:noFill/>
              </a:ln>
              <a:solidFill>
                <a:srgbClr val="4A594B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pic>
        <p:nvPicPr>
          <p:cNvPr id="12" name="Imagen 11">
            <a:hlinkClick r:id="rId3"/>
            <a:extLst>
              <a:ext uri="{FF2B5EF4-FFF2-40B4-BE49-F238E27FC236}">
                <a16:creationId xmlns:a16="http://schemas.microsoft.com/office/drawing/2014/main" id="{75073FD2-6115-102C-378F-2019FB4D4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463" y="2326041"/>
            <a:ext cx="2175610" cy="156971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24D8BC2-0283-A14F-12A5-FF888C2DFD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6463" y="3928710"/>
            <a:ext cx="2175610" cy="151558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4C78FD04-4F94-1F8F-C186-76ADA05DD4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7172" y="2683148"/>
            <a:ext cx="8195353" cy="79730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A92E78F-B183-25FC-0AA7-B16F7665BE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7172" y="4224997"/>
            <a:ext cx="8195353" cy="794496"/>
          </a:xfrm>
          <a:prstGeom prst="rect">
            <a:avLst/>
          </a:prstGeom>
        </p:spPr>
      </p:pic>
      <p:pic>
        <p:nvPicPr>
          <p:cNvPr id="1028" name="Picture 4" descr="IDAE">
            <a:extLst>
              <a:ext uri="{FF2B5EF4-FFF2-40B4-BE49-F238E27FC236}">
                <a16:creationId xmlns:a16="http://schemas.microsoft.com/office/drawing/2014/main" id="{C06C29C0-1B94-ACA7-95CF-8965177B7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097" y="1236468"/>
            <a:ext cx="2659111" cy="95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45DEF722-5EC9-5C7A-7892-85F922A82480}"/>
              </a:ext>
            </a:extLst>
          </p:cNvPr>
          <p:cNvSpPr txBox="1"/>
          <p:nvPr/>
        </p:nvSpPr>
        <p:spPr>
          <a:xfrm>
            <a:off x="4635992" y="3473303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hlinkClick r:id="rId3"/>
              </a:rPr>
              <a:t>CE IMPLEMENTA | Comunidades energéticas | IDAE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A69C310-44F7-679A-36CF-335B07AC9EE0}"/>
              </a:ext>
            </a:extLst>
          </p:cNvPr>
          <p:cNvSpPr txBox="1"/>
          <p:nvPr/>
        </p:nvSpPr>
        <p:spPr>
          <a:xfrm>
            <a:off x="4635992" y="5019493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hlinkClick r:id="rId9"/>
              </a:rPr>
              <a:t>https://ayudasenergiaidae.es/pree-5000/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A2EFC72-0816-E415-92AF-7E7D0EBEA829}"/>
              </a:ext>
            </a:extLst>
          </p:cNvPr>
          <p:cNvSpPr txBox="1"/>
          <p:nvPr/>
        </p:nvSpPr>
        <p:spPr>
          <a:xfrm>
            <a:off x="781049" y="1152161"/>
            <a:ext cx="710037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gl-ES" sz="2200" b="1" i="0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LIÑAS DE FINANCIAMENTO: SUBVENCIÓNS</a:t>
            </a:r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B42610F0-F0FB-CE65-A24B-1EAFD7B779C5}"/>
              </a:ext>
            </a:extLst>
          </p:cNvPr>
          <p:cNvSpPr>
            <a:spLocks noChangeAspect="1"/>
          </p:cNvSpPr>
          <p:nvPr/>
        </p:nvSpPr>
        <p:spPr>
          <a:xfrm>
            <a:off x="0" y="-11646"/>
            <a:ext cx="2418514" cy="831600"/>
          </a:xfrm>
          <a:custGeom>
            <a:avLst/>
            <a:gdLst/>
            <a:ahLst/>
            <a:cxnLst/>
            <a:rect l="l" t="t" r="r" b="b"/>
            <a:pathLst>
              <a:path w="4891211" h="1681831">
                <a:moveTo>
                  <a:pt x="0" y="0"/>
                </a:moveTo>
                <a:lnTo>
                  <a:pt x="4891211" y="0"/>
                </a:lnTo>
                <a:lnTo>
                  <a:pt x="4891211" y="1681831"/>
                </a:lnTo>
                <a:lnTo>
                  <a:pt x="0" y="168183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5236" r="-5236"/>
            </a:stretch>
          </a:blipFill>
        </p:spPr>
      </p:sp>
      <p:grpSp>
        <p:nvGrpSpPr>
          <p:cNvPr id="9" name="Group 2">
            <a:extLst>
              <a:ext uri="{FF2B5EF4-FFF2-40B4-BE49-F238E27FC236}">
                <a16:creationId xmlns:a16="http://schemas.microsoft.com/office/drawing/2014/main" id="{E97F96A0-4B73-763B-C3D7-C5F730A968AF}"/>
              </a:ext>
            </a:extLst>
          </p:cNvPr>
          <p:cNvGrpSpPr>
            <a:grpSpLocks noChangeAspect="1"/>
          </p:cNvGrpSpPr>
          <p:nvPr/>
        </p:nvGrpSpPr>
        <p:grpSpPr>
          <a:xfrm>
            <a:off x="258223" y="6100410"/>
            <a:ext cx="11675553" cy="604344"/>
            <a:chOff x="0" y="0"/>
            <a:chExt cx="19760282" cy="1022821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189335FD-3406-28D9-93C2-A43DDA188ED4}"/>
                </a:ext>
              </a:extLst>
            </p:cNvPr>
            <p:cNvSpPr/>
            <p:nvPr/>
          </p:nvSpPr>
          <p:spPr>
            <a:xfrm>
              <a:off x="0" y="0"/>
              <a:ext cx="3825153" cy="1022821"/>
            </a:xfrm>
            <a:custGeom>
              <a:avLst/>
              <a:gdLst/>
              <a:ahLst/>
              <a:cxnLst/>
              <a:rect l="l" t="t" r="r" b="b"/>
              <a:pathLst>
                <a:path w="3825153" h="1022821">
                  <a:moveTo>
                    <a:pt x="0" y="0"/>
                  </a:moveTo>
                  <a:lnTo>
                    <a:pt x="3825153" y="0"/>
                  </a:lnTo>
                  <a:lnTo>
                    <a:pt x="3825153" y="1022821"/>
                  </a:lnTo>
                  <a:lnTo>
                    <a:pt x="0" y="1022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r="-2351"/>
              </a:stretch>
            </a:blipFill>
          </p:spPr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FBB4A090-D795-593E-8BA6-CBDDD992783B}"/>
                </a:ext>
              </a:extLst>
            </p:cNvPr>
            <p:cNvSpPr/>
            <p:nvPr/>
          </p:nvSpPr>
          <p:spPr>
            <a:xfrm>
              <a:off x="6158298" y="71792"/>
              <a:ext cx="5682165" cy="909146"/>
            </a:xfrm>
            <a:custGeom>
              <a:avLst/>
              <a:gdLst/>
              <a:ahLst/>
              <a:cxnLst/>
              <a:rect l="l" t="t" r="r" b="b"/>
              <a:pathLst>
                <a:path w="5682165" h="909146">
                  <a:moveTo>
                    <a:pt x="0" y="0"/>
                  </a:moveTo>
                  <a:lnTo>
                    <a:pt x="5682165" y="0"/>
                  </a:lnTo>
                  <a:lnTo>
                    <a:pt x="5682165" y="909147"/>
                  </a:lnTo>
                  <a:lnTo>
                    <a:pt x="0" y="909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9A0200AB-0929-E3DD-C824-592F4FBC2E81}"/>
                </a:ext>
              </a:extLst>
            </p:cNvPr>
            <p:cNvSpPr/>
            <p:nvPr/>
          </p:nvSpPr>
          <p:spPr>
            <a:xfrm>
              <a:off x="12392904" y="0"/>
              <a:ext cx="5292746" cy="980939"/>
            </a:xfrm>
            <a:custGeom>
              <a:avLst/>
              <a:gdLst/>
              <a:ahLst/>
              <a:cxnLst/>
              <a:rect l="l" t="t" r="r" b="b"/>
              <a:pathLst>
                <a:path w="5292746" h="980939">
                  <a:moveTo>
                    <a:pt x="0" y="0"/>
                  </a:moveTo>
                  <a:lnTo>
                    <a:pt x="5292746" y="0"/>
                  </a:lnTo>
                  <a:lnTo>
                    <a:pt x="5292746" y="980939"/>
                  </a:lnTo>
                  <a:lnTo>
                    <a:pt x="0" y="980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4182" t="-109633" r="-3841" b="-118223"/>
              </a:stretch>
            </a:blipFill>
          </p:spPr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05FDB6D6-499F-3D35-FC64-56E2FF8EB302}"/>
                </a:ext>
              </a:extLst>
            </p:cNvPr>
            <p:cNvSpPr/>
            <p:nvPr/>
          </p:nvSpPr>
          <p:spPr>
            <a:xfrm>
              <a:off x="17941538" y="93390"/>
              <a:ext cx="1818743" cy="929431"/>
            </a:xfrm>
            <a:custGeom>
              <a:avLst/>
              <a:gdLst/>
              <a:ahLst/>
              <a:cxnLst/>
              <a:rect l="l" t="t" r="r" b="b"/>
              <a:pathLst>
                <a:path w="1818743" h="929431">
                  <a:moveTo>
                    <a:pt x="0" y="0"/>
                  </a:moveTo>
                  <a:lnTo>
                    <a:pt x="1818744" y="0"/>
                  </a:lnTo>
                  <a:lnTo>
                    <a:pt x="1818744" y="929431"/>
                  </a:lnTo>
                  <a:lnTo>
                    <a:pt x="0" y="929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  <p:sp>
          <p:nvSpPr>
            <p:cNvPr id="19" name="AutoShape 7">
              <a:extLst>
                <a:ext uri="{FF2B5EF4-FFF2-40B4-BE49-F238E27FC236}">
                  <a16:creationId xmlns:a16="http://schemas.microsoft.com/office/drawing/2014/main" id="{E212EA15-DC99-A5C0-F4B2-31BD635A0E0B}"/>
                </a:ext>
              </a:extLst>
            </p:cNvPr>
            <p:cNvSpPr/>
            <p:nvPr/>
          </p:nvSpPr>
          <p:spPr>
            <a:xfrm flipV="1">
              <a:off x="12154824" y="71792"/>
              <a:ext cx="0" cy="870191"/>
            </a:xfrm>
            <a:prstGeom prst="line">
              <a:avLst/>
            </a:prstGeom>
            <a:ln w="25352" cap="flat">
              <a:solidFill>
                <a:srgbClr val="4A4545"/>
              </a:solidFill>
              <a:prstDash val="solid"/>
              <a:headEnd type="none" w="sm" len="sm"/>
              <a:tailEnd type="none" w="sm" len="sm"/>
            </a:ln>
          </p:spPr>
        </p:sp>
      </p:grpSp>
    </p:spTree>
    <p:extLst>
      <p:ext uri="{BB962C8B-B14F-4D97-AF65-F5344CB8AC3E}">
        <p14:creationId xmlns:p14="http://schemas.microsoft.com/office/powerpoint/2010/main" val="2378175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FD9D6008-74E3-4E93-A6C9-E25D2DD85AC8}"/>
              </a:ext>
            </a:extLst>
          </p:cNvPr>
          <p:cNvSpPr txBox="1">
            <a:spLocks/>
          </p:cNvSpPr>
          <p:nvPr/>
        </p:nvSpPr>
        <p:spPr>
          <a:xfrm>
            <a:off x="913401" y="1129714"/>
            <a:ext cx="4758350" cy="3766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200" b="1" i="0" u="none" strike="noStrike" kern="1200" cap="none" spc="0" normalizeH="0" baseline="0" noProof="0" dirty="0">
              <a:ln>
                <a:noFill/>
              </a:ln>
              <a:solidFill>
                <a:srgbClr val="E0C537"/>
              </a:solidFill>
              <a:effectLst/>
              <a:uLnTx/>
              <a:uFillTx/>
              <a:latin typeface="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4BCD56-60BF-5436-EAD5-DAB8EA870AB2}"/>
              </a:ext>
            </a:extLst>
          </p:cNvPr>
          <p:cNvSpPr txBox="1">
            <a:spLocks/>
          </p:cNvSpPr>
          <p:nvPr/>
        </p:nvSpPr>
        <p:spPr>
          <a:xfrm>
            <a:off x="811505" y="379218"/>
            <a:ext cx="1087378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"/>
                <a:ea typeface="+mj-ea"/>
                <a:cs typeface="+mj-cs"/>
              </a:rPr>
              <a:t>OFICINA DE TRANSFORMACION COMUNITARIA </a:t>
            </a:r>
            <a:b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"/>
                <a:ea typeface="+mj-ea"/>
                <a:cs typeface="+mj-cs"/>
              </a:rPr>
            </a:b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"/>
                <a:ea typeface="+mj-ea"/>
                <a:cs typeface="+mj-cs"/>
              </a:rPr>
              <a:t>+ Renovables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BDF2D3D-3306-6D01-477D-ED71D5AB6D04}"/>
              </a:ext>
            </a:extLst>
          </p:cNvPr>
          <p:cNvSpPr txBox="1"/>
          <p:nvPr/>
        </p:nvSpPr>
        <p:spPr>
          <a:xfrm>
            <a:off x="775993" y="1723717"/>
            <a:ext cx="10392856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5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hlinkClick r:id="rId2"/>
              </a:rPr>
              <a:t>https://ayudasenergiaidae.es/programas-ayudas-abiertas/</a:t>
            </a:r>
            <a:r>
              <a:rPr kumimoji="0" lang="es-ES" sz="15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endParaRPr kumimoji="0" lang="es-ES" sz="1500" b="0" i="0" u="none" strike="noStrike" kern="1200" cap="none" spc="0" normalizeH="0" baseline="0" noProof="0" dirty="0">
              <a:ln>
                <a:noFill/>
              </a:ln>
              <a:solidFill>
                <a:srgbClr val="4A594B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500" b="0" i="0" u="none" strike="noStrike" kern="1200" cap="none" spc="0" normalizeH="0" baseline="0" noProof="0" dirty="0">
              <a:ln>
                <a:noFill/>
              </a:ln>
              <a:solidFill>
                <a:srgbClr val="4A594B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500" b="0" i="0" u="none" strike="noStrike" kern="1200" cap="none" spc="0" normalizeH="0" baseline="0" noProof="0" dirty="0">
              <a:ln>
                <a:noFill/>
              </a:ln>
              <a:solidFill>
                <a:srgbClr val="4A594B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500" b="0" i="0" u="none" strike="noStrike" kern="1200" cap="none" spc="0" normalizeH="0" baseline="0" noProof="0" dirty="0">
              <a:ln>
                <a:noFill/>
              </a:ln>
              <a:solidFill>
                <a:srgbClr val="4A594B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pic>
        <p:nvPicPr>
          <p:cNvPr id="1028" name="Picture 4" descr="IDAE">
            <a:extLst>
              <a:ext uri="{FF2B5EF4-FFF2-40B4-BE49-F238E27FC236}">
                <a16:creationId xmlns:a16="http://schemas.microsoft.com/office/drawing/2014/main" id="{C06C29C0-1B94-ACA7-95CF-8965177B7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593" y="1272786"/>
            <a:ext cx="2659111" cy="95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5720048-96DE-2EF0-7C2C-10A29D00B1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654" y="2256842"/>
            <a:ext cx="2150650" cy="190859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D49E2BE-F409-7944-E408-98964A48DA6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258" r="6113"/>
          <a:stretch/>
        </p:blipFill>
        <p:spPr>
          <a:xfrm>
            <a:off x="3572157" y="2567224"/>
            <a:ext cx="8195353" cy="1113849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1E3273E9-ABA7-CF83-2F3C-5F88AF868910}"/>
              </a:ext>
            </a:extLst>
          </p:cNvPr>
          <p:cNvSpPr txBox="1"/>
          <p:nvPr/>
        </p:nvSpPr>
        <p:spPr>
          <a:xfrm>
            <a:off x="4635992" y="3685303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Renovables innovadoras | Comunidades energéticas |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IDAEçx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46085B61-3F7F-A44D-51BC-49D37BCEE9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4654" y="4137978"/>
            <a:ext cx="2150650" cy="1653847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7A0DED82-CA07-38CF-7C96-2E11C98883B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20527"/>
          <a:stretch/>
        </p:blipFill>
        <p:spPr>
          <a:xfrm>
            <a:off x="3572156" y="4556064"/>
            <a:ext cx="8195353" cy="686359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887C8572-2553-D150-259E-107D4A2A2546}"/>
              </a:ext>
            </a:extLst>
          </p:cNvPr>
          <p:cNvSpPr txBox="1"/>
          <p:nvPr/>
        </p:nvSpPr>
        <p:spPr>
          <a:xfrm>
            <a:off x="4635992" y="5250082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/>
              </a:rPr>
              <a:t>MOVES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/>
              </a:rPr>
              <a:t> III | Portal Ayudas IDAE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E2428F77-873B-7357-8E05-57813E9A6A49}"/>
              </a:ext>
            </a:extLst>
          </p:cNvPr>
          <p:cNvSpPr>
            <a:spLocks noChangeAspect="1"/>
          </p:cNvSpPr>
          <p:nvPr/>
        </p:nvSpPr>
        <p:spPr>
          <a:xfrm>
            <a:off x="0" y="-11646"/>
            <a:ext cx="2418514" cy="831600"/>
          </a:xfrm>
          <a:custGeom>
            <a:avLst/>
            <a:gdLst/>
            <a:ahLst/>
            <a:cxnLst/>
            <a:rect l="l" t="t" r="r" b="b"/>
            <a:pathLst>
              <a:path w="4891211" h="1681831">
                <a:moveTo>
                  <a:pt x="0" y="0"/>
                </a:moveTo>
                <a:lnTo>
                  <a:pt x="4891211" y="0"/>
                </a:lnTo>
                <a:lnTo>
                  <a:pt x="4891211" y="1681831"/>
                </a:lnTo>
                <a:lnTo>
                  <a:pt x="0" y="168183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5236" r="-5236"/>
            </a:stretch>
          </a:blipFill>
        </p:spPr>
      </p:sp>
      <p:grpSp>
        <p:nvGrpSpPr>
          <p:cNvPr id="9" name="Group 2">
            <a:extLst>
              <a:ext uri="{FF2B5EF4-FFF2-40B4-BE49-F238E27FC236}">
                <a16:creationId xmlns:a16="http://schemas.microsoft.com/office/drawing/2014/main" id="{1A0BEE51-7388-2F51-95C0-C1E65A758FC9}"/>
              </a:ext>
            </a:extLst>
          </p:cNvPr>
          <p:cNvGrpSpPr>
            <a:grpSpLocks noChangeAspect="1"/>
          </p:cNvGrpSpPr>
          <p:nvPr/>
        </p:nvGrpSpPr>
        <p:grpSpPr>
          <a:xfrm>
            <a:off x="258223" y="6100410"/>
            <a:ext cx="11675553" cy="604344"/>
            <a:chOff x="0" y="0"/>
            <a:chExt cx="19760282" cy="1022821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5725B1FD-6DED-2BC7-EDB4-5DDCB4DC761B}"/>
                </a:ext>
              </a:extLst>
            </p:cNvPr>
            <p:cNvSpPr/>
            <p:nvPr/>
          </p:nvSpPr>
          <p:spPr>
            <a:xfrm>
              <a:off x="0" y="0"/>
              <a:ext cx="3825153" cy="1022821"/>
            </a:xfrm>
            <a:custGeom>
              <a:avLst/>
              <a:gdLst/>
              <a:ahLst/>
              <a:cxnLst/>
              <a:rect l="l" t="t" r="r" b="b"/>
              <a:pathLst>
                <a:path w="3825153" h="1022821">
                  <a:moveTo>
                    <a:pt x="0" y="0"/>
                  </a:moveTo>
                  <a:lnTo>
                    <a:pt x="3825153" y="0"/>
                  </a:lnTo>
                  <a:lnTo>
                    <a:pt x="3825153" y="1022821"/>
                  </a:lnTo>
                  <a:lnTo>
                    <a:pt x="0" y="1022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r="-2351"/>
              </a:stretch>
            </a:blipFill>
          </p:spPr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0F13DC66-C456-471C-3742-E290E3818FDE}"/>
                </a:ext>
              </a:extLst>
            </p:cNvPr>
            <p:cNvSpPr/>
            <p:nvPr/>
          </p:nvSpPr>
          <p:spPr>
            <a:xfrm>
              <a:off x="6158298" y="71792"/>
              <a:ext cx="5682165" cy="909146"/>
            </a:xfrm>
            <a:custGeom>
              <a:avLst/>
              <a:gdLst/>
              <a:ahLst/>
              <a:cxnLst/>
              <a:rect l="l" t="t" r="r" b="b"/>
              <a:pathLst>
                <a:path w="5682165" h="909146">
                  <a:moveTo>
                    <a:pt x="0" y="0"/>
                  </a:moveTo>
                  <a:lnTo>
                    <a:pt x="5682165" y="0"/>
                  </a:lnTo>
                  <a:lnTo>
                    <a:pt x="5682165" y="909147"/>
                  </a:lnTo>
                  <a:lnTo>
                    <a:pt x="0" y="909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9AE9A690-E79C-DEBB-BA2E-C331BB5AA264}"/>
                </a:ext>
              </a:extLst>
            </p:cNvPr>
            <p:cNvSpPr/>
            <p:nvPr/>
          </p:nvSpPr>
          <p:spPr>
            <a:xfrm>
              <a:off x="12392904" y="0"/>
              <a:ext cx="5292746" cy="980939"/>
            </a:xfrm>
            <a:custGeom>
              <a:avLst/>
              <a:gdLst/>
              <a:ahLst/>
              <a:cxnLst/>
              <a:rect l="l" t="t" r="r" b="b"/>
              <a:pathLst>
                <a:path w="5292746" h="980939">
                  <a:moveTo>
                    <a:pt x="0" y="0"/>
                  </a:moveTo>
                  <a:lnTo>
                    <a:pt x="5292746" y="0"/>
                  </a:lnTo>
                  <a:lnTo>
                    <a:pt x="5292746" y="980939"/>
                  </a:lnTo>
                  <a:lnTo>
                    <a:pt x="0" y="980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4182" t="-109633" r="-3841" b="-118223"/>
              </a:stretch>
            </a:blipFill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ADC13A6A-4B5E-855B-2BE6-6CA08047AE43}"/>
                </a:ext>
              </a:extLst>
            </p:cNvPr>
            <p:cNvSpPr/>
            <p:nvPr/>
          </p:nvSpPr>
          <p:spPr>
            <a:xfrm>
              <a:off x="17941538" y="93390"/>
              <a:ext cx="1818743" cy="929431"/>
            </a:xfrm>
            <a:custGeom>
              <a:avLst/>
              <a:gdLst/>
              <a:ahLst/>
              <a:cxnLst/>
              <a:rect l="l" t="t" r="r" b="b"/>
              <a:pathLst>
                <a:path w="1818743" h="929431">
                  <a:moveTo>
                    <a:pt x="0" y="0"/>
                  </a:moveTo>
                  <a:lnTo>
                    <a:pt x="1818744" y="0"/>
                  </a:lnTo>
                  <a:lnTo>
                    <a:pt x="1818744" y="929431"/>
                  </a:lnTo>
                  <a:lnTo>
                    <a:pt x="0" y="929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  <p:sp>
          <p:nvSpPr>
            <p:cNvPr id="18" name="AutoShape 7">
              <a:extLst>
                <a:ext uri="{FF2B5EF4-FFF2-40B4-BE49-F238E27FC236}">
                  <a16:creationId xmlns:a16="http://schemas.microsoft.com/office/drawing/2014/main" id="{908B8861-5D6A-1B4B-0BB7-A10DE12F9706}"/>
                </a:ext>
              </a:extLst>
            </p:cNvPr>
            <p:cNvSpPr/>
            <p:nvPr/>
          </p:nvSpPr>
          <p:spPr>
            <a:xfrm flipV="1">
              <a:off x="12154824" y="71792"/>
              <a:ext cx="0" cy="870191"/>
            </a:xfrm>
            <a:prstGeom prst="line">
              <a:avLst/>
            </a:prstGeom>
            <a:ln w="25352" cap="flat">
              <a:solidFill>
                <a:srgbClr val="4A4545"/>
              </a:solidFill>
              <a:prstDash val="solid"/>
              <a:headEnd type="none" w="sm" len="sm"/>
              <a:tailEnd type="none" w="sm" len="sm"/>
            </a:ln>
          </p:spPr>
        </p:sp>
      </p:grpSp>
    </p:spTree>
    <p:extLst>
      <p:ext uri="{BB962C8B-B14F-4D97-AF65-F5344CB8AC3E}">
        <p14:creationId xmlns:p14="http://schemas.microsoft.com/office/powerpoint/2010/main" val="19520260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FD9D6008-74E3-4E93-A6C9-E25D2DD85AC8}"/>
              </a:ext>
            </a:extLst>
          </p:cNvPr>
          <p:cNvSpPr txBox="1">
            <a:spLocks/>
          </p:cNvSpPr>
          <p:nvPr/>
        </p:nvSpPr>
        <p:spPr>
          <a:xfrm>
            <a:off x="913401" y="1129714"/>
            <a:ext cx="4758350" cy="3766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200" b="1" i="0" u="none" strike="noStrike" kern="1200" cap="none" spc="0" normalizeH="0" baseline="0" noProof="0" dirty="0">
              <a:ln>
                <a:noFill/>
              </a:ln>
              <a:solidFill>
                <a:srgbClr val="E0C537"/>
              </a:solidFill>
              <a:effectLst/>
              <a:uLnTx/>
              <a:uFillTx/>
              <a:latin typeface="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4BCD56-60BF-5436-EAD5-DAB8EA870AB2}"/>
              </a:ext>
            </a:extLst>
          </p:cNvPr>
          <p:cNvSpPr txBox="1">
            <a:spLocks/>
          </p:cNvSpPr>
          <p:nvPr/>
        </p:nvSpPr>
        <p:spPr>
          <a:xfrm>
            <a:off x="5671751" y="137604"/>
            <a:ext cx="616079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"/>
                <a:ea typeface="+mj-ea"/>
                <a:cs typeface="+mj-cs"/>
              </a:rPr>
              <a:t>OFICINA DE TRANSFORMACION COMUNITARIA </a:t>
            </a:r>
            <a:b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"/>
                <a:ea typeface="+mj-ea"/>
                <a:cs typeface="+mj-cs"/>
              </a:rPr>
            </a:b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"/>
                <a:ea typeface="+mj-ea"/>
                <a:cs typeface="+mj-cs"/>
              </a:rPr>
              <a:t>+ Renovables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46C5EA6-D79E-3F38-A6B3-0F58211BD09E}"/>
              </a:ext>
            </a:extLst>
          </p:cNvPr>
          <p:cNvSpPr txBox="1"/>
          <p:nvPr/>
        </p:nvSpPr>
        <p:spPr>
          <a:xfrm>
            <a:off x="97654" y="5743853"/>
            <a:ext cx="12020365" cy="976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BDF2D3D-3306-6D01-477D-ED71D5AB6D04}"/>
              </a:ext>
            </a:extLst>
          </p:cNvPr>
          <p:cNvSpPr txBox="1"/>
          <p:nvPr/>
        </p:nvSpPr>
        <p:spPr>
          <a:xfrm>
            <a:off x="913401" y="1521932"/>
            <a:ext cx="48957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hlinkClick r:id="rId2"/>
              </a:rPr>
              <a:t>Ayudas |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hlinkClick r:id="rId2"/>
              </a:rPr>
              <a:t>Inega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hlinkClick r:id="rId2"/>
              </a:rPr>
              <a:t>: Instituto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hlinkClick r:id="rId2"/>
              </a:rPr>
              <a:t>Enerxético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hlinkClick r:id="rId2"/>
              </a:rPr>
              <a:t> de Galicia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pic>
        <p:nvPicPr>
          <p:cNvPr id="2056" name="Picture 8" descr="Acluxega on X: &quot;Ahí está la geotermia, con un presupuesto importante!!  Inega. Instituto Enerxético de Galicia @inega_gal - Proyectos de  instalaciones de energías renovables térmicas en el sector residencial -  (RD 477/2021).">
            <a:extLst>
              <a:ext uri="{FF2B5EF4-FFF2-40B4-BE49-F238E27FC236}">
                <a16:creationId xmlns:a16="http://schemas.microsoft.com/office/drawing/2014/main" id="{0DEA02CC-AAAB-2D69-D975-902CC77E8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251" y="1125893"/>
            <a:ext cx="2427291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673760D-EDAE-BB18-CD1D-E1DA6EF57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401" y="2229251"/>
            <a:ext cx="3539510" cy="324889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D47A8AF-E3F6-8454-5FFE-2E1DE3880E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0319" y="2145133"/>
            <a:ext cx="3489028" cy="333848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1329682A-4BA1-075F-B86A-4122EC76BA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6755" y="2114182"/>
            <a:ext cx="3335758" cy="3363967"/>
          </a:xfrm>
          <a:prstGeom prst="rect">
            <a:avLst/>
          </a:prstGeom>
        </p:spPr>
      </p:pic>
      <p:sp>
        <p:nvSpPr>
          <p:cNvPr id="6" name="Freeform 10">
            <a:extLst>
              <a:ext uri="{FF2B5EF4-FFF2-40B4-BE49-F238E27FC236}">
                <a16:creationId xmlns:a16="http://schemas.microsoft.com/office/drawing/2014/main" id="{C08D29E9-57D5-DF11-58C4-866E62B3E6F7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2418514" cy="831600"/>
          </a:xfrm>
          <a:custGeom>
            <a:avLst/>
            <a:gdLst/>
            <a:ahLst/>
            <a:cxnLst/>
            <a:rect l="l" t="t" r="r" b="b"/>
            <a:pathLst>
              <a:path w="4891211" h="1681831">
                <a:moveTo>
                  <a:pt x="0" y="0"/>
                </a:moveTo>
                <a:lnTo>
                  <a:pt x="4891211" y="0"/>
                </a:lnTo>
                <a:lnTo>
                  <a:pt x="4891211" y="1681831"/>
                </a:lnTo>
                <a:lnTo>
                  <a:pt x="0" y="168183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5236" r="-5236"/>
            </a:stretch>
          </a:blipFill>
        </p:spPr>
      </p:sp>
      <p:grpSp>
        <p:nvGrpSpPr>
          <p:cNvPr id="9" name="Group 2">
            <a:extLst>
              <a:ext uri="{FF2B5EF4-FFF2-40B4-BE49-F238E27FC236}">
                <a16:creationId xmlns:a16="http://schemas.microsoft.com/office/drawing/2014/main" id="{D52A7C06-A332-6062-D39F-FDF77E453AC0}"/>
              </a:ext>
            </a:extLst>
          </p:cNvPr>
          <p:cNvGrpSpPr>
            <a:grpSpLocks noChangeAspect="1"/>
          </p:cNvGrpSpPr>
          <p:nvPr/>
        </p:nvGrpSpPr>
        <p:grpSpPr>
          <a:xfrm>
            <a:off x="258223" y="6100410"/>
            <a:ext cx="11675553" cy="604344"/>
            <a:chOff x="0" y="0"/>
            <a:chExt cx="19760282" cy="1022821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B1C3965B-0358-6972-B0FD-CFA055236DF2}"/>
                </a:ext>
              </a:extLst>
            </p:cNvPr>
            <p:cNvSpPr/>
            <p:nvPr/>
          </p:nvSpPr>
          <p:spPr>
            <a:xfrm>
              <a:off x="0" y="0"/>
              <a:ext cx="3825153" cy="1022821"/>
            </a:xfrm>
            <a:custGeom>
              <a:avLst/>
              <a:gdLst/>
              <a:ahLst/>
              <a:cxnLst/>
              <a:rect l="l" t="t" r="r" b="b"/>
              <a:pathLst>
                <a:path w="3825153" h="1022821">
                  <a:moveTo>
                    <a:pt x="0" y="0"/>
                  </a:moveTo>
                  <a:lnTo>
                    <a:pt x="3825153" y="0"/>
                  </a:lnTo>
                  <a:lnTo>
                    <a:pt x="3825153" y="1022821"/>
                  </a:lnTo>
                  <a:lnTo>
                    <a:pt x="0" y="1022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r="-2351"/>
              </a:stretch>
            </a:blipFill>
          </p:spPr>
        </p:sp>
        <p:sp>
          <p:nvSpPr>
            <p:cNvPr id="15" name="Freeform 4">
              <a:extLst>
                <a:ext uri="{FF2B5EF4-FFF2-40B4-BE49-F238E27FC236}">
                  <a16:creationId xmlns:a16="http://schemas.microsoft.com/office/drawing/2014/main" id="{4801B21A-1848-77DC-8650-203399678710}"/>
                </a:ext>
              </a:extLst>
            </p:cNvPr>
            <p:cNvSpPr/>
            <p:nvPr/>
          </p:nvSpPr>
          <p:spPr>
            <a:xfrm>
              <a:off x="6158298" y="71792"/>
              <a:ext cx="5682165" cy="909146"/>
            </a:xfrm>
            <a:custGeom>
              <a:avLst/>
              <a:gdLst/>
              <a:ahLst/>
              <a:cxnLst/>
              <a:rect l="l" t="t" r="r" b="b"/>
              <a:pathLst>
                <a:path w="5682165" h="909146">
                  <a:moveTo>
                    <a:pt x="0" y="0"/>
                  </a:moveTo>
                  <a:lnTo>
                    <a:pt x="5682165" y="0"/>
                  </a:lnTo>
                  <a:lnTo>
                    <a:pt x="5682165" y="909147"/>
                  </a:lnTo>
                  <a:lnTo>
                    <a:pt x="0" y="909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1BB5A43A-BE75-44D5-7457-0578E8747065}"/>
                </a:ext>
              </a:extLst>
            </p:cNvPr>
            <p:cNvSpPr/>
            <p:nvPr/>
          </p:nvSpPr>
          <p:spPr>
            <a:xfrm>
              <a:off x="12392904" y="0"/>
              <a:ext cx="5292746" cy="980939"/>
            </a:xfrm>
            <a:custGeom>
              <a:avLst/>
              <a:gdLst/>
              <a:ahLst/>
              <a:cxnLst/>
              <a:rect l="l" t="t" r="r" b="b"/>
              <a:pathLst>
                <a:path w="5292746" h="980939">
                  <a:moveTo>
                    <a:pt x="0" y="0"/>
                  </a:moveTo>
                  <a:lnTo>
                    <a:pt x="5292746" y="0"/>
                  </a:lnTo>
                  <a:lnTo>
                    <a:pt x="5292746" y="980939"/>
                  </a:lnTo>
                  <a:lnTo>
                    <a:pt x="0" y="980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4182" t="-109633" r="-3841" b="-118223"/>
              </a:stretch>
            </a:blipFill>
          </p:spPr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6450D196-9E27-CC84-C877-52277FE6A94F}"/>
                </a:ext>
              </a:extLst>
            </p:cNvPr>
            <p:cNvSpPr/>
            <p:nvPr/>
          </p:nvSpPr>
          <p:spPr>
            <a:xfrm>
              <a:off x="17941538" y="93390"/>
              <a:ext cx="1818743" cy="929431"/>
            </a:xfrm>
            <a:custGeom>
              <a:avLst/>
              <a:gdLst/>
              <a:ahLst/>
              <a:cxnLst/>
              <a:rect l="l" t="t" r="r" b="b"/>
              <a:pathLst>
                <a:path w="1818743" h="929431">
                  <a:moveTo>
                    <a:pt x="0" y="0"/>
                  </a:moveTo>
                  <a:lnTo>
                    <a:pt x="1818744" y="0"/>
                  </a:lnTo>
                  <a:lnTo>
                    <a:pt x="1818744" y="929431"/>
                  </a:lnTo>
                  <a:lnTo>
                    <a:pt x="0" y="929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19" name="AutoShape 7">
              <a:extLst>
                <a:ext uri="{FF2B5EF4-FFF2-40B4-BE49-F238E27FC236}">
                  <a16:creationId xmlns:a16="http://schemas.microsoft.com/office/drawing/2014/main" id="{ACF15579-343F-334E-E426-26FC15A69163}"/>
                </a:ext>
              </a:extLst>
            </p:cNvPr>
            <p:cNvSpPr/>
            <p:nvPr/>
          </p:nvSpPr>
          <p:spPr>
            <a:xfrm flipV="1">
              <a:off x="12154824" y="71792"/>
              <a:ext cx="0" cy="870191"/>
            </a:xfrm>
            <a:prstGeom prst="line">
              <a:avLst/>
            </a:prstGeom>
            <a:ln w="25352" cap="flat">
              <a:solidFill>
                <a:srgbClr val="4A4545"/>
              </a:solidFill>
              <a:prstDash val="solid"/>
              <a:headEnd type="none" w="sm" len="sm"/>
              <a:tailEnd type="none" w="sm" len="sm"/>
            </a:ln>
          </p:spPr>
        </p:sp>
      </p:grpSp>
    </p:spTree>
    <p:extLst>
      <p:ext uri="{BB962C8B-B14F-4D97-AF65-F5344CB8AC3E}">
        <p14:creationId xmlns:p14="http://schemas.microsoft.com/office/powerpoint/2010/main" val="2134973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3C146-788B-BBF0-2273-E9BBC343D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4">
            <a:extLst>
              <a:ext uri="{FF2B5EF4-FFF2-40B4-BE49-F238E27FC236}">
                <a16:creationId xmlns:a16="http://schemas.microsoft.com/office/drawing/2014/main" id="{ED2A9613-4614-4325-03FB-2C26FEA7FFE3}"/>
              </a:ext>
            </a:extLst>
          </p:cNvPr>
          <p:cNvSpPr txBox="1">
            <a:spLocks/>
          </p:cNvSpPr>
          <p:nvPr/>
        </p:nvSpPr>
        <p:spPr>
          <a:xfrm>
            <a:off x="913402" y="1962227"/>
            <a:ext cx="5153589" cy="172024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gl-ES" sz="14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Alta penetración de enerxías renovables na xeración eléctrica, especialmente eólica e hidroeléctrica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gl-ES" sz="14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Dependencia elevada de combustibles fósiles importados, especialmente para o transporte e a industria.</a:t>
            </a:r>
          </a:p>
          <a:p>
            <a:pPr>
              <a:lnSpc>
                <a:spcPts val="2700"/>
              </a:lnSpc>
            </a:pPr>
            <a:endParaRPr lang="es-ES" sz="1500" dirty="0">
              <a:solidFill>
                <a:srgbClr val="4A594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A28658B2-BA8D-4D9C-CC0E-07B04C76E99E}"/>
              </a:ext>
            </a:extLst>
          </p:cNvPr>
          <p:cNvSpPr txBox="1">
            <a:spLocks/>
          </p:cNvSpPr>
          <p:nvPr/>
        </p:nvSpPr>
        <p:spPr>
          <a:xfrm>
            <a:off x="913400" y="1129714"/>
            <a:ext cx="7807515" cy="3766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200" b="1" dirty="0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SITUACIÓN DA PRODUCIÓN ENERXÉTICA EN GALICIA </a:t>
            </a:r>
          </a:p>
          <a:p>
            <a:pPr marL="0" indent="0">
              <a:buNone/>
            </a:pPr>
            <a:endParaRPr lang="es-ES" sz="2200" b="1" dirty="0">
              <a:solidFill>
                <a:srgbClr val="E0C537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C2B59C-FC97-B697-0837-3EF9D4345FD6}"/>
              </a:ext>
            </a:extLst>
          </p:cNvPr>
          <p:cNvSpPr txBox="1">
            <a:spLocks/>
          </p:cNvSpPr>
          <p:nvPr/>
        </p:nvSpPr>
        <p:spPr>
          <a:xfrm>
            <a:off x="811505" y="379218"/>
            <a:ext cx="1087378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0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OFICINA DE TRANSFORMACION COMUNITARIA </a:t>
            </a:r>
            <a:br>
              <a:rPr lang="es-ES" sz="20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ES" sz="2000" b="1" i="1" dirty="0">
                <a:solidFill>
                  <a:srgbClr val="E0C537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+ </a:t>
            </a:r>
            <a:r>
              <a:rPr lang="es-ES" sz="2000" b="1" dirty="0">
                <a:solidFill>
                  <a:srgbClr val="E0C537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Renovables</a:t>
            </a:r>
            <a:r>
              <a:rPr lang="es-ES" sz="2000" b="1" i="1" dirty="0">
                <a:solidFill>
                  <a:srgbClr val="E0C537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AE03292-7845-51ED-9C66-E7BDF248D6D4}"/>
              </a:ext>
            </a:extLst>
          </p:cNvPr>
          <p:cNvSpPr txBox="1"/>
          <p:nvPr/>
        </p:nvSpPr>
        <p:spPr>
          <a:xfrm>
            <a:off x="97654" y="5743853"/>
            <a:ext cx="12020365" cy="976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02DDEBE-74EB-49F1-8304-1EFAA51C1C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5" t="12427" r="4350" b="3183"/>
          <a:stretch/>
        </p:blipFill>
        <p:spPr>
          <a:xfrm>
            <a:off x="7001312" y="1596465"/>
            <a:ext cx="5193149" cy="302900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B6F3C8D-7935-4370-B1D5-7E6C97AF194B}"/>
              </a:ext>
            </a:extLst>
          </p:cNvPr>
          <p:cNvSpPr txBox="1"/>
          <p:nvPr/>
        </p:nvSpPr>
        <p:spPr>
          <a:xfrm>
            <a:off x="7373907" y="4593847"/>
            <a:ext cx="43113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l-ES" sz="900" dirty="0">
                <a:latin typeface="Poppins" panose="00000500000000000000" pitchFamily="2" charset="0"/>
                <a:cs typeface="Poppins" panose="00000500000000000000" pitchFamily="2" charset="0"/>
              </a:rPr>
              <a:t>Fonte: INEGA. ENERXÍA PRIMARIA EN GALICIA 2022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EE9314F-E735-4006-8312-AC82873EECDF}"/>
              </a:ext>
            </a:extLst>
          </p:cNvPr>
          <p:cNvSpPr/>
          <p:nvPr/>
        </p:nvSpPr>
        <p:spPr>
          <a:xfrm>
            <a:off x="811505" y="4209626"/>
            <a:ext cx="5577010" cy="10070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gl-ES" sz="14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transición cara un modelo enerxético máis sustentable require </a:t>
            </a:r>
            <a:r>
              <a:rPr lang="gl-ES" sz="14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aumentar a capacidade de xeración renovable</a:t>
            </a:r>
            <a:r>
              <a:rPr lang="gl-ES" sz="14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gl-ES" sz="14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fomentar o autoconsumo </a:t>
            </a:r>
            <a:r>
              <a:rPr lang="gl-ES" sz="14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 </a:t>
            </a:r>
            <a:r>
              <a:rPr lang="gl-ES" sz="14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reducir a dependencia da enerxía importada</a:t>
            </a:r>
            <a:r>
              <a:rPr lang="gl-ES" sz="14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ECDD7F36-D3A7-CA77-BA0A-189F2A0848D6}"/>
              </a:ext>
            </a:extLst>
          </p:cNvPr>
          <p:cNvSpPr>
            <a:spLocks noChangeAspect="1"/>
          </p:cNvSpPr>
          <p:nvPr/>
        </p:nvSpPr>
        <p:spPr>
          <a:xfrm>
            <a:off x="13745" y="51642"/>
            <a:ext cx="2418514" cy="831600"/>
          </a:xfrm>
          <a:custGeom>
            <a:avLst/>
            <a:gdLst/>
            <a:ahLst/>
            <a:cxnLst/>
            <a:rect l="l" t="t" r="r" b="b"/>
            <a:pathLst>
              <a:path w="4891211" h="1681831">
                <a:moveTo>
                  <a:pt x="0" y="0"/>
                </a:moveTo>
                <a:lnTo>
                  <a:pt x="4891211" y="0"/>
                </a:lnTo>
                <a:lnTo>
                  <a:pt x="4891211" y="1681831"/>
                </a:lnTo>
                <a:lnTo>
                  <a:pt x="0" y="16818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236" r="-5236"/>
            </a:stretch>
          </a:blipFill>
        </p:spPr>
      </p:sp>
      <p:grpSp>
        <p:nvGrpSpPr>
          <p:cNvPr id="22" name="Group 2">
            <a:extLst>
              <a:ext uri="{FF2B5EF4-FFF2-40B4-BE49-F238E27FC236}">
                <a16:creationId xmlns:a16="http://schemas.microsoft.com/office/drawing/2014/main" id="{27A8336C-FA3D-59B7-EEC2-7EF6D7A208EE}"/>
              </a:ext>
            </a:extLst>
          </p:cNvPr>
          <p:cNvGrpSpPr>
            <a:grpSpLocks noChangeAspect="1"/>
          </p:cNvGrpSpPr>
          <p:nvPr/>
        </p:nvGrpSpPr>
        <p:grpSpPr>
          <a:xfrm>
            <a:off x="172130" y="5965166"/>
            <a:ext cx="11675553" cy="604344"/>
            <a:chOff x="0" y="0"/>
            <a:chExt cx="19760282" cy="1022821"/>
          </a:xfrm>
        </p:grpSpPr>
        <p:sp>
          <p:nvSpPr>
            <p:cNvPr id="23" name="Freeform 3">
              <a:extLst>
                <a:ext uri="{FF2B5EF4-FFF2-40B4-BE49-F238E27FC236}">
                  <a16:creationId xmlns:a16="http://schemas.microsoft.com/office/drawing/2014/main" id="{589F7D46-0E04-D23D-51B4-7D6A971DFC9B}"/>
                </a:ext>
              </a:extLst>
            </p:cNvPr>
            <p:cNvSpPr/>
            <p:nvPr/>
          </p:nvSpPr>
          <p:spPr>
            <a:xfrm>
              <a:off x="0" y="0"/>
              <a:ext cx="3825153" cy="1022821"/>
            </a:xfrm>
            <a:custGeom>
              <a:avLst/>
              <a:gdLst/>
              <a:ahLst/>
              <a:cxnLst/>
              <a:rect l="l" t="t" r="r" b="b"/>
              <a:pathLst>
                <a:path w="3825153" h="1022821">
                  <a:moveTo>
                    <a:pt x="0" y="0"/>
                  </a:moveTo>
                  <a:lnTo>
                    <a:pt x="3825153" y="0"/>
                  </a:lnTo>
                  <a:lnTo>
                    <a:pt x="3825153" y="1022821"/>
                  </a:lnTo>
                  <a:lnTo>
                    <a:pt x="0" y="1022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2351"/>
              </a:stretch>
            </a:blipFill>
          </p:spPr>
        </p:sp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6CB5AAF0-14D3-4A76-6A88-88FE0A515BAC}"/>
                </a:ext>
              </a:extLst>
            </p:cNvPr>
            <p:cNvSpPr/>
            <p:nvPr/>
          </p:nvSpPr>
          <p:spPr>
            <a:xfrm>
              <a:off x="6158298" y="71792"/>
              <a:ext cx="5682165" cy="909146"/>
            </a:xfrm>
            <a:custGeom>
              <a:avLst/>
              <a:gdLst/>
              <a:ahLst/>
              <a:cxnLst/>
              <a:rect l="l" t="t" r="r" b="b"/>
              <a:pathLst>
                <a:path w="5682165" h="909146">
                  <a:moveTo>
                    <a:pt x="0" y="0"/>
                  </a:moveTo>
                  <a:lnTo>
                    <a:pt x="5682165" y="0"/>
                  </a:lnTo>
                  <a:lnTo>
                    <a:pt x="5682165" y="909147"/>
                  </a:lnTo>
                  <a:lnTo>
                    <a:pt x="0" y="909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0324A3AA-A953-2AD6-A665-191230B58F93}"/>
                </a:ext>
              </a:extLst>
            </p:cNvPr>
            <p:cNvSpPr/>
            <p:nvPr/>
          </p:nvSpPr>
          <p:spPr>
            <a:xfrm>
              <a:off x="12392904" y="0"/>
              <a:ext cx="5292746" cy="980939"/>
            </a:xfrm>
            <a:custGeom>
              <a:avLst/>
              <a:gdLst/>
              <a:ahLst/>
              <a:cxnLst/>
              <a:rect l="l" t="t" r="r" b="b"/>
              <a:pathLst>
                <a:path w="5292746" h="980939">
                  <a:moveTo>
                    <a:pt x="0" y="0"/>
                  </a:moveTo>
                  <a:lnTo>
                    <a:pt x="5292746" y="0"/>
                  </a:lnTo>
                  <a:lnTo>
                    <a:pt x="5292746" y="980939"/>
                  </a:lnTo>
                  <a:lnTo>
                    <a:pt x="0" y="980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182" t="-109633" r="-3841" b="-118223"/>
              </a:stretch>
            </a:blipFill>
          </p:spPr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19959038-4FE6-4A8F-2254-8CEDD05913F6}"/>
                </a:ext>
              </a:extLst>
            </p:cNvPr>
            <p:cNvSpPr/>
            <p:nvPr/>
          </p:nvSpPr>
          <p:spPr>
            <a:xfrm>
              <a:off x="17941538" y="93390"/>
              <a:ext cx="1818743" cy="929431"/>
            </a:xfrm>
            <a:custGeom>
              <a:avLst/>
              <a:gdLst/>
              <a:ahLst/>
              <a:cxnLst/>
              <a:rect l="l" t="t" r="r" b="b"/>
              <a:pathLst>
                <a:path w="1818743" h="929431">
                  <a:moveTo>
                    <a:pt x="0" y="0"/>
                  </a:moveTo>
                  <a:lnTo>
                    <a:pt x="1818744" y="0"/>
                  </a:lnTo>
                  <a:lnTo>
                    <a:pt x="1818744" y="929431"/>
                  </a:lnTo>
                  <a:lnTo>
                    <a:pt x="0" y="929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27" name="AutoShape 7">
              <a:extLst>
                <a:ext uri="{FF2B5EF4-FFF2-40B4-BE49-F238E27FC236}">
                  <a16:creationId xmlns:a16="http://schemas.microsoft.com/office/drawing/2014/main" id="{C8C63484-F873-BCEB-9331-B394C14C71A1}"/>
                </a:ext>
              </a:extLst>
            </p:cNvPr>
            <p:cNvSpPr/>
            <p:nvPr/>
          </p:nvSpPr>
          <p:spPr>
            <a:xfrm flipV="1">
              <a:off x="12154824" y="71792"/>
              <a:ext cx="0" cy="870191"/>
            </a:xfrm>
            <a:prstGeom prst="line">
              <a:avLst/>
            </a:prstGeom>
            <a:ln w="25352" cap="flat">
              <a:solidFill>
                <a:srgbClr val="4A4545"/>
              </a:solidFill>
              <a:prstDash val="solid"/>
              <a:headEnd type="none" w="sm" len="sm"/>
              <a:tailEnd type="none" w="sm" len="sm"/>
            </a:ln>
          </p:spPr>
        </p:sp>
      </p:grpSp>
    </p:spTree>
    <p:extLst>
      <p:ext uri="{BB962C8B-B14F-4D97-AF65-F5344CB8AC3E}">
        <p14:creationId xmlns:p14="http://schemas.microsoft.com/office/powerpoint/2010/main" val="20652394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FD9D6008-74E3-4E93-A6C9-E25D2DD85AC8}"/>
              </a:ext>
            </a:extLst>
          </p:cNvPr>
          <p:cNvSpPr txBox="1">
            <a:spLocks/>
          </p:cNvSpPr>
          <p:nvPr/>
        </p:nvSpPr>
        <p:spPr>
          <a:xfrm>
            <a:off x="913401" y="1129714"/>
            <a:ext cx="4758350" cy="3766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200" b="1" i="0" u="none" strike="noStrike" kern="1200" cap="none" spc="0" normalizeH="0" baseline="0" noProof="0" dirty="0">
              <a:ln>
                <a:noFill/>
              </a:ln>
              <a:solidFill>
                <a:srgbClr val="E0C537"/>
              </a:solidFill>
              <a:effectLst/>
              <a:uLnTx/>
              <a:uFillTx/>
              <a:latin typeface="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4BCD56-60BF-5436-EAD5-DAB8EA870AB2}"/>
              </a:ext>
            </a:extLst>
          </p:cNvPr>
          <p:cNvSpPr txBox="1">
            <a:spLocks/>
          </p:cNvSpPr>
          <p:nvPr/>
        </p:nvSpPr>
        <p:spPr>
          <a:xfrm>
            <a:off x="5505450" y="201010"/>
            <a:ext cx="642832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"/>
                <a:ea typeface="+mj-ea"/>
                <a:cs typeface="+mj-cs"/>
              </a:rPr>
              <a:t>OFICINA DE TRANSFORMACION COMUNITARIA </a:t>
            </a:r>
            <a:b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"/>
                <a:ea typeface="+mj-ea"/>
                <a:cs typeface="+mj-cs"/>
              </a:rPr>
            </a:b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"/>
                <a:ea typeface="+mj-ea"/>
                <a:cs typeface="+mj-cs"/>
              </a:rPr>
              <a:t>+ Renovables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9270A4F-D7FC-C3AE-A89B-85F7104F7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988" y="2290816"/>
            <a:ext cx="3575462" cy="3332797"/>
          </a:xfrm>
          <a:prstGeom prst="rect">
            <a:avLst/>
          </a:prstGeom>
        </p:spPr>
      </p:pic>
      <p:sp>
        <p:nvSpPr>
          <p:cNvPr id="15" name="Diagrama de flujo: conector 14">
            <a:extLst>
              <a:ext uri="{FF2B5EF4-FFF2-40B4-BE49-F238E27FC236}">
                <a16:creationId xmlns:a16="http://schemas.microsoft.com/office/drawing/2014/main" id="{20EA4B55-1B74-C660-DC43-A331111D3A8A}"/>
              </a:ext>
            </a:extLst>
          </p:cNvPr>
          <p:cNvSpPr/>
          <p:nvPr/>
        </p:nvSpPr>
        <p:spPr>
          <a:xfrm>
            <a:off x="7024960" y="3600934"/>
            <a:ext cx="572217" cy="572217"/>
          </a:xfrm>
          <a:prstGeom prst="flowChart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Diagrama de flujo: conector 15">
            <a:extLst>
              <a:ext uri="{FF2B5EF4-FFF2-40B4-BE49-F238E27FC236}">
                <a16:creationId xmlns:a16="http://schemas.microsoft.com/office/drawing/2014/main" id="{2F62D8E6-8BB0-9531-D0A4-1438431A0897}"/>
              </a:ext>
            </a:extLst>
          </p:cNvPr>
          <p:cNvSpPr/>
          <p:nvPr/>
        </p:nvSpPr>
        <p:spPr>
          <a:xfrm>
            <a:off x="7901977" y="3600933"/>
            <a:ext cx="572217" cy="572217"/>
          </a:xfrm>
          <a:prstGeom prst="flowChart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Diagrama de flujo: conector 17">
            <a:extLst>
              <a:ext uri="{FF2B5EF4-FFF2-40B4-BE49-F238E27FC236}">
                <a16:creationId xmlns:a16="http://schemas.microsoft.com/office/drawing/2014/main" id="{130B06CC-E9D9-E19B-4357-B905AC649BFF}"/>
              </a:ext>
            </a:extLst>
          </p:cNvPr>
          <p:cNvSpPr/>
          <p:nvPr/>
        </p:nvSpPr>
        <p:spPr>
          <a:xfrm>
            <a:off x="8778994" y="3600933"/>
            <a:ext cx="572217" cy="572217"/>
          </a:xfrm>
          <a:prstGeom prst="flowChart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FB55CE60-391E-7E66-D72E-722E11B1F6FF}"/>
              </a:ext>
            </a:extLst>
          </p:cNvPr>
          <p:cNvSpPr>
            <a:spLocks noChangeAspect="1"/>
          </p:cNvSpPr>
          <p:nvPr/>
        </p:nvSpPr>
        <p:spPr>
          <a:xfrm>
            <a:off x="0" y="-11646"/>
            <a:ext cx="2418514" cy="831600"/>
          </a:xfrm>
          <a:custGeom>
            <a:avLst/>
            <a:gdLst/>
            <a:ahLst/>
            <a:cxnLst/>
            <a:rect l="l" t="t" r="r" b="b"/>
            <a:pathLst>
              <a:path w="4891211" h="1681831">
                <a:moveTo>
                  <a:pt x="0" y="0"/>
                </a:moveTo>
                <a:lnTo>
                  <a:pt x="4891211" y="0"/>
                </a:lnTo>
                <a:lnTo>
                  <a:pt x="4891211" y="1681831"/>
                </a:lnTo>
                <a:lnTo>
                  <a:pt x="0" y="16818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236" r="-5236"/>
            </a:stretch>
          </a:blipFill>
        </p:spPr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0F49B31E-6E91-54D6-D277-F0AAF9878B24}"/>
              </a:ext>
            </a:extLst>
          </p:cNvPr>
          <p:cNvGrpSpPr>
            <a:grpSpLocks noChangeAspect="1"/>
          </p:cNvGrpSpPr>
          <p:nvPr/>
        </p:nvGrpSpPr>
        <p:grpSpPr>
          <a:xfrm>
            <a:off x="258223" y="6100410"/>
            <a:ext cx="11675553" cy="604344"/>
            <a:chOff x="0" y="0"/>
            <a:chExt cx="19760282" cy="1022821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0D08877F-60E6-8F57-D0ED-983B1057B4EC}"/>
                </a:ext>
              </a:extLst>
            </p:cNvPr>
            <p:cNvSpPr/>
            <p:nvPr/>
          </p:nvSpPr>
          <p:spPr>
            <a:xfrm>
              <a:off x="0" y="0"/>
              <a:ext cx="3825153" cy="1022821"/>
            </a:xfrm>
            <a:custGeom>
              <a:avLst/>
              <a:gdLst/>
              <a:ahLst/>
              <a:cxnLst/>
              <a:rect l="l" t="t" r="r" b="b"/>
              <a:pathLst>
                <a:path w="3825153" h="1022821">
                  <a:moveTo>
                    <a:pt x="0" y="0"/>
                  </a:moveTo>
                  <a:lnTo>
                    <a:pt x="3825153" y="0"/>
                  </a:lnTo>
                  <a:lnTo>
                    <a:pt x="3825153" y="1022821"/>
                  </a:lnTo>
                  <a:lnTo>
                    <a:pt x="0" y="1022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2351"/>
              </a:stretch>
            </a:blipFill>
          </p:spPr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8092AEA8-3F03-B8E4-EEA1-6D99658BB279}"/>
                </a:ext>
              </a:extLst>
            </p:cNvPr>
            <p:cNvSpPr/>
            <p:nvPr/>
          </p:nvSpPr>
          <p:spPr>
            <a:xfrm>
              <a:off x="6158298" y="71792"/>
              <a:ext cx="5682165" cy="909146"/>
            </a:xfrm>
            <a:custGeom>
              <a:avLst/>
              <a:gdLst/>
              <a:ahLst/>
              <a:cxnLst/>
              <a:rect l="l" t="t" r="r" b="b"/>
              <a:pathLst>
                <a:path w="5682165" h="909146">
                  <a:moveTo>
                    <a:pt x="0" y="0"/>
                  </a:moveTo>
                  <a:lnTo>
                    <a:pt x="5682165" y="0"/>
                  </a:lnTo>
                  <a:lnTo>
                    <a:pt x="5682165" y="909147"/>
                  </a:lnTo>
                  <a:lnTo>
                    <a:pt x="0" y="909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7F7DE4FC-8BF8-E11B-4AF2-08FBF0C19D86}"/>
                </a:ext>
              </a:extLst>
            </p:cNvPr>
            <p:cNvSpPr/>
            <p:nvPr/>
          </p:nvSpPr>
          <p:spPr>
            <a:xfrm>
              <a:off x="12392904" y="0"/>
              <a:ext cx="5292746" cy="980939"/>
            </a:xfrm>
            <a:custGeom>
              <a:avLst/>
              <a:gdLst/>
              <a:ahLst/>
              <a:cxnLst/>
              <a:rect l="l" t="t" r="r" b="b"/>
              <a:pathLst>
                <a:path w="5292746" h="980939">
                  <a:moveTo>
                    <a:pt x="0" y="0"/>
                  </a:moveTo>
                  <a:lnTo>
                    <a:pt x="5292746" y="0"/>
                  </a:lnTo>
                  <a:lnTo>
                    <a:pt x="5292746" y="980939"/>
                  </a:lnTo>
                  <a:lnTo>
                    <a:pt x="0" y="980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182" t="-109633" r="-3841" b="-118223"/>
              </a:stretch>
            </a:blipFill>
          </p:spPr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EFD762A2-4661-F3DE-3D53-E51407915C4D}"/>
                </a:ext>
              </a:extLst>
            </p:cNvPr>
            <p:cNvSpPr/>
            <p:nvPr/>
          </p:nvSpPr>
          <p:spPr>
            <a:xfrm>
              <a:off x="17941538" y="93390"/>
              <a:ext cx="1818743" cy="929431"/>
            </a:xfrm>
            <a:custGeom>
              <a:avLst/>
              <a:gdLst/>
              <a:ahLst/>
              <a:cxnLst/>
              <a:rect l="l" t="t" r="r" b="b"/>
              <a:pathLst>
                <a:path w="1818743" h="929431">
                  <a:moveTo>
                    <a:pt x="0" y="0"/>
                  </a:moveTo>
                  <a:lnTo>
                    <a:pt x="1818744" y="0"/>
                  </a:lnTo>
                  <a:lnTo>
                    <a:pt x="1818744" y="929431"/>
                  </a:lnTo>
                  <a:lnTo>
                    <a:pt x="0" y="929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20" name="AutoShape 7">
              <a:extLst>
                <a:ext uri="{FF2B5EF4-FFF2-40B4-BE49-F238E27FC236}">
                  <a16:creationId xmlns:a16="http://schemas.microsoft.com/office/drawing/2014/main" id="{3B25BBF5-452D-7105-3E79-956EF04E4A00}"/>
                </a:ext>
              </a:extLst>
            </p:cNvPr>
            <p:cNvSpPr/>
            <p:nvPr/>
          </p:nvSpPr>
          <p:spPr>
            <a:xfrm flipV="1">
              <a:off x="12154824" y="71792"/>
              <a:ext cx="0" cy="870191"/>
            </a:xfrm>
            <a:prstGeom prst="line">
              <a:avLst/>
            </a:prstGeom>
            <a:ln w="25352" cap="flat">
              <a:solidFill>
                <a:srgbClr val="4A4545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0F38B59-0B6D-0CD5-3811-C125DFCF81A6}"/>
              </a:ext>
            </a:extLst>
          </p:cNvPr>
          <p:cNvSpPr txBox="1"/>
          <p:nvPr/>
        </p:nvSpPr>
        <p:spPr>
          <a:xfrm>
            <a:off x="913401" y="1673673"/>
            <a:ext cx="48957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hlinkClick r:id="rId8"/>
              </a:rPr>
              <a:t>Ayudas |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hlinkClick r:id="rId8"/>
              </a:rPr>
              <a:t>Inega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hlinkClick r:id="rId8"/>
              </a:rPr>
              <a:t>: Instituto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hlinkClick r:id="rId8"/>
              </a:rPr>
              <a:t>Enerxético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hlinkClick r:id="rId8"/>
              </a:rPr>
              <a:t> de Galicia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pic>
        <p:nvPicPr>
          <p:cNvPr id="22" name="Picture 8" descr="Acluxega on X: &quot;Ahí está la geotermia, con un presupuesto importante!!  Inega. Instituto Enerxético de Galicia @inega_gal - Proyectos de  instalaciones de energías renovables térmicas en el sector residencial -  (RD 477/2021).">
            <a:extLst>
              <a:ext uri="{FF2B5EF4-FFF2-40B4-BE49-F238E27FC236}">
                <a16:creationId xmlns:a16="http://schemas.microsoft.com/office/drawing/2014/main" id="{61488561-7DF9-09E9-238F-974D9A1E8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251" y="1277634"/>
            <a:ext cx="2427291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6651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33B5F-D8FF-5ECE-F297-D98877E9C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05846BB-98B9-32E1-4D6C-ACFC2C9E650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505075" y="1417229"/>
            <a:ext cx="7181849" cy="407962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D1A0D79-B900-7532-642E-88F76F04A86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7276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l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OFICINA DE TRANSFORMACION COMUNITARIA </a:t>
            </a:r>
            <a:br>
              <a:rPr kumimoji="0" lang="gl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</a:br>
            <a:r>
              <a:rPr kumimoji="0" lang="gl-ES" sz="2000" b="1" i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+ </a:t>
            </a:r>
            <a:r>
              <a:rPr kumimoji="0" lang="gl-ES" sz="2000" b="1" i="0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Renovables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0C5D2B5-DEB9-A0DC-4646-EFEC64736933}"/>
              </a:ext>
            </a:extLst>
          </p:cNvPr>
          <p:cNvSpPr txBox="1"/>
          <p:nvPr/>
        </p:nvSpPr>
        <p:spPr>
          <a:xfrm>
            <a:off x="838200" y="1237886"/>
            <a:ext cx="97726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gl-ES" sz="2200" b="1" i="0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LIÑAS DE FINANCIAMENTO: CERTIFICADOS DE AFORRO ENERGÉTICO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4D70EA4-1C8F-4294-1CBB-4495E0AF0734}"/>
              </a:ext>
            </a:extLst>
          </p:cNvPr>
          <p:cNvSpPr txBox="1"/>
          <p:nvPr/>
        </p:nvSpPr>
        <p:spPr>
          <a:xfrm>
            <a:off x="838199" y="1878255"/>
            <a:ext cx="100045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Nas actividades que pode desenrolar unha CE atópanse as melloras de eficiencia enerxética.  Os </a:t>
            </a:r>
            <a:r>
              <a:rPr lang="gl-ES" sz="15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certificados de aforro enerxético </a:t>
            </a: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</a:t>
            </a:r>
            <a:r>
              <a:rPr lang="gl-ES" sz="1500" b="1" dirty="0" err="1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CAEs</a:t>
            </a: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) que pode solicitar a CE, poden ser obxecto de </a:t>
            </a:r>
            <a:r>
              <a:rPr lang="gl-ES" sz="1500" dirty="0" err="1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compraventa</a:t>
            </a: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entre quen sexan suxeito obrigados (grandes empresas eléctricas) ou suxeitos delegados (pequenas empresas que se dedican a emitir estes informes e se dan de alta no Rexistro Nacional de CAE).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Procedemento: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Realización dunha actuación de aforro enerxético (</a:t>
            </a:r>
            <a:r>
              <a:rPr lang="gl-ES" sz="150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non fotovoltaica).</a:t>
            </a:r>
            <a:endParaRPr lang="gl-ES" sz="1500" dirty="0">
              <a:solidFill>
                <a:srgbClr val="4A594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Medición e verificación dos aforros.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Participación a través dun suxeito delegado.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Solicitude do CAE.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Emisión do CAE.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Venda dos CAE.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gl-ES" sz="1500" dirty="0">
              <a:solidFill>
                <a:srgbClr val="4A594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 valor oscila entre os 80 e os 120 € por megavatio-hora (</a:t>
            </a:r>
            <a:r>
              <a:rPr lang="gl-ES" sz="1500" dirty="0" err="1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MWh</a:t>
            </a: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) aforrado, o que equivale a 0,08 a 0,12 </a:t>
            </a:r>
            <a:r>
              <a:rPr lang="gl-ES" sz="1500" dirty="0" err="1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kWh</a:t>
            </a: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gl-ES" sz="1500" b="0" i="0" u="none" strike="noStrike" kern="1200" cap="none" spc="0" normalizeH="0" baseline="0" noProof="0" dirty="0">
              <a:ln>
                <a:noFill/>
              </a:ln>
              <a:solidFill>
                <a:srgbClr val="4A594B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A8EE8151-7D81-8EF5-C480-581F42A2460B}"/>
              </a:ext>
            </a:extLst>
          </p:cNvPr>
          <p:cNvSpPr>
            <a:spLocks noChangeAspect="1"/>
          </p:cNvSpPr>
          <p:nvPr/>
        </p:nvSpPr>
        <p:spPr>
          <a:xfrm>
            <a:off x="0" y="-11646"/>
            <a:ext cx="2418514" cy="831600"/>
          </a:xfrm>
          <a:custGeom>
            <a:avLst/>
            <a:gdLst/>
            <a:ahLst/>
            <a:cxnLst/>
            <a:rect l="l" t="t" r="r" b="b"/>
            <a:pathLst>
              <a:path w="4891211" h="1681831">
                <a:moveTo>
                  <a:pt x="0" y="0"/>
                </a:moveTo>
                <a:lnTo>
                  <a:pt x="4891211" y="0"/>
                </a:lnTo>
                <a:lnTo>
                  <a:pt x="4891211" y="1681831"/>
                </a:lnTo>
                <a:lnTo>
                  <a:pt x="0" y="16818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236" r="-5236"/>
            </a:stretch>
          </a:blipFill>
        </p:spPr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1C8655E8-46A5-6CE2-404D-541CA8F4B76E}"/>
              </a:ext>
            </a:extLst>
          </p:cNvPr>
          <p:cNvGrpSpPr>
            <a:grpSpLocks noChangeAspect="1"/>
          </p:cNvGrpSpPr>
          <p:nvPr/>
        </p:nvGrpSpPr>
        <p:grpSpPr>
          <a:xfrm>
            <a:off x="258223" y="6100410"/>
            <a:ext cx="11675553" cy="604344"/>
            <a:chOff x="0" y="0"/>
            <a:chExt cx="19760282" cy="1022821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512ED73A-97FA-288C-0508-3FEB29BC2470}"/>
                </a:ext>
              </a:extLst>
            </p:cNvPr>
            <p:cNvSpPr/>
            <p:nvPr/>
          </p:nvSpPr>
          <p:spPr>
            <a:xfrm>
              <a:off x="0" y="0"/>
              <a:ext cx="3825153" cy="1022821"/>
            </a:xfrm>
            <a:custGeom>
              <a:avLst/>
              <a:gdLst/>
              <a:ahLst/>
              <a:cxnLst/>
              <a:rect l="l" t="t" r="r" b="b"/>
              <a:pathLst>
                <a:path w="3825153" h="1022821">
                  <a:moveTo>
                    <a:pt x="0" y="0"/>
                  </a:moveTo>
                  <a:lnTo>
                    <a:pt x="3825153" y="0"/>
                  </a:lnTo>
                  <a:lnTo>
                    <a:pt x="3825153" y="1022821"/>
                  </a:lnTo>
                  <a:lnTo>
                    <a:pt x="0" y="1022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351"/>
              </a:stretch>
            </a:blipFill>
          </p:spPr>
        </p:sp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438C25A5-7D49-97B1-06EC-335086582FA6}"/>
                </a:ext>
              </a:extLst>
            </p:cNvPr>
            <p:cNvSpPr/>
            <p:nvPr/>
          </p:nvSpPr>
          <p:spPr>
            <a:xfrm>
              <a:off x="6158298" y="71792"/>
              <a:ext cx="5682165" cy="909146"/>
            </a:xfrm>
            <a:custGeom>
              <a:avLst/>
              <a:gdLst/>
              <a:ahLst/>
              <a:cxnLst/>
              <a:rect l="l" t="t" r="r" b="b"/>
              <a:pathLst>
                <a:path w="5682165" h="909146">
                  <a:moveTo>
                    <a:pt x="0" y="0"/>
                  </a:moveTo>
                  <a:lnTo>
                    <a:pt x="5682165" y="0"/>
                  </a:lnTo>
                  <a:lnTo>
                    <a:pt x="5682165" y="909147"/>
                  </a:lnTo>
                  <a:lnTo>
                    <a:pt x="0" y="909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D3BD131D-CE03-1D2C-2879-C2387B0DEC1D}"/>
                </a:ext>
              </a:extLst>
            </p:cNvPr>
            <p:cNvSpPr/>
            <p:nvPr/>
          </p:nvSpPr>
          <p:spPr>
            <a:xfrm>
              <a:off x="12392904" y="0"/>
              <a:ext cx="5292746" cy="980939"/>
            </a:xfrm>
            <a:custGeom>
              <a:avLst/>
              <a:gdLst/>
              <a:ahLst/>
              <a:cxnLst/>
              <a:rect l="l" t="t" r="r" b="b"/>
              <a:pathLst>
                <a:path w="5292746" h="980939">
                  <a:moveTo>
                    <a:pt x="0" y="0"/>
                  </a:moveTo>
                  <a:lnTo>
                    <a:pt x="5292746" y="0"/>
                  </a:lnTo>
                  <a:lnTo>
                    <a:pt x="5292746" y="980939"/>
                  </a:lnTo>
                  <a:lnTo>
                    <a:pt x="0" y="980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4182" t="-109633" r="-3841" b="-118223"/>
              </a:stretch>
            </a:blipFill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C91AA2F-03E3-2A70-545D-00BF3644C04D}"/>
                </a:ext>
              </a:extLst>
            </p:cNvPr>
            <p:cNvSpPr/>
            <p:nvPr/>
          </p:nvSpPr>
          <p:spPr>
            <a:xfrm>
              <a:off x="17941538" y="93390"/>
              <a:ext cx="1818743" cy="929431"/>
            </a:xfrm>
            <a:custGeom>
              <a:avLst/>
              <a:gdLst/>
              <a:ahLst/>
              <a:cxnLst/>
              <a:rect l="l" t="t" r="r" b="b"/>
              <a:pathLst>
                <a:path w="1818743" h="929431">
                  <a:moveTo>
                    <a:pt x="0" y="0"/>
                  </a:moveTo>
                  <a:lnTo>
                    <a:pt x="1818744" y="0"/>
                  </a:lnTo>
                  <a:lnTo>
                    <a:pt x="1818744" y="929431"/>
                  </a:lnTo>
                  <a:lnTo>
                    <a:pt x="0" y="929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5" name="AutoShape 7">
              <a:extLst>
                <a:ext uri="{FF2B5EF4-FFF2-40B4-BE49-F238E27FC236}">
                  <a16:creationId xmlns:a16="http://schemas.microsoft.com/office/drawing/2014/main" id="{438022A9-BB92-E0D2-3165-8C73D5A1FE66}"/>
                </a:ext>
              </a:extLst>
            </p:cNvPr>
            <p:cNvSpPr/>
            <p:nvPr/>
          </p:nvSpPr>
          <p:spPr>
            <a:xfrm flipV="1">
              <a:off x="12154824" y="71792"/>
              <a:ext cx="0" cy="870191"/>
            </a:xfrm>
            <a:prstGeom prst="line">
              <a:avLst/>
            </a:prstGeom>
            <a:ln w="25352" cap="flat">
              <a:solidFill>
                <a:srgbClr val="4A4545"/>
              </a:solidFill>
              <a:prstDash val="solid"/>
              <a:headEnd type="none" w="sm" len="sm"/>
              <a:tailEnd type="none" w="sm" len="sm"/>
            </a:ln>
          </p:spPr>
        </p:sp>
      </p:grpSp>
    </p:spTree>
    <p:extLst>
      <p:ext uri="{BB962C8B-B14F-4D97-AF65-F5344CB8AC3E}">
        <p14:creationId xmlns:p14="http://schemas.microsoft.com/office/powerpoint/2010/main" val="40772044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E964AE9-B5A7-9553-CA28-59F4B6AA4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F5A43DB-5C20-622A-EBFB-ED5910481E9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b="11128"/>
          <a:stretch/>
        </p:blipFill>
        <p:spPr>
          <a:xfrm>
            <a:off x="4091725" y="1049344"/>
            <a:ext cx="4223599" cy="3680460"/>
          </a:xfrm>
          <a:prstGeom prst="rect">
            <a:avLst/>
          </a:prstGeom>
        </p:spPr>
      </p:pic>
      <p:sp>
        <p:nvSpPr>
          <p:cNvPr id="6" name="Marcador de texto 6">
            <a:extLst>
              <a:ext uri="{FF2B5EF4-FFF2-40B4-BE49-F238E27FC236}">
                <a16:creationId xmlns:a16="http://schemas.microsoft.com/office/drawing/2014/main" id="{2BBD6218-6EEC-2C92-900A-33C4D0DF7B26}"/>
              </a:ext>
            </a:extLst>
          </p:cNvPr>
          <p:cNvSpPr txBox="1">
            <a:spLocks/>
          </p:cNvSpPr>
          <p:nvPr/>
        </p:nvSpPr>
        <p:spPr>
          <a:xfrm>
            <a:off x="0" y="965577"/>
            <a:ext cx="10319610" cy="976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"/>
                <a:ea typeface="+mn-ea"/>
                <a:cs typeface="+mn-cs"/>
              </a:rPr>
              <a:t>REFERENCIAS E GUIAS DE CONSULTA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63FC3C4-A6CA-CA0C-F3FB-184988921812}"/>
              </a:ext>
            </a:extLst>
          </p:cNvPr>
          <p:cNvSpPr txBox="1"/>
          <p:nvPr/>
        </p:nvSpPr>
        <p:spPr>
          <a:xfrm>
            <a:off x="1056383" y="2079725"/>
            <a:ext cx="10551559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b="0" i="0" u="none" strike="noStrike" baseline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Guía para el desarrollo de instrumentos de fomento de Comunidades Energéticas Locales » </a:t>
            </a:r>
            <a:r>
              <a:rPr lang="es-ES" sz="1600" b="0" i="0" u="none" strike="noStrike" baseline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https://www.idae.es/sites/default/files/documentos/publicaciones_idae/guia_para-desarrollo- instrumentosfomento_comunidades_energeticas_locales_20032019_0.pdf IDAE (2022)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b="0" i="0" u="none" strike="noStrike" baseline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Guía de orientaciones a los municipios para el fomento del autoconsumo » </a:t>
            </a:r>
            <a:r>
              <a:rPr lang="es-ES" sz="1600" b="0" i="0" u="none" strike="noStrike" baseline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https://www.idae.es/publicaciones/guia-de-orientaciones-los-municipios-para-el-fomento-del-autoconsumo IDAE(2022)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b="0" i="0" u="none" strike="noStrike" baseline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Amigos de la Tierra (2021) Comunidades Energéticas: una guía práctica para impulsar la energía comunitaria » </a:t>
            </a:r>
            <a:r>
              <a:rPr lang="es-ES" sz="1600" b="0" i="0" u="none" strike="noStrike" baseline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https://www.tierra.org/comunidades-energeticas/ Amigos de la Tierra (2021)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b="0" i="0" u="none" strike="noStrike" baseline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Guía profesional de tramitación del autoconsumo » </a:t>
            </a:r>
            <a:r>
              <a:rPr lang="es-ES" sz="1600" b="0" i="0" u="none" strike="noStrike" baseline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https://www.idae.es/publicaciones/guia-profesional-de-tramitacion-del-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b="0" i="0" u="none" strike="noStrike" baseline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autoconsumo </a:t>
            </a:r>
            <a:r>
              <a:rPr lang="es-ES" sz="1600" b="0" i="0" u="none" strike="noStrike" baseline="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IIDMA</a:t>
            </a:r>
            <a:r>
              <a:rPr lang="es-ES" sz="1600" b="0" i="0" u="none" strike="noStrike" baseline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(2020) Comunidades Energéticas. Aportaciones jurídicas para su desarrollo en España »https://iidma.us19.list-</a:t>
            </a:r>
            <a:r>
              <a:rPr lang="pt-BR" sz="1600" b="0" i="0" u="none" strike="noStrike" baseline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manage.com/track/ </a:t>
            </a:r>
            <a:r>
              <a:rPr lang="pt-BR" sz="1600" b="0" i="0" u="none" strike="noStrike" baseline="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click?u</a:t>
            </a:r>
            <a:r>
              <a:rPr lang="pt-BR" sz="1600" b="0" i="0" u="none" strike="noStrike" baseline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=2e0835a97c4a3cb321b11b80a&amp;id=7a02a3350d&amp;e=6c4464b487 </a:t>
            </a:r>
            <a:r>
              <a:rPr lang="pt-BR" sz="1600" b="0" i="0" u="none" strike="noStrike" baseline="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IVACE</a:t>
            </a:r>
            <a:r>
              <a:rPr lang="pt-BR" sz="1600" b="0" i="0" u="none" strike="noStrike" baseline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ES" sz="1600" b="0" i="0" u="none" strike="noStrike" baseline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(2020)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E4C071B-75EA-E549-06BF-51EDEF65F5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22586" y="23321"/>
            <a:ext cx="2670216" cy="831600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72FC293C-1109-478C-8305-A642CF838829}"/>
              </a:ext>
            </a:extLst>
          </p:cNvPr>
          <p:cNvGrpSpPr/>
          <p:nvPr/>
        </p:nvGrpSpPr>
        <p:grpSpPr>
          <a:xfrm>
            <a:off x="97654" y="5743853"/>
            <a:ext cx="12020365" cy="976543"/>
            <a:chOff x="97654" y="5743853"/>
            <a:chExt cx="12020365" cy="976543"/>
          </a:xfrm>
        </p:grpSpPr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C84EDFB6-6652-E416-15F9-948BF44D2071}"/>
                </a:ext>
              </a:extLst>
            </p:cNvPr>
            <p:cNvSpPr txBox="1"/>
            <p:nvPr/>
          </p:nvSpPr>
          <p:spPr>
            <a:xfrm>
              <a:off x="97654" y="5743853"/>
              <a:ext cx="12020365" cy="9765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  <p:grpSp>
          <p:nvGrpSpPr>
            <p:cNvPr id="13" name="Group 2">
              <a:extLst>
                <a:ext uri="{FF2B5EF4-FFF2-40B4-BE49-F238E27FC236}">
                  <a16:creationId xmlns:a16="http://schemas.microsoft.com/office/drawing/2014/main" id="{812206E4-5889-22E7-2D29-4A67C96F1EA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72130" y="5965166"/>
              <a:ext cx="11675553" cy="604344"/>
              <a:chOff x="0" y="0"/>
              <a:chExt cx="19760282" cy="1022821"/>
            </a:xfrm>
          </p:grpSpPr>
          <p:sp>
            <p:nvSpPr>
              <p:cNvPr id="14" name="Freeform 3">
                <a:extLst>
                  <a:ext uri="{FF2B5EF4-FFF2-40B4-BE49-F238E27FC236}">
                    <a16:creationId xmlns:a16="http://schemas.microsoft.com/office/drawing/2014/main" id="{7F76D220-4736-526C-7285-F5AD21CFA7DB}"/>
                  </a:ext>
                </a:extLst>
              </p:cNvPr>
              <p:cNvSpPr/>
              <p:nvPr/>
            </p:nvSpPr>
            <p:spPr>
              <a:xfrm>
                <a:off x="0" y="0"/>
                <a:ext cx="3825153" cy="1022821"/>
              </a:xfrm>
              <a:custGeom>
                <a:avLst/>
                <a:gdLst/>
                <a:ahLst/>
                <a:cxnLst/>
                <a:rect l="l" t="t" r="r" b="b"/>
                <a:pathLst>
                  <a:path w="3825153" h="1022821">
                    <a:moveTo>
                      <a:pt x="0" y="0"/>
                    </a:moveTo>
                    <a:lnTo>
                      <a:pt x="3825153" y="0"/>
                    </a:lnTo>
                    <a:lnTo>
                      <a:pt x="3825153" y="1022821"/>
                    </a:lnTo>
                    <a:lnTo>
                      <a:pt x="0" y="102282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 r="-2351"/>
                </a:stretch>
              </a:blipFill>
            </p:spPr>
          </p:sp>
          <p:sp>
            <p:nvSpPr>
              <p:cNvPr id="15" name="Freeform 4">
                <a:extLst>
                  <a:ext uri="{FF2B5EF4-FFF2-40B4-BE49-F238E27FC236}">
                    <a16:creationId xmlns:a16="http://schemas.microsoft.com/office/drawing/2014/main" id="{52B25FDB-F568-4931-CE01-4C0A9AC3C178}"/>
                  </a:ext>
                </a:extLst>
              </p:cNvPr>
              <p:cNvSpPr/>
              <p:nvPr/>
            </p:nvSpPr>
            <p:spPr>
              <a:xfrm>
                <a:off x="6158298" y="71792"/>
                <a:ext cx="5682165" cy="909146"/>
              </a:xfrm>
              <a:custGeom>
                <a:avLst/>
                <a:gdLst/>
                <a:ahLst/>
                <a:cxnLst/>
                <a:rect l="l" t="t" r="r" b="b"/>
                <a:pathLst>
                  <a:path w="5682165" h="909146">
                    <a:moveTo>
                      <a:pt x="0" y="0"/>
                    </a:moveTo>
                    <a:lnTo>
                      <a:pt x="5682165" y="0"/>
                    </a:lnTo>
                    <a:lnTo>
                      <a:pt x="5682165" y="909147"/>
                    </a:lnTo>
                    <a:lnTo>
                      <a:pt x="0" y="90914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/>
                <a:stretch>
                  <a:fillRect/>
                </a:stretch>
              </a:blipFill>
            </p:spPr>
          </p:sp>
          <p:sp>
            <p:nvSpPr>
              <p:cNvPr id="16" name="Freeform 5">
                <a:extLst>
                  <a:ext uri="{FF2B5EF4-FFF2-40B4-BE49-F238E27FC236}">
                    <a16:creationId xmlns:a16="http://schemas.microsoft.com/office/drawing/2014/main" id="{3EAEEB43-7ACE-FB50-E02F-7A4A18DF9660}"/>
                  </a:ext>
                </a:extLst>
              </p:cNvPr>
              <p:cNvSpPr/>
              <p:nvPr/>
            </p:nvSpPr>
            <p:spPr>
              <a:xfrm>
                <a:off x="12392904" y="0"/>
                <a:ext cx="5292746" cy="980939"/>
              </a:xfrm>
              <a:custGeom>
                <a:avLst/>
                <a:gdLst/>
                <a:ahLst/>
                <a:cxnLst/>
                <a:rect l="l" t="t" r="r" b="b"/>
                <a:pathLst>
                  <a:path w="5292746" h="980939">
                    <a:moveTo>
                      <a:pt x="0" y="0"/>
                    </a:moveTo>
                    <a:lnTo>
                      <a:pt x="5292746" y="0"/>
                    </a:lnTo>
                    <a:lnTo>
                      <a:pt x="5292746" y="980939"/>
                    </a:lnTo>
                    <a:lnTo>
                      <a:pt x="0" y="980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/>
                <a:stretch>
                  <a:fillRect l="-4182" t="-109633" r="-3841" b="-118223"/>
                </a:stretch>
              </a:blipFill>
            </p:spPr>
          </p:sp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E544CD31-1D03-9031-4528-ECA69A6FF431}"/>
                  </a:ext>
                </a:extLst>
              </p:cNvPr>
              <p:cNvSpPr/>
              <p:nvPr/>
            </p:nvSpPr>
            <p:spPr>
              <a:xfrm>
                <a:off x="17941538" y="93390"/>
                <a:ext cx="1818743" cy="929431"/>
              </a:xfrm>
              <a:custGeom>
                <a:avLst/>
                <a:gdLst/>
                <a:ahLst/>
                <a:cxnLst/>
                <a:rect l="l" t="t" r="r" b="b"/>
                <a:pathLst>
                  <a:path w="1818743" h="929431">
                    <a:moveTo>
                      <a:pt x="0" y="0"/>
                    </a:moveTo>
                    <a:lnTo>
                      <a:pt x="1818744" y="0"/>
                    </a:lnTo>
                    <a:lnTo>
                      <a:pt x="1818744" y="929431"/>
                    </a:lnTo>
                    <a:lnTo>
                      <a:pt x="0" y="9294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/>
                <a:stretch>
                  <a:fillRect/>
                </a:stretch>
              </a:blipFill>
            </p:spPr>
          </p:sp>
          <p:sp>
            <p:nvSpPr>
              <p:cNvPr id="18" name="AutoShape 7">
                <a:extLst>
                  <a:ext uri="{FF2B5EF4-FFF2-40B4-BE49-F238E27FC236}">
                    <a16:creationId xmlns:a16="http://schemas.microsoft.com/office/drawing/2014/main" id="{A509FF99-79DE-66CE-ADE1-6D890955AC3C}"/>
                  </a:ext>
                </a:extLst>
              </p:cNvPr>
              <p:cNvSpPr/>
              <p:nvPr/>
            </p:nvSpPr>
            <p:spPr>
              <a:xfrm flipV="1">
                <a:off x="12154824" y="71792"/>
                <a:ext cx="0" cy="870191"/>
              </a:xfrm>
              <a:prstGeom prst="line">
                <a:avLst/>
              </a:prstGeom>
              <a:ln w="25352" cap="flat">
                <a:solidFill>
                  <a:srgbClr val="4A4545"/>
                </a:solidFill>
                <a:prstDash val="solid"/>
                <a:headEnd type="none" w="sm" len="sm"/>
                <a:tailEnd type="none" w="sm" len="sm"/>
              </a:ln>
            </p:spPr>
          </p:sp>
        </p:grpSp>
      </p:grpSp>
    </p:spTree>
    <p:extLst>
      <p:ext uri="{BB962C8B-B14F-4D97-AF65-F5344CB8AC3E}">
        <p14:creationId xmlns:p14="http://schemas.microsoft.com/office/powerpoint/2010/main" val="36028982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39A83-9868-4D95-5D4A-DC77CBE00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B1D7678-8316-FBE1-28EA-C0955491A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3A63D9A-4ADC-2795-59B3-EFC8E51DD6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b="11128"/>
          <a:stretch/>
        </p:blipFill>
        <p:spPr>
          <a:xfrm>
            <a:off x="4091725" y="1049344"/>
            <a:ext cx="4223599" cy="3680460"/>
          </a:xfrm>
          <a:prstGeom prst="rect">
            <a:avLst/>
          </a:prstGeom>
        </p:spPr>
      </p:pic>
      <p:sp>
        <p:nvSpPr>
          <p:cNvPr id="6" name="Marcador de texto 6">
            <a:extLst>
              <a:ext uri="{FF2B5EF4-FFF2-40B4-BE49-F238E27FC236}">
                <a16:creationId xmlns:a16="http://schemas.microsoft.com/office/drawing/2014/main" id="{66AE42DF-DA3F-22B1-D5B5-D6816A96F6A8}"/>
              </a:ext>
            </a:extLst>
          </p:cNvPr>
          <p:cNvSpPr txBox="1">
            <a:spLocks/>
          </p:cNvSpPr>
          <p:nvPr/>
        </p:nvSpPr>
        <p:spPr>
          <a:xfrm>
            <a:off x="342900" y="965577"/>
            <a:ext cx="9976710" cy="976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"/>
                <a:ea typeface="+mn-ea"/>
                <a:cs typeface="+mn-cs"/>
              </a:rPr>
              <a:t>REFERENCIAS E GUIAS DE CONSULTA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589182C-66D5-8266-34C0-098807C10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2586" y="23321"/>
            <a:ext cx="2670216" cy="831600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4567ABAE-794C-781E-084B-2A0B9E3C895D}"/>
              </a:ext>
            </a:extLst>
          </p:cNvPr>
          <p:cNvGrpSpPr/>
          <p:nvPr/>
        </p:nvGrpSpPr>
        <p:grpSpPr>
          <a:xfrm>
            <a:off x="97654" y="5743853"/>
            <a:ext cx="12020365" cy="976543"/>
            <a:chOff x="97654" y="5743853"/>
            <a:chExt cx="12020365" cy="976543"/>
          </a:xfrm>
        </p:grpSpPr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70B6AE50-FDA8-CA9A-38C0-DD2013D54E37}"/>
                </a:ext>
              </a:extLst>
            </p:cNvPr>
            <p:cNvSpPr txBox="1"/>
            <p:nvPr/>
          </p:nvSpPr>
          <p:spPr>
            <a:xfrm>
              <a:off x="97654" y="5743853"/>
              <a:ext cx="12020365" cy="9765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  <p:grpSp>
          <p:nvGrpSpPr>
            <p:cNvPr id="13" name="Group 2">
              <a:extLst>
                <a:ext uri="{FF2B5EF4-FFF2-40B4-BE49-F238E27FC236}">
                  <a16:creationId xmlns:a16="http://schemas.microsoft.com/office/drawing/2014/main" id="{962E5E98-284E-BB5B-6466-1E8695A428D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72130" y="5965166"/>
              <a:ext cx="11675553" cy="604344"/>
              <a:chOff x="0" y="0"/>
              <a:chExt cx="19760282" cy="1022821"/>
            </a:xfrm>
          </p:grpSpPr>
          <p:sp>
            <p:nvSpPr>
              <p:cNvPr id="14" name="Freeform 3">
                <a:extLst>
                  <a:ext uri="{FF2B5EF4-FFF2-40B4-BE49-F238E27FC236}">
                    <a16:creationId xmlns:a16="http://schemas.microsoft.com/office/drawing/2014/main" id="{37772607-3987-D581-B98F-3AA7919C433B}"/>
                  </a:ext>
                </a:extLst>
              </p:cNvPr>
              <p:cNvSpPr/>
              <p:nvPr/>
            </p:nvSpPr>
            <p:spPr>
              <a:xfrm>
                <a:off x="0" y="0"/>
                <a:ext cx="3825153" cy="1022821"/>
              </a:xfrm>
              <a:custGeom>
                <a:avLst/>
                <a:gdLst/>
                <a:ahLst/>
                <a:cxnLst/>
                <a:rect l="l" t="t" r="r" b="b"/>
                <a:pathLst>
                  <a:path w="3825153" h="1022821">
                    <a:moveTo>
                      <a:pt x="0" y="0"/>
                    </a:moveTo>
                    <a:lnTo>
                      <a:pt x="3825153" y="0"/>
                    </a:lnTo>
                    <a:lnTo>
                      <a:pt x="3825153" y="1022821"/>
                    </a:lnTo>
                    <a:lnTo>
                      <a:pt x="0" y="102282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r="-2351"/>
                </a:stretch>
              </a:blipFill>
            </p:spPr>
          </p:sp>
          <p:sp>
            <p:nvSpPr>
              <p:cNvPr id="15" name="Freeform 4">
                <a:extLst>
                  <a:ext uri="{FF2B5EF4-FFF2-40B4-BE49-F238E27FC236}">
                    <a16:creationId xmlns:a16="http://schemas.microsoft.com/office/drawing/2014/main" id="{EB4C5868-E572-0FE5-0EFF-EA4F940008C2}"/>
                  </a:ext>
                </a:extLst>
              </p:cNvPr>
              <p:cNvSpPr/>
              <p:nvPr/>
            </p:nvSpPr>
            <p:spPr>
              <a:xfrm>
                <a:off x="6158298" y="71792"/>
                <a:ext cx="5682165" cy="909146"/>
              </a:xfrm>
              <a:custGeom>
                <a:avLst/>
                <a:gdLst/>
                <a:ahLst/>
                <a:cxnLst/>
                <a:rect l="l" t="t" r="r" b="b"/>
                <a:pathLst>
                  <a:path w="5682165" h="909146">
                    <a:moveTo>
                      <a:pt x="0" y="0"/>
                    </a:moveTo>
                    <a:lnTo>
                      <a:pt x="5682165" y="0"/>
                    </a:lnTo>
                    <a:lnTo>
                      <a:pt x="5682165" y="909147"/>
                    </a:lnTo>
                    <a:lnTo>
                      <a:pt x="0" y="90914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</p:sp>
          <p:sp>
            <p:nvSpPr>
              <p:cNvPr id="16" name="Freeform 5">
                <a:extLst>
                  <a:ext uri="{FF2B5EF4-FFF2-40B4-BE49-F238E27FC236}">
                    <a16:creationId xmlns:a16="http://schemas.microsoft.com/office/drawing/2014/main" id="{92133755-2B8E-6A79-0BE9-A0A0EBA7FA99}"/>
                  </a:ext>
                </a:extLst>
              </p:cNvPr>
              <p:cNvSpPr/>
              <p:nvPr/>
            </p:nvSpPr>
            <p:spPr>
              <a:xfrm>
                <a:off x="12392904" y="0"/>
                <a:ext cx="5292746" cy="980939"/>
              </a:xfrm>
              <a:custGeom>
                <a:avLst/>
                <a:gdLst/>
                <a:ahLst/>
                <a:cxnLst/>
                <a:rect l="l" t="t" r="r" b="b"/>
                <a:pathLst>
                  <a:path w="5292746" h="980939">
                    <a:moveTo>
                      <a:pt x="0" y="0"/>
                    </a:moveTo>
                    <a:lnTo>
                      <a:pt x="5292746" y="0"/>
                    </a:lnTo>
                    <a:lnTo>
                      <a:pt x="5292746" y="980939"/>
                    </a:lnTo>
                    <a:lnTo>
                      <a:pt x="0" y="980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l="-4182" t="-109633" r="-3841" b="-118223"/>
                </a:stretch>
              </a:blipFill>
            </p:spPr>
          </p:sp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B0CF3683-D38D-A4CA-63ED-EB067C5E359B}"/>
                  </a:ext>
                </a:extLst>
              </p:cNvPr>
              <p:cNvSpPr/>
              <p:nvPr/>
            </p:nvSpPr>
            <p:spPr>
              <a:xfrm>
                <a:off x="17941538" y="93390"/>
                <a:ext cx="1818743" cy="929431"/>
              </a:xfrm>
              <a:custGeom>
                <a:avLst/>
                <a:gdLst/>
                <a:ahLst/>
                <a:cxnLst/>
                <a:rect l="l" t="t" r="r" b="b"/>
                <a:pathLst>
                  <a:path w="1818743" h="929431">
                    <a:moveTo>
                      <a:pt x="0" y="0"/>
                    </a:moveTo>
                    <a:lnTo>
                      <a:pt x="1818744" y="0"/>
                    </a:lnTo>
                    <a:lnTo>
                      <a:pt x="1818744" y="929431"/>
                    </a:lnTo>
                    <a:lnTo>
                      <a:pt x="0" y="9294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</p:sp>
          <p:sp>
            <p:nvSpPr>
              <p:cNvPr id="18" name="AutoShape 7">
                <a:extLst>
                  <a:ext uri="{FF2B5EF4-FFF2-40B4-BE49-F238E27FC236}">
                    <a16:creationId xmlns:a16="http://schemas.microsoft.com/office/drawing/2014/main" id="{ED74F17D-AB77-9307-330D-9F10F6FFE819}"/>
                  </a:ext>
                </a:extLst>
              </p:cNvPr>
              <p:cNvSpPr/>
              <p:nvPr/>
            </p:nvSpPr>
            <p:spPr>
              <a:xfrm flipV="1">
                <a:off x="12154824" y="71792"/>
                <a:ext cx="0" cy="870191"/>
              </a:xfrm>
              <a:prstGeom prst="line">
                <a:avLst/>
              </a:prstGeom>
              <a:ln w="25352" cap="flat">
                <a:solidFill>
                  <a:srgbClr val="4A4545"/>
                </a:solidFill>
                <a:prstDash val="solid"/>
                <a:headEnd type="none" w="sm" len="sm"/>
                <a:tailEnd type="none" w="sm" len="sm"/>
              </a:ln>
            </p:spPr>
          </p:sp>
        </p:grp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C63FC3C4-A6CA-CA0C-F3FB-184988921812}"/>
              </a:ext>
            </a:extLst>
          </p:cNvPr>
          <p:cNvSpPr txBox="1"/>
          <p:nvPr/>
        </p:nvSpPr>
        <p:spPr>
          <a:xfrm>
            <a:off x="599183" y="2319493"/>
            <a:ext cx="1055155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b="0" i="0" u="none" strike="noStrike" baseline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Plan de Fomento de las Comunidades Energéticas Locales en la </a:t>
            </a:r>
            <a:r>
              <a:rPr lang="es-ES" sz="1600" b="0" i="0" u="none" strike="noStrike" baseline="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Comunitat</a:t>
            </a:r>
            <a:r>
              <a:rPr lang="es-ES" sz="1600" b="0" i="0" u="none" strike="noStrike" baseline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Valenciana » https://docplayer.es/211710977-Plan-de-fomento-de-las-comunidades-energeticas-locales-en-la-comunitat-valenciana.html Leader Ripollès Ges-</a:t>
            </a:r>
            <a:r>
              <a:rPr lang="es-ES" sz="1600" b="0" i="0" u="none" strike="noStrike" baseline="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Bisaura</a:t>
            </a:r>
            <a:r>
              <a:rPr lang="es-ES" sz="1600" b="0" i="0" u="none" strike="noStrike" baseline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(2020)</a:t>
            </a:r>
          </a:p>
          <a:p>
            <a:pPr marL="285750" marR="7010" indent="-285750">
              <a:buFont typeface="Wingdings" panose="05000000000000000000" pitchFamily="2" charset="2"/>
              <a:buChar char="Ø"/>
            </a:pPr>
            <a:r>
              <a:rPr lang="es-ES" sz="1600" b="0" i="0" u="none" strike="noStrike" baseline="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ICOMOS</a:t>
            </a:r>
            <a:r>
              <a:rPr lang="es-ES" sz="1600" b="0" i="0" u="none" strike="noStrike" baseline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España. Guía de buenas prácticas para la instalación de infraestructuras y equipamientos relacionados con </a:t>
            </a:r>
            <a:r>
              <a:rPr lang="es-ES" sz="1600" b="0" i="0" u="none" strike="noStrike" baseline="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lasenergías</a:t>
            </a:r>
            <a:r>
              <a:rPr lang="es-ES" sz="1600" b="0" i="0" u="none" strike="noStrike" baseline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renovables y su potencial afección al patrimonio cultural. » </a:t>
            </a:r>
            <a:r>
              <a:rPr lang="es-ES" sz="1600" b="0" i="0" u="none" strike="noStrike" baseline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https://icomos.es/guia-de-buenas-practicas-energias-renovables-y- patrimonio-cultural/</a:t>
            </a:r>
            <a:r>
              <a:rPr lang="es-ES" sz="1600" b="0" i="0" u="none" strike="noStrike" baseline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285750" marR="1030" indent="-285750">
              <a:buFont typeface="Wingdings" panose="05000000000000000000" pitchFamily="2" charset="2"/>
              <a:buChar char="Ø"/>
            </a:pPr>
            <a:r>
              <a:rPr lang="es-ES" sz="1600" b="0" i="0" u="none" strike="noStrike" baseline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https://www.ree.es/es/sala-de-prensa/actualidad/nota-de-prensa/2022/05/red-electrica-publica-manual-practico- comunidades-energéticas</a:t>
            </a:r>
            <a:r>
              <a:rPr lang="es-ES" sz="1600" b="0" i="0" u="none" strike="noStrike" baseline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285750" marR="1030" indent="-285750">
              <a:buFont typeface="Wingdings" panose="05000000000000000000" pitchFamily="2" charset="2"/>
              <a:buChar char="Ø"/>
            </a:pPr>
            <a:r>
              <a:rPr lang="es-ES" sz="1600" b="0" i="0" u="none" strike="noStrike" baseline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Comunidades Energéticas » https://comunidadesenergeticas.org/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b="0" i="0" u="none" strike="noStrike" baseline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IDAE » </a:t>
            </a:r>
            <a:r>
              <a:rPr lang="es-ES" sz="1600" b="0" i="0" u="none" strike="noStrike" baseline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https://www.idae.es/ayudas-y-financiacion/financiacion-delidae/comunidades-energeticas-locales</a:t>
            </a:r>
          </a:p>
        </p:txBody>
      </p:sp>
    </p:spTree>
    <p:extLst>
      <p:ext uri="{BB962C8B-B14F-4D97-AF65-F5344CB8AC3E}">
        <p14:creationId xmlns:p14="http://schemas.microsoft.com/office/powerpoint/2010/main" val="22449124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1ACAC-B774-E62D-34DE-1F4CF0627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A77B323-01B0-3AAC-F855-999092004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BDE4FF8-2A6A-706F-BA8F-8DA9032AFFA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b="11128"/>
          <a:stretch/>
        </p:blipFill>
        <p:spPr>
          <a:xfrm>
            <a:off x="4091725" y="1049344"/>
            <a:ext cx="4223599" cy="3680460"/>
          </a:xfrm>
          <a:prstGeom prst="rect">
            <a:avLst/>
          </a:prstGeom>
        </p:spPr>
      </p:pic>
      <p:sp>
        <p:nvSpPr>
          <p:cNvPr id="6" name="Marcador de texto 6">
            <a:extLst>
              <a:ext uri="{FF2B5EF4-FFF2-40B4-BE49-F238E27FC236}">
                <a16:creationId xmlns:a16="http://schemas.microsoft.com/office/drawing/2014/main" id="{EAAD2353-E827-8D7B-6CA0-D45349296859}"/>
              </a:ext>
            </a:extLst>
          </p:cNvPr>
          <p:cNvSpPr txBox="1">
            <a:spLocks/>
          </p:cNvSpPr>
          <p:nvPr/>
        </p:nvSpPr>
        <p:spPr>
          <a:xfrm>
            <a:off x="342900" y="965577"/>
            <a:ext cx="9976710" cy="976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"/>
                <a:ea typeface="+mn-ea"/>
                <a:cs typeface="+mn-cs"/>
              </a:rPr>
              <a:t>REFERENCIAS E GUIAS DE CONSULTA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72112C6-191A-DFF8-95F3-A67E003C37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2586" y="23321"/>
            <a:ext cx="2670216" cy="831600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2862C4A2-D0FD-2039-3BB5-FADD89334F01}"/>
              </a:ext>
            </a:extLst>
          </p:cNvPr>
          <p:cNvGrpSpPr/>
          <p:nvPr/>
        </p:nvGrpSpPr>
        <p:grpSpPr>
          <a:xfrm>
            <a:off x="97654" y="5743853"/>
            <a:ext cx="12020365" cy="976543"/>
            <a:chOff x="97654" y="5743853"/>
            <a:chExt cx="12020365" cy="976543"/>
          </a:xfrm>
        </p:grpSpPr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04B897AC-06BA-0D5A-276E-62FAF8406296}"/>
                </a:ext>
              </a:extLst>
            </p:cNvPr>
            <p:cNvSpPr txBox="1"/>
            <p:nvPr/>
          </p:nvSpPr>
          <p:spPr>
            <a:xfrm>
              <a:off x="97654" y="5743853"/>
              <a:ext cx="12020365" cy="9765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  <p:grpSp>
          <p:nvGrpSpPr>
            <p:cNvPr id="13" name="Group 2">
              <a:extLst>
                <a:ext uri="{FF2B5EF4-FFF2-40B4-BE49-F238E27FC236}">
                  <a16:creationId xmlns:a16="http://schemas.microsoft.com/office/drawing/2014/main" id="{1D03B928-4ADF-D1E5-9659-EF6C44671B5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72130" y="5965166"/>
              <a:ext cx="11675553" cy="604344"/>
              <a:chOff x="0" y="0"/>
              <a:chExt cx="19760282" cy="1022821"/>
            </a:xfrm>
          </p:grpSpPr>
          <p:sp>
            <p:nvSpPr>
              <p:cNvPr id="14" name="Freeform 3">
                <a:extLst>
                  <a:ext uri="{FF2B5EF4-FFF2-40B4-BE49-F238E27FC236}">
                    <a16:creationId xmlns:a16="http://schemas.microsoft.com/office/drawing/2014/main" id="{85929689-AE93-BAA1-3F69-9145D08F0E06}"/>
                  </a:ext>
                </a:extLst>
              </p:cNvPr>
              <p:cNvSpPr/>
              <p:nvPr/>
            </p:nvSpPr>
            <p:spPr>
              <a:xfrm>
                <a:off x="0" y="0"/>
                <a:ext cx="3825153" cy="1022821"/>
              </a:xfrm>
              <a:custGeom>
                <a:avLst/>
                <a:gdLst/>
                <a:ahLst/>
                <a:cxnLst/>
                <a:rect l="l" t="t" r="r" b="b"/>
                <a:pathLst>
                  <a:path w="3825153" h="1022821">
                    <a:moveTo>
                      <a:pt x="0" y="0"/>
                    </a:moveTo>
                    <a:lnTo>
                      <a:pt x="3825153" y="0"/>
                    </a:lnTo>
                    <a:lnTo>
                      <a:pt x="3825153" y="1022821"/>
                    </a:lnTo>
                    <a:lnTo>
                      <a:pt x="0" y="102282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r="-2351"/>
                </a:stretch>
              </a:blipFill>
            </p:spPr>
          </p:sp>
          <p:sp>
            <p:nvSpPr>
              <p:cNvPr id="15" name="Freeform 4">
                <a:extLst>
                  <a:ext uri="{FF2B5EF4-FFF2-40B4-BE49-F238E27FC236}">
                    <a16:creationId xmlns:a16="http://schemas.microsoft.com/office/drawing/2014/main" id="{170AC95B-875A-51BE-598E-2674BE1A574D}"/>
                  </a:ext>
                </a:extLst>
              </p:cNvPr>
              <p:cNvSpPr/>
              <p:nvPr/>
            </p:nvSpPr>
            <p:spPr>
              <a:xfrm>
                <a:off x="6158298" y="71792"/>
                <a:ext cx="5682165" cy="909146"/>
              </a:xfrm>
              <a:custGeom>
                <a:avLst/>
                <a:gdLst/>
                <a:ahLst/>
                <a:cxnLst/>
                <a:rect l="l" t="t" r="r" b="b"/>
                <a:pathLst>
                  <a:path w="5682165" h="909146">
                    <a:moveTo>
                      <a:pt x="0" y="0"/>
                    </a:moveTo>
                    <a:lnTo>
                      <a:pt x="5682165" y="0"/>
                    </a:lnTo>
                    <a:lnTo>
                      <a:pt x="5682165" y="909147"/>
                    </a:lnTo>
                    <a:lnTo>
                      <a:pt x="0" y="90914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</p:sp>
          <p:sp>
            <p:nvSpPr>
              <p:cNvPr id="16" name="Freeform 5">
                <a:extLst>
                  <a:ext uri="{FF2B5EF4-FFF2-40B4-BE49-F238E27FC236}">
                    <a16:creationId xmlns:a16="http://schemas.microsoft.com/office/drawing/2014/main" id="{B2C0BCA5-C634-C14F-C019-83252C4132B0}"/>
                  </a:ext>
                </a:extLst>
              </p:cNvPr>
              <p:cNvSpPr/>
              <p:nvPr/>
            </p:nvSpPr>
            <p:spPr>
              <a:xfrm>
                <a:off x="12392904" y="0"/>
                <a:ext cx="5292746" cy="980939"/>
              </a:xfrm>
              <a:custGeom>
                <a:avLst/>
                <a:gdLst/>
                <a:ahLst/>
                <a:cxnLst/>
                <a:rect l="l" t="t" r="r" b="b"/>
                <a:pathLst>
                  <a:path w="5292746" h="980939">
                    <a:moveTo>
                      <a:pt x="0" y="0"/>
                    </a:moveTo>
                    <a:lnTo>
                      <a:pt x="5292746" y="0"/>
                    </a:lnTo>
                    <a:lnTo>
                      <a:pt x="5292746" y="980939"/>
                    </a:lnTo>
                    <a:lnTo>
                      <a:pt x="0" y="980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l="-4182" t="-109633" r="-3841" b="-118223"/>
                </a:stretch>
              </a:blipFill>
            </p:spPr>
          </p:sp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FA21C858-09A8-B093-6B2E-B4D0490E6BD2}"/>
                  </a:ext>
                </a:extLst>
              </p:cNvPr>
              <p:cNvSpPr/>
              <p:nvPr/>
            </p:nvSpPr>
            <p:spPr>
              <a:xfrm>
                <a:off x="17941538" y="93390"/>
                <a:ext cx="1818743" cy="929431"/>
              </a:xfrm>
              <a:custGeom>
                <a:avLst/>
                <a:gdLst/>
                <a:ahLst/>
                <a:cxnLst/>
                <a:rect l="l" t="t" r="r" b="b"/>
                <a:pathLst>
                  <a:path w="1818743" h="929431">
                    <a:moveTo>
                      <a:pt x="0" y="0"/>
                    </a:moveTo>
                    <a:lnTo>
                      <a:pt x="1818744" y="0"/>
                    </a:lnTo>
                    <a:lnTo>
                      <a:pt x="1818744" y="929431"/>
                    </a:lnTo>
                    <a:lnTo>
                      <a:pt x="0" y="9294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</p:sp>
          <p:sp>
            <p:nvSpPr>
              <p:cNvPr id="18" name="AutoShape 7">
                <a:extLst>
                  <a:ext uri="{FF2B5EF4-FFF2-40B4-BE49-F238E27FC236}">
                    <a16:creationId xmlns:a16="http://schemas.microsoft.com/office/drawing/2014/main" id="{DEA3E81B-7363-B418-3847-45E7B2A67872}"/>
                  </a:ext>
                </a:extLst>
              </p:cNvPr>
              <p:cNvSpPr/>
              <p:nvPr/>
            </p:nvSpPr>
            <p:spPr>
              <a:xfrm flipV="1">
                <a:off x="12154824" y="71792"/>
                <a:ext cx="0" cy="870191"/>
              </a:xfrm>
              <a:prstGeom prst="line">
                <a:avLst/>
              </a:prstGeom>
              <a:ln w="25352" cap="flat">
                <a:solidFill>
                  <a:srgbClr val="4A4545"/>
                </a:solidFill>
                <a:prstDash val="solid"/>
                <a:headEnd type="none" w="sm" len="sm"/>
                <a:tailEnd type="none" w="sm" len="sm"/>
              </a:ln>
            </p:spPr>
          </p:sp>
        </p:grp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C63FC3C4-A6CA-CA0C-F3FB-184988921812}"/>
              </a:ext>
            </a:extLst>
          </p:cNvPr>
          <p:cNvSpPr txBox="1"/>
          <p:nvPr/>
        </p:nvSpPr>
        <p:spPr>
          <a:xfrm>
            <a:off x="758813" y="2218614"/>
            <a:ext cx="1055155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b="0" i="0" u="none" strike="noStrike" baseline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https://www.youtube.com/@TVidae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b="0" i="0" u="none" strike="noStrike" baseline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https://www.idae.es/publicaciones/guia-profesional-de-tramitacion-del-autoconsumo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b="0" i="0" u="none" strike="noStrike" baseline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https://www.idae.es/ayudas-y-financiacion/comunidades-energeticas</a:t>
            </a:r>
          </a:p>
          <a:p>
            <a:pPr marL="285750" marR="1110" indent="-285750">
              <a:buFont typeface="Wingdings" panose="05000000000000000000" pitchFamily="2" charset="2"/>
              <a:buChar char="Ø"/>
            </a:pPr>
            <a:r>
              <a:rPr lang="it-IT" sz="1600" b="0" i="0" u="none" strike="noStrike" baseline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https://www.ree.es/es/sostenibilidad/proyectos-destacados/innovacion-social/primer-modelo-autoconsumo- comunitario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b="0" i="0" u="none" strike="noStrike" baseline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https://www.tierra.org/energia-comunitaria-guia-practica-para-recuperar-el-poder/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b="0" i="0" u="none" strike="noStrike" baseline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http://www.navarra.es/NR/rdonlyres/3273BD73-5CE9-41C4-95B5-0A9D81534ECD/473224/GuiarapidaCE.pdf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b="0" i="0" u="none" strike="noStrike" baseline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https://www.rtve.es/play/videos/informe-semanal/energia-en-comunidad/6522158/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b="0" i="0" u="none" strike="noStrike" baseline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https://www.youtube.com/watch?v=4Zx4O1awlrc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b="0" i="0" u="none" strike="noStrike" baseline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https://www.youtube.com/watch?v=8sdRVGMlj8w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38CBB29-8E04-F266-1CD2-9CAAA8E35AE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596651" y="4250704"/>
            <a:ext cx="1357442" cy="131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181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D8748-0600-5600-07D8-6A87A9769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28AAE306-9E20-0B80-0B4A-3889FFEAD0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3545983" y="1033601"/>
            <a:ext cx="5100034" cy="336782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8B6DD871-6175-CE92-7060-863A79A26CA5}"/>
              </a:ext>
            </a:extLst>
          </p:cNvPr>
          <p:cNvSpPr txBox="1"/>
          <p:nvPr/>
        </p:nvSpPr>
        <p:spPr>
          <a:xfrm>
            <a:off x="2809875" y="2970397"/>
            <a:ext cx="81248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6000" b="1" dirty="0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MOITAS GRAZAS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A42FA5D-291A-23BF-F8BD-62E4BB433034}"/>
              </a:ext>
            </a:extLst>
          </p:cNvPr>
          <p:cNvSpPr txBox="1"/>
          <p:nvPr/>
        </p:nvSpPr>
        <p:spPr>
          <a:xfrm>
            <a:off x="2743200" y="4965540"/>
            <a:ext cx="69320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"/>
                <a:ea typeface="+mj-ea"/>
                <a:cs typeface="+mj-cs"/>
              </a:rPr>
              <a:t>OFICINA DE TRANSFORMACION COMUNITARIA OTC </a:t>
            </a: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"/>
                <a:ea typeface="+mj-ea"/>
                <a:cs typeface="+mj-cs"/>
              </a:rPr>
              <a:t>DEPOp</a:t>
            </a:r>
            <a:endParaRPr lang="es-ES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95F07E5-23CA-1CFF-5AC6-A74A9B2374A5}"/>
              </a:ext>
            </a:extLst>
          </p:cNvPr>
          <p:cNvSpPr txBox="1"/>
          <p:nvPr/>
        </p:nvSpPr>
        <p:spPr>
          <a:xfrm>
            <a:off x="2743200" y="4312030"/>
            <a:ext cx="68715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ES" sz="36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+Renovables </a:t>
            </a:r>
            <a:endParaRPr lang="es-ES" sz="3600" dirty="0">
              <a:solidFill>
                <a:schemeClr val="accent2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0" name="0 Imagen" descr="A close up of a logo&#10;&#10;Description automatically generated">
            <a:extLst>
              <a:ext uri="{FF2B5EF4-FFF2-40B4-BE49-F238E27FC236}">
                <a16:creationId xmlns:a16="http://schemas.microsoft.com/office/drawing/2014/main" id="{952D32C4-382A-DCA8-0A32-967918CD84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0" r="7922"/>
          <a:stretch/>
        </p:blipFill>
        <p:spPr bwMode="auto">
          <a:xfrm>
            <a:off x="9763906" y="249535"/>
            <a:ext cx="1892442" cy="7840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Freeform 10">
            <a:extLst>
              <a:ext uri="{FF2B5EF4-FFF2-40B4-BE49-F238E27FC236}">
                <a16:creationId xmlns:a16="http://schemas.microsoft.com/office/drawing/2014/main" id="{D3335D7C-8ACF-7FA1-E58E-42F7FADBFF14}"/>
              </a:ext>
            </a:extLst>
          </p:cNvPr>
          <p:cNvSpPr>
            <a:spLocks noChangeAspect="1"/>
          </p:cNvSpPr>
          <p:nvPr/>
        </p:nvSpPr>
        <p:spPr>
          <a:xfrm>
            <a:off x="0" y="-11646"/>
            <a:ext cx="2418514" cy="831600"/>
          </a:xfrm>
          <a:custGeom>
            <a:avLst/>
            <a:gdLst/>
            <a:ahLst/>
            <a:cxnLst/>
            <a:rect l="l" t="t" r="r" b="b"/>
            <a:pathLst>
              <a:path w="4891211" h="1681831">
                <a:moveTo>
                  <a:pt x="0" y="0"/>
                </a:moveTo>
                <a:lnTo>
                  <a:pt x="4891211" y="0"/>
                </a:lnTo>
                <a:lnTo>
                  <a:pt x="4891211" y="1681831"/>
                </a:lnTo>
                <a:lnTo>
                  <a:pt x="0" y="16818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236" r="-5236"/>
            </a:stretch>
          </a:blipFill>
        </p:spPr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C5F2BF5-B815-D09F-CE70-4F54194667F9}"/>
              </a:ext>
            </a:extLst>
          </p:cNvPr>
          <p:cNvGrpSpPr>
            <a:grpSpLocks noChangeAspect="1"/>
          </p:cNvGrpSpPr>
          <p:nvPr/>
        </p:nvGrpSpPr>
        <p:grpSpPr>
          <a:xfrm>
            <a:off x="258223" y="6100410"/>
            <a:ext cx="11675553" cy="604344"/>
            <a:chOff x="0" y="0"/>
            <a:chExt cx="19760282" cy="1022821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999ACA7B-2172-AB66-7FB5-3BE82268EAB7}"/>
                </a:ext>
              </a:extLst>
            </p:cNvPr>
            <p:cNvSpPr/>
            <p:nvPr/>
          </p:nvSpPr>
          <p:spPr>
            <a:xfrm>
              <a:off x="0" y="0"/>
              <a:ext cx="3825153" cy="1022821"/>
            </a:xfrm>
            <a:custGeom>
              <a:avLst/>
              <a:gdLst/>
              <a:ahLst/>
              <a:cxnLst/>
              <a:rect l="l" t="t" r="r" b="b"/>
              <a:pathLst>
                <a:path w="3825153" h="1022821">
                  <a:moveTo>
                    <a:pt x="0" y="0"/>
                  </a:moveTo>
                  <a:lnTo>
                    <a:pt x="3825153" y="0"/>
                  </a:lnTo>
                  <a:lnTo>
                    <a:pt x="3825153" y="1022821"/>
                  </a:lnTo>
                  <a:lnTo>
                    <a:pt x="0" y="1022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351"/>
              </a:stretch>
            </a:blipFill>
          </p:spPr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79BA3639-7D04-11C6-0455-A39266B3CBC0}"/>
                </a:ext>
              </a:extLst>
            </p:cNvPr>
            <p:cNvSpPr/>
            <p:nvPr/>
          </p:nvSpPr>
          <p:spPr>
            <a:xfrm>
              <a:off x="6158298" y="71792"/>
              <a:ext cx="5682165" cy="909146"/>
            </a:xfrm>
            <a:custGeom>
              <a:avLst/>
              <a:gdLst/>
              <a:ahLst/>
              <a:cxnLst/>
              <a:rect l="l" t="t" r="r" b="b"/>
              <a:pathLst>
                <a:path w="5682165" h="909146">
                  <a:moveTo>
                    <a:pt x="0" y="0"/>
                  </a:moveTo>
                  <a:lnTo>
                    <a:pt x="5682165" y="0"/>
                  </a:lnTo>
                  <a:lnTo>
                    <a:pt x="5682165" y="909147"/>
                  </a:lnTo>
                  <a:lnTo>
                    <a:pt x="0" y="909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0229977-C398-F092-F26A-9E87BA1ADB16}"/>
                </a:ext>
              </a:extLst>
            </p:cNvPr>
            <p:cNvSpPr/>
            <p:nvPr/>
          </p:nvSpPr>
          <p:spPr>
            <a:xfrm>
              <a:off x="12392904" y="0"/>
              <a:ext cx="5292746" cy="980939"/>
            </a:xfrm>
            <a:custGeom>
              <a:avLst/>
              <a:gdLst/>
              <a:ahLst/>
              <a:cxnLst/>
              <a:rect l="l" t="t" r="r" b="b"/>
              <a:pathLst>
                <a:path w="5292746" h="980939">
                  <a:moveTo>
                    <a:pt x="0" y="0"/>
                  </a:moveTo>
                  <a:lnTo>
                    <a:pt x="5292746" y="0"/>
                  </a:lnTo>
                  <a:lnTo>
                    <a:pt x="5292746" y="980939"/>
                  </a:lnTo>
                  <a:lnTo>
                    <a:pt x="0" y="980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4182" t="-109633" r="-3841" b="-118223"/>
              </a:stretch>
            </a:blipFill>
          </p:spPr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19B5E6DF-2736-D849-CD85-0D332A2753A9}"/>
                </a:ext>
              </a:extLst>
            </p:cNvPr>
            <p:cNvSpPr/>
            <p:nvPr/>
          </p:nvSpPr>
          <p:spPr>
            <a:xfrm>
              <a:off x="17941538" y="93390"/>
              <a:ext cx="1818743" cy="929431"/>
            </a:xfrm>
            <a:custGeom>
              <a:avLst/>
              <a:gdLst/>
              <a:ahLst/>
              <a:cxnLst/>
              <a:rect l="l" t="t" r="r" b="b"/>
              <a:pathLst>
                <a:path w="1818743" h="929431">
                  <a:moveTo>
                    <a:pt x="0" y="0"/>
                  </a:moveTo>
                  <a:lnTo>
                    <a:pt x="1818744" y="0"/>
                  </a:lnTo>
                  <a:lnTo>
                    <a:pt x="1818744" y="929431"/>
                  </a:lnTo>
                  <a:lnTo>
                    <a:pt x="0" y="929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3" name="AutoShape 7">
              <a:extLst>
                <a:ext uri="{FF2B5EF4-FFF2-40B4-BE49-F238E27FC236}">
                  <a16:creationId xmlns:a16="http://schemas.microsoft.com/office/drawing/2014/main" id="{208FED62-7F64-E65A-8B0E-8A012B320444}"/>
                </a:ext>
              </a:extLst>
            </p:cNvPr>
            <p:cNvSpPr/>
            <p:nvPr/>
          </p:nvSpPr>
          <p:spPr>
            <a:xfrm flipV="1">
              <a:off x="12154824" y="71792"/>
              <a:ext cx="0" cy="870191"/>
            </a:xfrm>
            <a:prstGeom prst="line">
              <a:avLst/>
            </a:prstGeom>
            <a:ln w="25352" cap="flat">
              <a:solidFill>
                <a:srgbClr val="4A4545"/>
              </a:solidFill>
              <a:prstDash val="solid"/>
              <a:headEnd type="none" w="sm" len="sm"/>
              <a:tailEnd type="none" w="sm" len="sm"/>
            </a:ln>
          </p:spPr>
        </p:sp>
      </p:grpSp>
    </p:spTree>
    <p:extLst>
      <p:ext uri="{BB962C8B-B14F-4D97-AF65-F5344CB8AC3E}">
        <p14:creationId xmlns:p14="http://schemas.microsoft.com/office/powerpoint/2010/main" val="10093805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3395F-C340-7A76-2335-CADA4CE71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B1D537F-3655-F4C7-4892-0537E00B764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3545983" y="1062539"/>
            <a:ext cx="5100034" cy="336782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321C86A-E2BF-C77A-0839-11B524FB099E}"/>
              </a:ext>
            </a:extLst>
          </p:cNvPr>
          <p:cNvSpPr txBox="1"/>
          <p:nvPr/>
        </p:nvSpPr>
        <p:spPr>
          <a:xfrm>
            <a:off x="2267475" y="3850314"/>
            <a:ext cx="76570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l-ES" sz="18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Séguenos: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l-E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Instagram</a:t>
            </a:r>
            <a:r>
              <a:rPr kumimoji="0" lang="gl-ES" sz="18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: @deputacionpontevedra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l-ES" sz="18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www.depo.gal/es/-/oficina-de-transformacion-comunitaria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l-ES" sz="1800" b="1" i="0" u="none" strike="noStrike" kern="1200" cap="none" spc="0" normalizeH="0" baseline="0" noProof="0" dirty="0">
              <a:ln>
                <a:noFill/>
              </a:ln>
              <a:solidFill>
                <a:srgbClr val="4A594B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l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4842493-CE5B-CB9A-DBFF-ACAA80D9CD76}"/>
              </a:ext>
            </a:extLst>
          </p:cNvPr>
          <p:cNvSpPr txBox="1"/>
          <p:nvPr/>
        </p:nvSpPr>
        <p:spPr>
          <a:xfrm>
            <a:off x="2762146" y="814771"/>
            <a:ext cx="666770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l-ES" sz="18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Contáctanos: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l-ES" sz="18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otc@depo.es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l-ES" sz="18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886 210 840 / 618 147 871 / 604 018 617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l-ES" sz="18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Viveiro de empresa. Polígono de Barro, Parcela A4.5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l-ES" sz="1800" b="1" i="0" u="none" strike="noStrike" kern="1200" cap="none" spc="0" normalizeH="0" baseline="0" noProof="0" dirty="0">
              <a:ln>
                <a:noFill/>
              </a:ln>
              <a:solidFill>
                <a:srgbClr val="4A594B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l-ES" sz="18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Únete aos e</a:t>
            </a:r>
            <a:r>
              <a:rPr kumimoji="0" lang="gl-E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ncontros</a:t>
            </a:r>
            <a:r>
              <a:rPr kumimoji="0" lang="gl-ES" sz="18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virtuais: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l-ES" sz="18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Mércores de 12.00 a 13.00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l-ES" sz="1800" b="1" i="0" u="none" strike="noStrike" kern="1200" cap="none" spc="0" normalizeH="0" baseline="0" noProof="0" dirty="0">
              <a:ln>
                <a:noFill/>
              </a:ln>
              <a:solidFill>
                <a:srgbClr val="4A594B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Id. de reunión: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312 180 796 160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Código de acceso: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RQ9bc6C2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l-ES" sz="1800" b="1" i="0" u="none" strike="noStrike" kern="1200" cap="none" spc="0" normalizeH="0" baseline="0" noProof="0" dirty="0">
              <a:ln>
                <a:noFill/>
              </a:ln>
              <a:solidFill>
                <a:srgbClr val="4A594B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l-ES" sz="1800" b="1" i="0" u="none" strike="noStrike" kern="1200" cap="none" spc="0" normalizeH="0" baseline="0" noProof="0" dirty="0">
              <a:ln>
                <a:noFill/>
              </a:ln>
              <a:solidFill>
                <a:srgbClr val="4A594B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l-ES" sz="1800" b="1" i="0" u="none" strike="noStrike" kern="1200" cap="none" spc="0" normalizeH="0" baseline="0" noProof="0" dirty="0">
              <a:ln>
                <a:noFill/>
              </a:ln>
              <a:solidFill>
                <a:srgbClr val="4A594B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01D90AF-D2DF-A972-CDD2-4FBF6028F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511" y="4766933"/>
            <a:ext cx="942975" cy="942975"/>
          </a:xfrm>
          <a:prstGeom prst="rect">
            <a:avLst/>
          </a:prstGeom>
        </p:spPr>
      </p:pic>
      <p:pic>
        <p:nvPicPr>
          <p:cNvPr id="8" name="0 Imagen" descr="A close up of a logo&#10;&#10;Description automatically generated">
            <a:extLst>
              <a:ext uri="{FF2B5EF4-FFF2-40B4-BE49-F238E27FC236}">
                <a16:creationId xmlns:a16="http://schemas.microsoft.com/office/drawing/2014/main" id="{9EBA81F3-7F34-81B8-70A3-3DB9D87169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0" r="7922"/>
          <a:stretch/>
        </p:blipFill>
        <p:spPr bwMode="auto">
          <a:xfrm>
            <a:off x="9763906" y="249535"/>
            <a:ext cx="1892442" cy="7840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1E83852A-931B-C468-B57F-D95EB1B61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" y="2745459"/>
            <a:ext cx="12184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5B5FC7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  <a:hlinkClick r:id="rId5" tooltip="Meeting join link"/>
              </a:rPr>
              <a:t>https://teams.microsoft.com/meet/312180796160?p=hPZMWQ6c3gK2HbPDQc</a:t>
            </a: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endParaRPr kumimoji="0" lang="es-ES" alt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5" name="Imagen 1">
            <a:hlinkClick r:id="rId6"/>
            <a:extLst>
              <a:ext uri="{FF2B5EF4-FFF2-40B4-BE49-F238E27FC236}">
                <a16:creationId xmlns:a16="http://schemas.microsoft.com/office/drawing/2014/main" id="{544D85FE-D090-BED5-6C90-32A8497B4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7938" cy="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431923B9-8537-9A38-FE53-09239B59D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51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B618155-EC15-A1DA-8AAB-7225481C995D}"/>
              </a:ext>
            </a:extLst>
          </p:cNvPr>
          <p:cNvSpPr>
            <a:spLocks noChangeAspect="1"/>
          </p:cNvSpPr>
          <p:nvPr/>
        </p:nvSpPr>
        <p:spPr>
          <a:xfrm>
            <a:off x="0" y="-16829"/>
            <a:ext cx="2418514" cy="831600"/>
          </a:xfrm>
          <a:custGeom>
            <a:avLst/>
            <a:gdLst/>
            <a:ahLst/>
            <a:cxnLst/>
            <a:rect l="l" t="t" r="r" b="b"/>
            <a:pathLst>
              <a:path w="4891211" h="1681831">
                <a:moveTo>
                  <a:pt x="0" y="0"/>
                </a:moveTo>
                <a:lnTo>
                  <a:pt x="4891211" y="0"/>
                </a:lnTo>
                <a:lnTo>
                  <a:pt x="4891211" y="1681831"/>
                </a:lnTo>
                <a:lnTo>
                  <a:pt x="0" y="16818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5236" r="-5236"/>
            </a:stretch>
          </a:blipFill>
        </p:spPr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id="{3499FA05-4C52-84CB-AF5D-5F944878D5FC}"/>
              </a:ext>
            </a:extLst>
          </p:cNvPr>
          <p:cNvGrpSpPr>
            <a:grpSpLocks noChangeAspect="1"/>
          </p:cNvGrpSpPr>
          <p:nvPr/>
        </p:nvGrpSpPr>
        <p:grpSpPr>
          <a:xfrm>
            <a:off x="258223" y="6100410"/>
            <a:ext cx="11675553" cy="604344"/>
            <a:chOff x="0" y="0"/>
            <a:chExt cx="19760282" cy="1022821"/>
          </a:xfrm>
        </p:grpSpPr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7CF375F7-1408-75BB-614A-CE4CEAA970C1}"/>
                </a:ext>
              </a:extLst>
            </p:cNvPr>
            <p:cNvSpPr/>
            <p:nvPr/>
          </p:nvSpPr>
          <p:spPr>
            <a:xfrm>
              <a:off x="0" y="0"/>
              <a:ext cx="3825153" cy="1022821"/>
            </a:xfrm>
            <a:custGeom>
              <a:avLst/>
              <a:gdLst/>
              <a:ahLst/>
              <a:cxnLst/>
              <a:rect l="l" t="t" r="r" b="b"/>
              <a:pathLst>
                <a:path w="3825153" h="1022821">
                  <a:moveTo>
                    <a:pt x="0" y="0"/>
                  </a:moveTo>
                  <a:lnTo>
                    <a:pt x="3825153" y="0"/>
                  </a:lnTo>
                  <a:lnTo>
                    <a:pt x="3825153" y="1022821"/>
                  </a:lnTo>
                  <a:lnTo>
                    <a:pt x="0" y="1022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r="-2351"/>
              </a:stretch>
            </a:blipFill>
          </p:spPr>
        </p:sp>
        <p:sp>
          <p:nvSpPr>
            <p:cNvPr id="17" name="Freeform 4">
              <a:extLst>
                <a:ext uri="{FF2B5EF4-FFF2-40B4-BE49-F238E27FC236}">
                  <a16:creationId xmlns:a16="http://schemas.microsoft.com/office/drawing/2014/main" id="{ED221A7E-2E20-2FA6-2DD2-49222E312297}"/>
                </a:ext>
              </a:extLst>
            </p:cNvPr>
            <p:cNvSpPr/>
            <p:nvPr/>
          </p:nvSpPr>
          <p:spPr>
            <a:xfrm>
              <a:off x="6158298" y="71792"/>
              <a:ext cx="5682165" cy="909146"/>
            </a:xfrm>
            <a:custGeom>
              <a:avLst/>
              <a:gdLst/>
              <a:ahLst/>
              <a:cxnLst/>
              <a:rect l="l" t="t" r="r" b="b"/>
              <a:pathLst>
                <a:path w="5682165" h="909146">
                  <a:moveTo>
                    <a:pt x="0" y="0"/>
                  </a:moveTo>
                  <a:lnTo>
                    <a:pt x="5682165" y="0"/>
                  </a:lnTo>
                  <a:lnTo>
                    <a:pt x="5682165" y="909147"/>
                  </a:lnTo>
                  <a:lnTo>
                    <a:pt x="0" y="909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FDEA035-05A5-685E-F0F3-7B6BBADFF872}"/>
                </a:ext>
              </a:extLst>
            </p:cNvPr>
            <p:cNvSpPr/>
            <p:nvPr/>
          </p:nvSpPr>
          <p:spPr>
            <a:xfrm>
              <a:off x="12392904" y="0"/>
              <a:ext cx="5292746" cy="980939"/>
            </a:xfrm>
            <a:custGeom>
              <a:avLst/>
              <a:gdLst/>
              <a:ahLst/>
              <a:cxnLst/>
              <a:rect l="l" t="t" r="r" b="b"/>
              <a:pathLst>
                <a:path w="5292746" h="980939">
                  <a:moveTo>
                    <a:pt x="0" y="0"/>
                  </a:moveTo>
                  <a:lnTo>
                    <a:pt x="5292746" y="0"/>
                  </a:lnTo>
                  <a:lnTo>
                    <a:pt x="5292746" y="980939"/>
                  </a:lnTo>
                  <a:lnTo>
                    <a:pt x="0" y="980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4182" t="-109633" r="-3841" b="-118223"/>
              </a:stretch>
            </a:blipFill>
          </p:spPr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20958F57-69AE-8438-5EE3-058E6FFCF019}"/>
                </a:ext>
              </a:extLst>
            </p:cNvPr>
            <p:cNvSpPr/>
            <p:nvPr/>
          </p:nvSpPr>
          <p:spPr>
            <a:xfrm>
              <a:off x="17941538" y="93390"/>
              <a:ext cx="1818743" cy="929431"/>
            </a:xfrm>
            <a:custGeom>
              <a:avLst/>
              <a:gdLst/>
              <a:ahLst/>
              <a:cxnLst/>
              <a:rect l="l" t="t" r="r" b="b"/>
              <a:pathLst>
                <a:path w="1818743" h="929431">
                  <a:moveTo>
                    <a:pt x="0" y="0"/>
                  </a:moveTo>
                  <a:lnTo>
                    <a:pt x="1818744" y="0"/>
                  </a:lnTo>
                  <a:lnTo>
                    <a:pt x="1818744" y="929431"/>
                  </a:lnTo>
                  <a:lnTo>
                    <a:pt x="0" y="929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20" name="AutoShape 7">
              <a:extLst>
                <a:ext uri="{FF2B5EF4-FFF2-40B4-BE49-F238E27FC236}">
                  <a16:creationId xmlns:a16="http://schemas.microsoft.com/office/drawing/2014/main" id="{63488E71-8CC8-3A18-41DE-7A83137C6C00}"/>
                </a:ext>
              </a:extLst>
            </p:cNvPr>
            <p:cNvSpPr/>
            <p:nvPr/>
          </p:nvSpPr>
          <p:spPr>
            <a:xfrm flipV="1">
              <a:off x="12154824" y="71792"/>
              <a:ext cx="0" cy="870191"/>
            </a:xfrm>
            <a:prstGeom prst="line">
              <a:avLst/>
            </a:prstGeom>
            <a:ln w="25352" cap="flat">
              <a:solidFill>
                <a:srgbClr val="4A4545"/>
              </a:solidFill>
              <a:prstDash val="solid"/>
              <a:headEnd type="none" w="sm" len="sm"/>
              <a:tailEnd type="none" w="sm" len="sm"/>
            </a:ln>
          </p:spPr>
        </p:sp>
      </p:grpSp>
    </p:spTree>
    <p:extLst>
      <p:ext uri="{BB962C8B-B14F-4D97-AF65-F5344CB8AC3E}">
        <p14:creationId xmlns:p14="http://schemas.microsoft.com/office/powerpoint/2010/main" val="562879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04349-BF15-36D4-2C9B-F89972228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4">
            <a:extLst>
              <a:ext uri="{FF2B5EF4-FFF2-40B4-BE49-F238E27FC236}">
                <a16:creationId xmlns:a16="http://schemas.microsoft.com/office/drawing/2014/main" id="{5ECED708-DD6B-B1DE-FD3A-9FEFC9A56FE2}"/>
              </a:ext>
            </a:extLst>
          </p:cNvPr>
          <p:cNvSpPr txBox="1">
            <a:spLocks/>
          </p:cNvSpPr>
          <p:nvPr/>
        </p:nvSpPr>
        <p:spPr>
          <a:xfrm>
            <a:off x="913401" y="1657427"/>
            <a:ext cx="6849473" cy="24482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gl-ES" sz="1400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Pobreza enerxética: </a:t>
            </a:r>
            <a:r>
              <a:rPr lang="gl-ES" sz="1400" b="1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dificultade das familias para acceder a servizos enerxéticos básicos</a:t>
            </a:r>
            <a:r>
              <a:rPr lang="gl-ES" sz="1400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debido ao seu custo elevado, repercutindo negativamente na saúde e no benestar das persoas.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gl-ES" sz="1400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 de cada 5 persoas en España non pode manter a súa vivenda con unha temperatura adecuada, debido ós baixos ingresos e vivendas mal illadas, e todas as rexións empeoraron dende 2022.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gl-ES" sz="1400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Cando se </a:t>
            </a:r>
            <a:r>
              <a:rPr lang="gl-ES" sz="1400" noProof="0" dirty="0" err="1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cumpren</a:t>
            </a:r>
            <a:r>
              <a:rPr lang="gl-ES" sz="1400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os requisitos de </a:t>
            </a:r>
            <a:r>
              <a:rPr lang="gl-ES" sz="1400" i="1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consumidor vulnerable </a:t>
            </a:r>
            <a:r>
              <a:rPr lang="gl-ES" sz="1400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pódese acceder ó </a:t>
            </a:r>
            <a:r>
              <a:rPr lang="gl-ES" sz="1400" i="1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bono social </a:t>
            </a:r>
            <a:r>
              <a:rPr lang="gl-ES" sz="1400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(desconto de 25 ou 40% )</a:t>
            </a:r>
            <a:endParaRPr lang="gl-ES" sz="1500" noProof="0" dirty="0">
              <a:solidFill>
                <a:srgbClr val="4A594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87B22DB0-B3C2-F3FD-61AC-B503B95F369C}"/>
              </a:ext>
            </a:extLst>
          </p:cNvPr>
          <p:cNvSpPr txBox="1">
            <a:spLocks/>
          </p:cNvSpPr>
          <p:nvPr/>
        </p:nvSpPr>
        <p:spPr>
          <a:xfrm>
            <a:off x="913400" y="1129714"/>
            <a:ext cx="7807515" cy="3766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200" b="1" dirty="0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SITUACIÓN DA POBREZA ENERXÉTICA EN GALICIA </a:t>
            </a:r>
          </a:p>
          <a:p>
            <a:pPr marL="0" indent="0">
              <a:buNone/>
            </a:pPr>
            <a:endParaRPr lang="es-ES" sz="2200" b="1" dirty="0">
              <a:solidFill>
                <a:srgbClr val="E0C537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CBB7F91-2609-2E57-D688-E3421014AECE}"/>
              </a:ext>
            </a:extLst>
          </p:cNvPr>
          <p:cNvSpPr txBox="1">
            <a:spLocks/>
          </p:cNvSpPr>
          <p:nvPr/>
        </p:nvSpPr>
        <p:spPr>
          <a:xfrm>
            <a:off x="811505" y="379218"/>
            <a:ext cx="1087378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0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OFICINA DE TRANSFORMACION COMUNITARIA </a:t>
            </a:r>
            <a:br>
              <a:rPr lang="es-ES" sz="20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ES" sz="2000" b="1" i="1" dirty="0">
                <a:solidFill>
                  <a:srgbClr val="E0C537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+ </a:t>
            </a:r>
            <a:r>
              <a:rPr lang="es-ES" sz="2000" b="1" dirty="0">
                <a:solidFill>
                  <a:srgbClr val="E0C537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Renovables</a:t>
            </a:r>
            <a:r>
              <a:rPr lang="es-ES" sz="2000" b="1" i="1" dirty="0">
                <a:solidFill>
                  <a:srgbClr val="E0C537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4ED6F5F-F048-91CB-130C-B6B2C3CB4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0741" y="1326916"/>
            <a:ext cx="3834415" cy="280567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06B5D53-9275-C529-765D-FD0F3329158A}"/>
              </a:ext>
            </a:extLst>
          </p:cNvPr>
          <p:cNvSpPr/>
          <p:nvPr/>
        </p:nvSpPr>
        <p:spPr>
          <a:xfrm>
            <a:off x="1839303" y="4533791"/>
            <a:ext cx="8537066" cy="7765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gl-ES" sz="14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 </a:t>
            </a:r>
            <a:r>
              <a:rPr lang="gl-ES" sz="14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políticas públicas</a:t>
            </a:r>
            <a:r>
              <a:rPr lang="gl-ES" sz="14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deben enfocarse a </a:t>
            </a:r>
            <a:r>
              <a:rPr lang="gl-ES" sz="14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mellorar a eficiencia enerxética das vivendas</a:t>
            </a:r>
            <a:r>
              <a:rPr lang="gl-ES" sz="14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gl-ES" sz="14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promover tarifas sociais</a:t>
            </a:r>
            <a:r>
              <a:rPr lang="gl-ES" sz="14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e facilitar que os cidadáns se convertan en </a:t>
            </a:r>
            <a:r>
              <a:rPr lang="gl-ES" sz="1400" b="1" dirty="0" err="1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prosumidores</a:t>
            </a:r>
            <a:r>
              <a:rPr lang="gl-ES" sz="14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de enerxía renovable para reducir a súa vulnerabilidade.</a:t>
            </a:r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514FE3EE-AE9C-41F0-6CF5-80206BB01E27}"/>
              </a:ext>
            </a:extLst>
          </p:cNvPr>
          <p:cNvSpPr>
            <a:spLocks noChangeAspect="1"/>
          </p:cNvSpPr>
          <p:nvPr/>
        </p:nvSpPr>
        <p:spPr>
          <a:xfrm>
            <a:off x="13745" y="51642"/>
            <a:ext cx="2418514" cy="831600"/>
          </a:xfrm>
          <a:custGeom>
            <a:avLst/>
            <a:gdLst/>
            <a:ahLst/>
            <a:cxnLst/>
            <a:rect l="l" t="t" r="r" b="b"/>
            <a:pathLst>
              <a:path w="4891211" h="1681831">
                <a:moveTo>
                  <a:pt x="0" y="0"/>
                </a:moveTo>
                <a:lnTo>
                  <a:pt x="4891211" y="0"/>
                </a:lnTo>
                <a:lnTo>
                  <a:pt x="4891211" y="1681831"/>
                </a:lnTo>
                <a:lnTo>
                  <a:pt x="0" y="16818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236" r="-5236"/>
            </a:stretch>
          </a:blipFill>
        </p:spPr>
      </p:sp>
      <p:grpSp>
        <p:nvGrpSpPr>
          <p:cNvPr id="21" name="Group 2">
            <a:extLst>
              <a:ext uri="{FF2B5EF4-FFF2-40B4-BE49-F238E27FC236}">
                <a16:creationId xmlns:a16="http://schemas.microsoft.com/office/drawing/2014/main" id="{D3D9BADA-C94A-EE01-147B-C429B30EFD93}"/>
              </a:ext>
            </a:extLst>
          </p:cNvPr>
          <p:cNvGrpSpPr>
            <a:grpSpLocks noChangeAspect="1"/>
          </p:cNvGrpSpPr>
          <p:nvPr/>
        </p:nvGrpSpPr>
        <p:grpSpPr>
          <a:xfrm>
            <a:off x="172130" y="5965166"/>
            <a:ext cx="11675553" cy="604344"/>
            <a:chOff x="0" y="0"/>
            <a:chExt cx="19760282" cy="1022821"/>
          </a:xfrm>
        </p:grpSpPr>
        <p:sp>
          <p:nvSpPr>
            <p:cNvPr id="22" name="Freeform 3">
              <a:extLst>
                <a:ext uri="{FF2B5EF4-FFF2-40B4-BE49-F238E27FC236}">
                  <a16:creationId xmlns:a16="http://schemas.microsoft.com/office/drawing/2014/main" id="{BB25DCEE-28BC-CBAE-0D3B-9C5F5762FD47}"/>
                </a:ext>
              </a:extLst>
            </p:cNvPr>
            <p:cNvSpPr/>
            <p:nvPr/>
          </p:nvSpPr>
          <p:spPr>
            <a:xfrm>
              <a:off x="0" y="0"/>
              <a:ext cx="3825153" cy="1022821"/>
            </a:xfrm>
            <a:custGeom>
              <a:avLst/>
              <a:gdLst/>
              <a:ahLst/>
              <a:cxnLst/>
              <a:rect l="l" t="t" r="r" b="b"/>
              <a:pathLst>
                <a:path w="3825153" h="1022821">
                  <a:moveTo>
                    <a:pt x="0" y="0"/>
                  </a:moveTo>
                  <a:lnTo>
                    <a:pt x="3825153" y="0"/>
                  </a:lnTo>
                  <a:lnTo>
                    <a:pt x="3825153" y="1022821"/>
                  </a:lnTo>
                  <a:lnTo>
                    <a:pt x="0" y="1022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351"/>
              </a:stretch>
            </a:blipFill>
          </p:spPr>
        </p:sp>
        <p:sp>
          <p:nvSpPr>
            <p:cNvPr id="23" name="Freeform 4">
              <a:extLst>
                <a:ext uri="{FF2B5EF4-FFF2-40B4-BE49-F238E27FC236}">
                  <a16:creationId xmlns:a16="http://schemas.microsoft.com/office/drawing/2014/main" id="{98D84923-A84F-E835-4D05-6B267FF2E50A}"/>
                </a:ext>
              </a:extLst>
            </p:cNvPr>
            <p:cNvSpPr/>
            <p:nvPr/>
          </p:nvSpPr>
          <p:spPr>
            <a:xfrm>
              <a:off x="6158298" y="71792"/>
              <a:ext cx="5682165" cy="909146"/>
            </a:xfrm>
            <a:custGeom>
              <a:avLst/>
              <a:gdLst/>
              <a:ahLst/>
              <a:cxnLst/>
              <a:rect l="l" t="t" r="r" b="b"/>
              <a:pathLst>
                <a:path w="5682165" h="909146">
                  <a:moveTo>
                    <a:pt x="0" y="0"/>
                  </a:moveTo>
                  <a:lnTo>
                    <a:pt x="5682165" y="0"/>
                  </a:lnTo>
                  <a:lnTo>
                    <a:pt x="5682165" y="909147"/>
                  </a:lnTo>
                  <a:lnTo>
                    <a:pt x="0" y="909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1325E699-B675-8218-9C3A-F9823C38582F}"/>
                </a:ext>
              </a:extLst>
            </p:cNvPr>
            <p:cNvSpPr/>
            <p:nvPr/>
          </p:nvSpPr>
          <p:spPr>
            <a:xfrm>
              <a:off x="12392904" y="0"/>
              <a:ext cx="5292746" cy="980939"/>
            </a:xfrm>
            <a:custGeom>
              <a:avLst/>
              <a:gdLst/>
              <a:ahLst/>
              <a:cxnLst/>
              <a:rect l="l" t="t" r="r" b="b"/>
              <a:pathLst>
                <a:path w="5292746" h="980939">
                  <a:moveTo>
                    <a:pt x="0" y="0"/>
                  </a:moveTo>
                  <a:lnTo>
                    <a:pt x="5292746" y="0"/>
                  </a:lnTo>
                  <a:lnTo>
                    <a:pt x="5292746" y="980939"/>
                  </a:lnTo>
                  <a:lnTo>
                    <a:pt x="0" y="980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4182" t="-109633" r="-3841" b="-118223"/>
              </a:stretch>
            </a:blipFill>
          </p:spPr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483F9984-2AF3-A707-3BF8-FCED5FB8605E}"/>
                </a:ext>
              </a:extLst>
            </p:cNvPr>
            <p:cNvSpPr/>
            <p:nvPr/>
          </p:nvSpPr>
          <p:spPr>
            <a:xfrm>
              <a:off x="17941538" y="93390"/>
              <a:ext cx="1818743" cy="929431"/>
            </a:xfrm>
            <a:custGeom>
              <a:avLst/>
              <a:gdLst/>
              <a:ahLst/>
              <a:cxnLst/>
              <a:rect l="l" t="t" r="r" b="b"/>
              <a:pathLst>
                <a:path w="1818743" h="929431">
                  <a:moveTo>
                    <a:pt x="0" y="0"/>
                  </a:moveTo>
                  <a:lnTo>
                    <a:pt x="1818744" y="0"/>
                  </a:lnTo>
                  <a:lnTo>
                    <a:pt x="1818744" y="929431"/>
                  </a:lnTo>
                  <a:lnTo>
                    <a:pt x="0" y="929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26" name="AutoShape 7">
              <a:extLst>
                <a:ext uri="{FF2B5EF4-FFF2-40B4-BE49-F238E27FC236}">
                  <a16:creationId xmlns:a16="http://schemas.microsoft.com/office/drawing/2014/main" id="{68E1002D-D64F-A6EA-A8BF-A553DF1DC890}"/>
                </a:ext>
              </a:extLst>
            </p:cNvPr>
            <p:cNvSpPr/>
            <p:nvPr/>
          </p:nvSpPr>
          <p:spPr>
            <a:xfrm flipV="1">
              <a:off x="12154824" y="71792"/>
              <a:ext cx="0" cy="870191"/>
            </a:xfrm>
            <a:prstGeom prst="line">
              <a:avLst/>
            </a:prstGeom>
            <a:ln w="25352" cap="flat">
              <a:solidFill>
                <a:srgbClr val="4A4545"/>
              </a:solidFill>
              <a:prstDash val="solid"/>
              <a:headEnd type="none" w="sm" len="sm"/>
              <a:tailEnd type="none" w="sm" len="sm"/>
            </a:ln>
          </p:spPr>
        </p:sp>
      </p:grpSp>
    </p:spTree>
    <p:extLst>
      <p:ext uri="{BB962C8B-B14F-4D97-AF65-F5344CB8AC3E}">
        <p14:creationId xmlns:p14="http://schemas.microsoft.com/office/powerpoint/2010/main" val="2749294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DE5D1-AEC3-D6BA-7308-393AD9BB8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4">
            <a:extLst>
              <a:ext uri="{FF2B5EF4-FFF2-40B4-BE49-F238E27FC236}">
                <a16:creationId xmlns:a16="http://schemas.microsoft.com/office/drawing/2014/main" id="{317F9B9E-8DF3-40EB-9274-8E8D966170D5}"/>
              </a:ext>
            </a:extLst>
          </p:cNvPr>
          <p:cNvSpPr txBox="1">
            <a:spLocks/>
          </p:cNvSpPr>
          <p:nvPr/>
        </p:nvSpPr>
        <p:spPr>
          <a:xfrm>
            <a:off x="913402" y="1657427"/>
            <a:ext cx="7288766" cy="4086424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s-ES"/>
            </a:defPPr>
            <a:lvl1pPr marL="228600" indent="-228600" algn="just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500">
                <a:solidFill>
                  <a:srgbClr val="4A594B"/>
                </a:solidFill>
                <a:latin typeface="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gl-ES" sz="1400" dirty="0">
                <a:latin typeface="Poppins" panose="00000500000000000000" pitchFamily="2" charset="0"/>
                <a:cs typeface="Poppins" panose="00000500000000000000" pitchFamily="2" charset="0"/>
              </a:rPr>
              <a:t>A transición enerxética busca reducir as emisións de gases de efecto invernadoiro (GEI) e avanzar cara a un modelo baseado en renovables e eficiencia enerxética. </a:t>
            </a:r>
          </a:p>
          <a:p>
            <a:r>
              <a:rPr lang="gl-ES" sz="1400" b="1" dirty="0">
                <a:latin typeface="Poppins" panose="00000500000000000000" pitchFamily="2" charset="0"/>
                <a:cs typeface="Poppins" panose="00000500000000000000" pitchFamily="2" charset="0"/>
              </a:rPr>
              <a:t>Acordo de París</a:t>
            </a:r>
            <a:r>
              <a:rPr lang="gl-ES" sz="1400" dirty="0">
                <a:latin typeface="Poppins" panose="00000500000000000000" pitchFamily="2" charset="0"/>
                <a:cs typeface="Poppins" panose="00000500000000000000" pitchFamily="2" charset="0"/>
              </a:rPr>
              <a:t>: obriga aos países a reducir as emisións para limitar o quecemento global.</a:t>
            </a:r>
          </a:p>
          <a:p>
            <a:r>
              <a:rPr lang="gl-ES" sz="1400" b="1" dirty="0">
                <a:latin typeface="Poppins" panose="00000500000000000000" pitchFamily="2" charset="0"/>
                <a:cs typeface="Poppins" panose="00000500000000000000" pitchFamily="2" charset="0"/>
              </a:rPr>
              <a:t>Directiva UE 2018/2001</a:t>
            </a:r>
            <a:r>
              <a:rPr lang="gl-ES" sz="1400" dirty="0">
                <a:latin typeface="Poppins" panose="00000500000000000000" pitchFamily="2" charset="0"/>
                <a:cs typeface="Poppins" panose="00000500000000000000" pitchFamily="2" charset="0"/>
              </a:rPr>
              <a:t>: establecen obxectivos vinculantes do uso de enerxías renovables para 2030</a:t>
            </a:r>
          </a:p>
          <a:p>
            <a:r>
              <a:rPr lang="gl-ES" sz="1400" b="1" dirty="0">
                <a:latin typeface="Poppins" panose="00000500000000000000" pitchFamily="2" charset="0"/>
                <a:cs typeface="Poppins" panose="00000500000000000000" pitchFamily="2" charset="0"/>
              </a:rPr>
              <a:t>Plan Nacional Integrado de Enerxía e Clima (PNIEC)</a:t>
            </a:r>
            <a:r>
              <a:rPr lang="gl-ES" sz="1400" dirty="0">
                <a:latin typeface="Poppins" panose="00000500000000000000" pitchFamily="2" charset="0"/>
                <a:cs typeface="Poppins" panose="00000500000000000000" pitchFamily="2" charset="0"/>
              </a:rPr>
              <a:t>: Define as estratexias de España para acadar os obxectivos europeos.</a:t>
            </a:r>
          </a:p>
          <a:p>
            <a:r>
              <a:rPr lang="gl-ES" sz="1400" b="1" dirty="0">
                <a:latin typeface="Poppins" panose="00000500000000000000" pitchFamily="2" charset="0"/>
                <a:cs typeface="Poppins" panose="00000500000000000000" pitchFamily="2" charset="0"/>
              </a:rPr>
              <a:t>Axenda Enerxética de Galicia</a:t>
            </a:r>
            <a:r>
              <a:rPr lang="gl-ES" sz="1400" dirty="0">
                <a:latin typeface="Poppins" panose="00000500000000000000" pitchFamily="2" charset="0"/>
                <a:cs typeface="Poppins" panose="00000500000000000000" pitchFamily="2" charset="0"/>
              </a:rPr>
              <a:t>: Planifica a descarbonización e o fomento das renovables co compromiso de</a:t>
            </a:r>
            <a:r>
              <a:rPr lang="es-ES" sz="1400" dirty="0">
                <a:latin typeface="Poppins" panose="00000500000000000000" pitchFamily="2" charset="0"/>
                <a:cs typeface="Poppins" panose="00000500000000000000" pitchFamily="2" charset="0"/>
              </a:rPr>
              <a:t> reducir un 75% as emisiones en 2030</a:t>
            </a:r>
            <a:r>
              <a:rPr lang="gl-ES" sz="1400" dirty="0">
                <a:latin typeface="Poppins" panose="00000500000000000000" pitchFamily="2" charset="0"/>
                <a:cs typeface="Poppins" panose="00000500000000000000" pitchFamily="2" charset="0"/>
              </a:rPr>
              <a:t>  e acadar a neutralidade climática en 2040</a:t>
            </a:r>
          </a:p>
          <a:p>
            <a:endParaRPr lang="es-E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E6A246AC-CAFE-3A18-6576-B50F85A36B60}"/>
              </a:ext>
            </a:extLst>
          </p:cNvPr>
          <p:cNvSpPr txBox="1">
            <a:spLocks/>
          </p:cNvSpPr>
          <p:nvPr/>
        </p:nvSpPr>
        <p:spPr>
          <a:xfrm>
            <a:off x="913400" y="1129714"/>
            <a:ext cx="7807515" cy="3766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200" b="1" dirty="0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TRANSICIÓN ENERXÉTICA. OBXETIVOS. </a:t>
            </a:r>
          </a:p>
          <a:p>
            <a:pPr marL="0" indent="0">
              <a:buNone/>
            </a:pPr>
            <a:endParaRPr lang="es-ES" sz="2200" b="1" dirty="0">
              <a:solidFill>
                <a:srgbClr val="E0C537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16D2A5E-A7DB-D864-0F6D-E9939C1D48E6}"/>
              </a:ext>
            </a:extLst>
          </p:cNvPr>
          <p:cNvSpPr txBox="1">
            <a:spLocks/>
          </p:cNvSpPr>
          <p:nvPr/>
        </p:nvSpPr>
        <p:spPr>
          <a:xfrm>
            <a:off x="811505" y="379218"/>
            <a:ext cx="1087378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0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OFICINA DE TRANSFORMACION COMUNITARIA </a:t>
            </a:r>
            <a:br>
              <a:rPr lang="es-ES" sz="20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ES" sz="2000" b="1" i="1" dirty="0">
                <a:solidFill>
                  <a:srgbClr val="E0C537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+ </a:t>
            </a:r>
            <a:r>
              <a:rPr lang="es-ES" sz="2000" b="1" dirty="0">
                <a:solidFill>
                  <a:srgbClr val="E0C537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Renovables</a:t>
            </a:r>
            <a:r>
              <a:rPr lang="es-ES" sz="2000" b="1" i="1" dirty="0">
                <a:solidFill>
                  <a:srgbClr val="E0C537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5BB7590-8783-E1C6-5D50-D8D739189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3651" y="1502698"/>
            <a:ext cx="3430883" cy="2272007"/>
          </a:xfrm>
          <a:prstGeom prst="rect">
            <a:avLst/>
          </a:prstGeom>
        </p:spPr>
      </p:pic>
      <p:sp>
        <p:nvSpPr>
          <p:cNvPr id="19" name="Freeform 10">
            <a:extLst>
              <a:ext uri="{FF2B5EF4-FFF2-40B4-BE49-F238E27FC236}">
                <a16:creationId xmlns:a16="http://schemas.microsoft.com/office/drawing/2014/main" id="{33F2E598-49F1-DFA2-C5FE-4414ABEF5F66}"/>
              </a:ext>
            </a:extLst>
          </p:cNvPr>
          <p:cNvSpPr>
            <a:spLocks noChangeAspect="1"/>
          </p:cNvSpPr>
          <p:nvPr/>
        </p:nvSpPr>
        <p:spPr>
          <a:xfrm>
            <a:off x="13745" y="51642"/>
            <a:ext cx="2418514" cy="831600"/>
          </a:xfrm>
          <a:custGeom>
            <a:avLst/>
            <a:gdLst/>
            <a:ahLst/>
            <a:cxnLst/>
            <a:rect l="l" t="t" r="r" b="b"/>
            <a:pathLst>
              <a:path w="4891211" h="1681831">
                <a:moveTo>
                  <a:pt x="0" y="0"/>
                </a:moveTo>
                <a:lnTo>
                  <a:pt x="4891211" y="0"/>
                </a:lnTo>
                <a:lnTo>
                  <a:pt x="4891211" y="1681831"/>
                </a:lnTo>
                <a:lnTo>
                  <a:pt x="0" y="16818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236" r="-5236"/>
            </a:stretch>
          </a:blipFill>
        </p:spPr>
      </p:sp>
      <p:grpSp>
        <p:nvGrpSpPr>
          <p:cNvPr id="20" name="Group 2">
            <a:extLst>
              <a:ext uri="{FF2B5EF4-FFF2-40B4-BE49-F238E27FC236}">
                <a16:creationId xmlns:a16="http://schemas.microsoft.com/office/drawing/2014/main" id="{31B7A79A-E10B-AE29-67C6-E05A47ED2C74}"/>
              </a:ext>
            </a:extLst>
          </p:cNvPr>
          <p:cNvGrpSpPr>
            <a:grpSpLocks noChangeAspect="1"/>
          </p:cNvGrpSpPr>
          <p:nvPr/>
        </p:nvGrpSpPr>
        <p:grpSpPr>
          <a:xfrm>
            <a:off x="172130" y="5965166"/>
            <a:ext cx="11675553" cy="604344"/>
            <a:chOff x="0" y="0"/>
            <a:chExt cx="19760282" cy="1022821"/>
          </a:xfrm>
        </p:grpSpPr>
        <p:sp>
          <p:nvSpPr>
            <p:cNvPr id="21" name="Freeform 3">
              <a:extLst>
                <a:ext uri="{FF2B5EF4-FFF2-40B4-BE49-F238E27FC236}">
                  <a16:creationId xmlns:a16="http://schemas.microsoft.com/office/drawing/2014/main" id="{9AA1D485-D7C0-12F8-07E6-5797C661A4DE}"/>
                </a:ext>
              </a:extLst>
            </p:cNvPr>
            <p:cNvSpPr/>
            <p:nvPr/>
          </p:nvSpPr>
          <p:spPr>
            <a:xfrm>
              <a:off x="0" y="0"/>
              <a:ext cx="3825153" cy="1022821"/>
            </a:xfrm>
            <a:custGeom>
              <a:avLst/>
              <a:gdLst/>
              <a:ahLst/>
              <a:cxnLst/>
              <a:rect l="l" t="t" r="r" b="b"/>
              <a:pathLst>
                <a:path w="3825153" h="1022821">
                  <a:moveTo>
                    <a:pt x="0" y="0"/>
                  </a:moveTo>
                  <a:lnTo>
                    <a:pt x="3825153" y="0"/>
                  </a:lnTo>
                  <a:lnTo>
                    <a:pt x="3825153" y="1022821"/>
                  </a:lnTo>
                  <a:lnTo>
                    <a:pt x="0" y="1022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2351"/>
              </a:stretch>
            </a:blipFill>
          </p:spPr>
        </p:sp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2F901A38-6AEE-2F67-739B-9EB649BC8948}"/>
                </a:ext>
              </a:extLst>
            </p:cNvPr>
            <p:cNvSpPr/>
            <p:nvPr/>
          </p:nvSpPr>
          <p:spPr>
            <a:xfrm>
              <a:off x="6158298" y="71792"/>
              <a:ext cx="5682165" cy="909146"/>
            </a:xfrm>
            <a:custGeom>
              <a:avLst/>
              <a:gdLst/>
              <a:ahLst/>
              <a:cxnLst/>
              <a:rect l="l" t="t" r="r" b="b"/>
              <a:pathLst>
                <a:path w="5682165" h="909146">
                  <a:moveTo>
                    <a:pt x="0" y="0"/>
                  </a:moveTo>
                  <a:lnTo>
                    <a:pt x="5682165" y="0"/>
                  </a:lnTo>
                  <a:lnTo>
                    <a:pt x="5682165" y="909147"/>
                  </a:lnTo>
                  <a:lnTo>
                    <a:pt x="0" y="909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45C0B317-6CAF-3831-33F9-C1BCC8708EC6}"/>
                </a:ext>
              </a:extLst>
            </p:cNvPr>
            <p:cNvSpPr/>
            <p:nvPr/>
          </p:nvSpPr>
          <p:spPr>
            <a:xfrm>
              <a:off x="12392904" y="0"/>
              <a:ext cx="5292746" cy="980939"/>
            </a:xfrm>
            <a:custGeom>
              <a:avLst/>
              <a:gdLst/>
              <a:ahLst/>
              <a:cxnLst/>
              <a:rect l="l" t="t" r="r" b="b"/>
              <a:pathLst>
                <a:path w="5292746" h="980939">
                  <a:moveTo>
                    <a:pt x="0" y="0"/>
                  </a:moveTo>
                  <a:lnTo>
                    <a:pt x="5292746" y="0"/>
                  </a:lnTo>
                  <a:lnTo>
                    <a:pt x="5292746" y="980939"/>
                  </a:lnTo>
                  <a:lnTo>
                    <a:pt x="0" y="980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182" t="-109633" r="-3841" b="-118223"/>
              </a:stretch>
            </a:blipFill>
          </p:spPr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67A5C9AC-2282-0826-712B-2E3FC90821CB}"/>
                </a:ext>
              </a:extLst>
            </p:cNvPr>
            <p:cNvSpPr/>
            <p:nvPr/>
          </p:nvSpPr>
          <p:spPr>
            <a:xfrm>
              <a:off x="17941538" y="93390"/>
              <a:ext cx="1818743" cy="929431"/>
            </a:xfrm>
            <a:custGeom>
              <a:avLst/>
              <a:gdLst/>
              <a:ahLst/>
              <a:cxnLst/>
              <a:rect l="l" t="t" r="r" b="b"/>
              <a:pathLst>
                <a:path w="1818743" h="929431">
                  <a:moveTo>
                    <a:pt x="0" y="0"/>
                  </a:moveTo>
                  <a:lnTo>
                    <a:pt x="1818744" y="0"/>
                  </a:lnTo>
                  <a:lnTo>
                    <a:pt x="1818744" y="929431"/>
                  </a:lnTo>
                  <a:lnTo>
                    <a:pt x="0" y="929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25" name="AutoShape 7">
              <a:extLst>
                <a:ext uri="{FF2B5EF4-FFF2-40B4-BE49-F238E27FC236}">
                  <a16:creationId xmlns:a16="http://schemas.microsoft.com/office/drawing/2014/main" id="{8A6F5CCD-FB8D-69BF-8EC8-6E76D4B16A2F}"/>
                </a:ext>
              </a:extLst>
            </p:cNvPr>
            <p:cNvSpPr/>
            <p:nvPr/>
          </p:nvSpPr>
          <p:spPr>
            <a:xfrm flipV="1">
              <a:off x="12154824" y="71792"/>
              <a:ext cx="0" cy="870191"/>
            </a:xfrm>
            <a:prstGeom prst="line">
              <a:avLst/>
            </a:prstGeom>
            <a:ln w="25352" cap="flat">
              <a:solidFill>
                <a:srgbClr val="4A4545"/>
              </a:solidFill>
              <a:prstDash val="solid"/>
              <a:headEnd type="none" w="sm" len="sm"/>
              <a:tailEnd type="none" w="sm" len="sm"/>
            </a:ln>
          </p:spPr>
        </p:sp>
      </p:grpSp>
    </p:spTree>
    <p:extLst>
      <p:ext uri="{BB962C8B-B14F-4D97-AF65-F5344CB8AC3E}">
        <p14:creationId xmlns:p14="http://schemas.microsoft.com/office/powerpoint/2010/main" val="1346120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C53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F346F6-857E-1B0C-1C79-B99D467A1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11B31E2F-A747-BA89-ECA8-1E4CFF7A98D0}"/>
              </a:ext>
            </a:extLst>
          </p:cNvPr>
          <p:cNvSpPr txBox="1"/>
          <p:nvPr/>
        </p:nvSpPr>
        <p:spPr>
          <a:xfrm>
            <a:off x="1384912" y="2060049"/>
            <a:ext cx="944584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Fases </a:t>
            </a:r>
            <a:r>
              <a:rPr lang="es-ES" sz="60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</a:t>
            </a:r>
            <a:r>
              <a:rPr kumimoji="0" lang="es-ES" sz="6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 Creación </a:t>
            </a:r>
            <a:r>
              <a:rPr kumimoji="0" lang="es-E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dunha</a:t>
            </a:r>
            <a:r>
              <a:rPr kumimoji="0" lang="es-ES" sz="6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CE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CFD083B6-FD58-160E-ECF0-C324FAB6A887}"/>
              </a:ext>
            </a:extLst>
          </p:cNvPr>
          <p:cNvGrpSpPr/>
          <p:nvPr/>
        </p:nvGrpSpPr>
        <p:grpSpPr>
          <a:xfrm>
            <a:off x="97654" y="5743853"/>
            <a:ext cx="12020365" cy="976543"/>
            <a:chOff x="97654" y="5743853"/>
            <a:chExt cx="12020365" cy="976543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CA5BB12A-CA34-219F-7B7E-37239ED5C4EC}"/>
                </a:ext>
              </a:extLst>
            </p:cNvPr>
            <p:cNvSpPr txBox="1"/>
            <p:nvPr/>
          </p:nvSpPr>
          <p:spPr>
            <a:xfrm>
              <a:off x="97654" y="5743853"/>
              <a:ext cx="12020365" cy="9765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  <p:grpSp>
          <p:nvGrpSpPr>
            <p:cNvPr id="11" name="Group 2">
              <a:extLst>
                <a:ext uri="{FF2B5EF4-FFF2-40B4-BE49-F238E27FC236}">
                  <a16:creationId xmlns:a16="http://schemas.microsoft.com/office/drawing/2014/main" id="{DDD6ACDB-0287-02BC-DD51-20E6F72DD77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72130" y="5965166"/>
              <a:ext cx="11675553" cy="604344"/>
              <a:chOff x="0" y="0"/>
              <a:chExt cx="19760282" cy="1022821"/>
            </a:xfrm>
          </p:grpSpPr>
          <p:sp>
            <p:nvSpPr>
              <p:cNvPr id="12" name="Freeform 3">
                <a:extLst>
                  <a:ext uri="{FF2B5EF4-FFF2-40B4-BE49-F238E27FC236}">
                    <a16:creationId xmlns:a16="http://schemas.microsoft.com/office/drawing/2014/main" id="{E676BA71-57C7-3672-7741-FCFCDD7BB22B}"/>
                  </a:ext>
                </a:extLst>
              </p:cNvPr>
              <p:cNvSpPr/>
              <p:nvPr/>
            </p:nvSpPr>
            <p:spPr>
              <a:xfrm>
                <a:off x="0" y="0"/>
                <a:ext cx="3825153" cy="1022821"/>
              </a:xfrm>
              <a:custGeom>
                <a:avLst/>
                <a:gdLst/>
                <a:ahLst/>
                <a:cxnLst/>
                <a:rect l="l" t="t" r="r" b="b"/>
                <a:pathLst>
                  <a:path w="3825153" h="1022821">
                    <a:moveTo>
                      <a:pt x="0" y="0"/>
                    </a:moveTo>
                    <a:lnTo>
                      <a:pt x="3825153" y="0"/>
                    </a:lnTo>
                    <a:lnTo>
                      <a:pt x="3825153" y="1022821"/>
                    </a:lnTo>
                    <a:lnTo>
                      <a:pt x="0" y="102282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r="-2351"/>
                </a:stretch>
              </a:blipFill>
            </p:spPr>
          </p:sp>
          <p:sp>
            <p:nvSpPr>
              <p:cNvPr id="13" name="Freeform 4">
                <a:extLst>
                  <a:ext uri="{FF2B5EF4-FFF2-40B4-BE49-F238E27FC236}">
                    <a16:creationId xmlns:a16="http://schemas.microsoft.com/office/drawing/2014/main" id="{850BDB0D-A765-0B1D-7D71-01A73F749777}"/>
                  </a:ext>
                </a:extLst>
              </p:cNvPr>
              <p:cNvSpPr/>
              <p:nvPr/>
            </p:nvSpPr>
            <p:spPr>
              <a:xfrm>
                <a:off x="6158298" y="71792"/>
                <a:ext cx="5682165" cy="909146"/>
              </a:xfrm>
              <a:custGeom>
                <a:avLst/>
                <a:gdLst/>
                <a:ahLst/>
                <a:cxnLst/>
                <a:rect l="l" t="t" r="r" b="b"/>
                <a:pathLst>
                  <a:path w="5682165" h="909146">
                    <a:moveTo>
                      <a:pt x="0" y="0"/>
                    </a:moveTo>
                    <a:lnTo>
                      <a:pt x="5682165" y="0"/>
                    </a:lnTo>
                    <a:lnTo>
                      <a:pt x="5682165" y="909147"/>
                    </a:lnTo>
                    <a:lnTo>
                      <a:pt x="0" y="90914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</p:sp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72836451-A847-89E7-147D-2A1B4594A7DE}"/>
                  </a:ext>
                </a:extLst>
              </p:cNvPr>
              <p:cNvSpPr/>
              <p:nvPr/>
            </p:nvSpPr>
            <p:spPr>
              <a:xfrm>
                <a:off x="12392904" y="0"/>
                <a:ext cx="5292746" cy="980939"/>
              </a:xfrm>
              <a:custGeom>
                <a:avLst/>
                <a:gdLst/>
                <a:ahLst/>
                <a:cxnLst/>
                <a:rect l="l" t="t" r="r" b="b"/>
                <a:pathLst>
                  <a:path w="5292746" h="980939">
                    <a:moveTo>
                      <a:pt x="0" y="0"/>
                    </a:moveTo>
                    <a:lnTo>
                      <a:pt x="5292746" y="0"/>
                    </a:lnTo>
                    <a:lnTo>
                      <a:pt x="5292746" y="980939"/>
                    </a:lnTo>
                    <a:lnTo>
                      <a:pt x="0" y="9809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4182" t="-109633" r="-3841" b="-118223"/>
                </a:stretch>
              </a:blipFill>
            </p:spPr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892A96AB-4C0E-4664-E14C-0DD9D1DB8FD3}"/>
                  </a:ext>
                </a:extLst>
              </p:cNvPr>
              <p:cNvSpPr/>
              <p:nvPr/>
            </p:nvSpPr>
            <p:spPr>
              <a:xfrm>
                <a:off x="17941538" y="93390"/>
                <a:ext cx="1818743" cy="929431"/>
              </a:xfrm>
              <a:custGeom>
                <a:avLst/>
                <a:gdLst/>
                <a:ahLst/>
                <a:cxnLst/>
                <a:rect l="l" t="t" r="r" b="b"/>
                <a:pathLst>
                  <a:path w="1818743" h="929431">
                    <a:moveTo>
                      <a:pt x="0" y="0"/>
                    </a:moveTo>
                    <a:lnTo>
                      <a:pt x="1818744" y="0"/>
                    </a:lnTo>
                    <a:lnTo>
                      <a:pt x="1818744" y="929431"/>
                    </a:lnTo>
                    <a:lnTo>
                      <a:pt x="0" y="9294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</p:sp>
          <p:sp>
            <p:nvSpPr>
              <p:cNvPr id="16" name="AutoShape 7">
                <a:extLst>
                  <a:ext uri="{FF2B5EF4-FFF2-40B4-BE49-F238E27FC236}">
                    <a16:creationId xmlns:a16="http://schemas.microsoft.com/office/drawing/2014/main" id="{73A1C7B5-6E24-092D-CDC6-8051A6B60767}"/>
                  </a:ext>
                </a:extLst>
              </p:cNvPr>
              <p:cNvSpPr/>
              <p:nvPr/>
            </p:nvSpPr>
            <p:spPr>
              <a:xfrm flipV="1">
                <a:off x="12154824" y="71792"/>
                <a:ext cx="0" cy="870191"/>
              </a:xfrm>
              <a:prstGeom prst="line">
                <a:avLst/>
              </a:prstGeom>
              <a:ln w="25352" cap="flat">
                <a:solidFill>
                  <a:srgbClr val="4A4545"/>
                </a:solidFill>
                <a:prstDash val="solid"/>
                <a:headEnd type="none" w="sm" len="sm"/>
                <a:tailEnd type="none" w="sm" len="sm"/>
              </a:ln>
            </p:spPr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D5145D5-C902-6DAD-3B29-3DD13F366893}"/>
              </a:ext>
            </a:extLst>
          </p:cNvPr>
          <p:cNvSpPr>
            <a:spLocks noChangeAspect="1"/>
          </p:cNvSpPr>
          <p:nvPr/>
        </p:nvSpPr>
        <p:spPr>
          <a:xfrm>
            <a:off x="9773486" y="0"/>
            <a:ext cx="2418514" cy="831600"/>
          </a:xfrm>
          <a:custGeom>
            <a:avLst/>
            <a:gdLst/>
            <a:ahLst/>
            <a:cxnLst/>
            <a:rect l="l" t="t" r="r" b="b"/>
            <a:pathLst>
              <a:path w="4891211" h="1681831">
                <a:moveTo>
                  <a:pt x="0" y="0"/>
                </a:moveTo>
                <a:lnTo>
                  <a:pt x="4891211" y="0"/>
                </a:lnTo>
                <a:lnTo>
                  <a:pt x="4891211" y="1681831"/>
                </a:lnTo>
                <a:lnTo>
                  <a:pt x="0" y="168183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236" r="-5236"/>
            </a:stretch>
          </a:blipFill>
        </p:spPr>
      </p:sp>
    </p:spTree>
    <p:extLst>
      <p:ext uri="{BB962C8B-B14F-4D97-AF65-F5344CB8AC3E}">
        <p14:creationId xmlns:p14="http://schemas.microsoft.com/office/powerpoint/2010/main" val="1759745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3C983-43E4-444A-25E9-5B04E9A44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4">
            <a:extLst>
              <a:ext uri="{FF2B5EF4-FFF2-40B4-BE49-F238E27FC236}">
                <a16:creationId xmlns:a16="http://schemas.microsoft.com/office/drawing/2014/main" id="{C67C9510-969C-66F1-2231-4EDF32ABFF21}"/>
              </a:ext>
            </a:extLst>
          </p:cNvPr>
          <p:cNvSpPr txBox="1">
            <a:spLocks/>
          </p:cNvSpPr>
          <p:nvPr/>
        </p:nvSpPr>
        <p:spPr>
          <a:xfrm>
            <a:off x="916122" y="1845767"/>
            <a:ext cx="5332277" cy="24094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gl-ES" sz="15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Identificar o grupo inicial interesado en participar no proxecto.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_tradnl" sz="15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</a:t>
            </a:r>
            <a:r>
              <a:rPr lang="gl-ES" sz="1500" b="1" dirty="0" err="1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efinir</a:t>
            </a:r>
            <a:r>
              <a:rPr lang="gl-ES" sz="15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os </a:t>
            </a:r>
            <a:r>
              <a:rPr lang="gl-ES" sz="1500" b="1" dirty="0" err="1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obxetivos</a:t>
            </a:r>
            <a:r>
              <a:rPr lang="gl-ES" sz="15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da CE e un proxecto inicial</a:t>
            </a:r>
            <a:endParaRPr kumimoji="0" lang="gl-ES" sz="1500" b="1" i="0" u="none" strike="noStrike" kern="1200" cap="none" spc="0" normalizeH="0" baseline="0" noProof="0" dirty="0">
              <a:ln>
                <a:noFill/>
              </a:ln>
              <a:solidFill>
                <a:srgbClr val="4A594B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5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Análise social do entorno, identificación de empresas locais interesadas en colaborar, colectivos vulnerables e determinación do papel do goberno local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gl-ES" sz="15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Divulgar a idea entre os cidadáns explicando os beneficios, retos, obxectivos</a:t>
            </a:r>
            <a:r>
              <a:rPr lang="gl-ES" sz="15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,...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gl-ES" sz="15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Elixir a estrutura legal máis adecuada para a comunidade.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gl-ES" sz="1500" b="1" i="0" u="none" strike="noStrike" kern="1200" cap="none" spc="0" normalizeH="0" baseline="0" noProof="0" dirty="0">
              <a:ln>
                <a:noFill/>
              </a:ln>
              <a:solidFill>
                <a:srgbClr val="4A594B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68264AB3-38EF-5A86-9549-D5B67145E033}"/>
              </a:ext>
            </a:extLst>
          </p:cNvPr>
          <p:cNvSpPr txBox="1">
            <a:spLocks/>
          </p:cNvSpPr>
          <p:nvPr/>
        </p:nvSpPr>
        <p:spPr>
          <a:xfrm>
            <a:off x="913400" y="1129713"/>
            <a:ext cx="7928521" cy="6256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FASE DE INICIACIÓN E PLANIFICACIÓN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2476009-7110-1278-CA88-C3B45ED5676A}"/>
              </a:ext>
            </a:extLst>
          </p:cNvPr>
          <p:cNvSpPr txBox="1">
            <a:spLocks/>
          </p:cNvSpPr>
          <p:nvPr/>
        </p:nvSpPr>
        <p:spPr>
          <a:xfrm>
            <a:off x="811505" y="379218"/>
            <a:ext cx="1087378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OFICINA DE TRANSFORMACION COMUNITARIA </a:t>
            </a:r>
            <a:b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</a:br>
            <a:r>
              <a:rPr kumimoji="0" lang="es-ES" sz="2000" b="1" i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+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Renovables</a:t>
            </a:r>
            <a:r>
              <a:rPr kumimoji="0" lang="es-ES" sz="2000" b="1" i="1" u="none" strike="noStrike" kern="1200" cap="none" spc="0" normalizeH="0" baseline="0" noProof="0" dirty="0">
                <a:ln>
                  <a:noFill/>
                </a:ln>
                <a:solidFill>
                  <a:srgbClr val="E0C537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 </a:t>
            </a:r>
          </a:p>
        </p:txBody>
      </p:sp>
      <p:pic>
        <p:nvPicPr>
          <p:cNvPr id="1026" name="Picture 2" descr="Cómo proteger mi idea de negocio? [Infografía]">
            <a:extLst>
              <a:ext uri="{FF2B5EF4-FFF2-40B4-BE49-F238E27FC236}">
                <a16:creationId xmlns:a16="http://schemas.microsoft.com/office/drawing/2014/main" id="{341374F3-E5A6-71B2-6A92-D1BFAD1F8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695" y="2057402"/>
            <a:ext cx="4538842" cy="302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10">
            <a:extLst>
              <a:ext uri="{FF2B5EF4-FFF2-40B4-BE49-F238E27FC236}">
                <a16:creationId xmlns:a16="http://schemas.microsoft.com/office/drawing/2014/main" id="{3541E7D8-6ACF-1D8B-991C-F3706D3C0F53}"/>
              </a:ext>
            </a:extLst>
          </p:cNvPr>
          <p:cNvSpPr>
            <a:spLocks noChangeAspect="1"/>
          </p:cNvSpPr>
          <p:nvPr/>
        </p:nvSpPr>
        <p:spPr>
          <a:xfrm>
            <a:off x="0" y="-11646"/>
            <a:ext cx="2418514" cy="831600"/>
          </a:xfrm>
          <a:custGeom>
            <a:avLst/>
            <a:gdLst/>
            <a:ahLst/>
            <a:cxnLst/>
            <a:rect l="l" t="t" r="r" b="b"/>
            <a:pathLst>
              <a:path w="4891211" h="1681831">
                <a:moveTo>
                  <a:pt x="0" y="0"/>
                </a:moveTo>
                <a:lnTo>
                  <a:pt x="4891211" y="0"/>
                </a:lnTo>
                <a:lnTo>
                  <a:pt x="4891211" y="1681831"/>
                </a:lnTo>
                <a:lnTo>
                  <a:pt x="0" y="16818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236" r="-5236"/>
            </a:stretch>
          </a:blipFill>
        </p:spPr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9010B296-D368-603B-B16D-D91FFE611E70}"/>
              </a:ext>
            </a:extLst>
          </p:cNvPr>
          <p:cNvGrpSpPr>
            <a:grpSpLocks noChangeAspect="1"/>
          </p:cNvGrpSpPr>
          <p:nvPr/>
        </p:nvGrpSpPr>
        <p:grpSpPr>
          <a:xfrm>
            <a:off x="258223" y="6100410"/>
            <a:ext cx="11675553" cy="604344"/>
            <a:chOff x="0" y="0"/>
            <a:chExt cx="19760282" cy="1022821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0C6B27C6-2B81-095C-21B8-EDC853A5B2B3}"/>
                </a:ext>
              </a:extLst>
            </p:cNvPr>
            <p:cNvSpPr/>
            <p:nvPr/>
          </p:nvSpPr>
          <p:spPr>
            <a:xfrm>
              <a:off x="0" y="0"/>
              <a:ext cx="3825153" cy="1022821"/>
            </a:xfrm>
            <a:custGeom>
              <a:avLst/>
              <a:gdLst/>
              <a:ahLst/>
              <a:cxnLst/>
              <a:rect l="l" t="t" r="r" b="b"/>
              <a:pathLst>
                <a:path w="3825153" h="1022821">
                  <a:moveTo>
                    <a:pt x="0" y="0"/>
                  </a:moveTo>
                  <a:lnTo>
                    <a:pt x="3825153" y="0"/>
                  </a:lnTo>
                  <a:lnTo>
                    <a:pt x="3825153" y="1022821"/>
                  </a:lnTo>
                  <a:lnTo>
                    <a:pt x="0" y="1022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2351"/>
              </a:stretch>
            </a:blipFill>
          </p:spPr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F0B405E6-C77E-1762-F88F-0E70FF92E3C4}"/>
                </a:ext>
              </a:extLst>
            </p:cNvPr>
            <p:cNvSpPr/>
            <p:nvPr/>
          </p:nvSpPr>
          <p:spPr>
            <a:xfrm>
              <a:off x="6158298" y="71792"/>
              <a:ext cx="5682165" cy="909146"/>
            </a:xfrm>
            <a:custGeom>
              <a:avLst/>
              <a:gdLst/>
              <a:ahLst/>
              <a:cxnLst/>
              <a:rect l="l" t="t" r="r" b="b"/>
              <a:pathLst>
                <a:path w="5682165" h="909146">
                  <a:moveTo>
                    <a:pt x="0" y="0"/>
                  </a:moveTo>
                  <a:lnTo>
                    <a:pt x="5682165" y="0"/>
                  </a:lnTo>
                  <a:lnTo>
                    <a:pt x="5682165" y="909147"/>
                  </a:lnTo>
                  <a:lnTo>
                    <a:pt x="0" y="909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4E75C52-894B-F5E1-B6E5-A046A03FECAF}"/>
                </a:ext>
              </a:extLst>
            </p:cNvPr>
            <p:cNvSpPr/>
            <p:nvPr/>
          </p:nvSpPr>
          <p:spPr>
            <a:xfrm>
              <a:off x="12392904" y="0"/>
              <a:ext cx="5292746" cy="980939"/>
            </a:xfrm>
            <a:custGeom>
              <a:avLst/>
              <a:gdLst/>
              <a:ahLst/>
              <a:cxnLst/>
              <a:rect l="l" t="t" r="r" b="b"/>
              <a:pathLst>
                <a:path w="5292746" h="980939">
                  <a:moveTo>
                    <a:pt x="0" y="0"/>
                  </a:moveTo>
                  <a:lnTo>
                    <a:pt x="5292746" y="0"/>
                  </a:lnTo>
                  <a:lnTo>
                    <a:pt x="5292746" y="980939"/>
                  </a:lnTo>
                  <a:lnTo>
                    <a:pt x="0" y="980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182" t="-109633" r="-3841" b="-118223"/>
              </a:stretch>
            </a:blipFill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A6885601-B10F-DCCD-3669-44285F95130A}"/>
                </a:ext>
              </a:extLst>
            </p:cNvPr>
            <p:cNvSpPr/>
            <p:nvPr/>
          </p:nvSpPr>
          <p:spPr>
            <a:xfrm>
              <a:off x="17941538" y="93390"/>
              <a:ext cx="1818743" cy="929431"/>
            </a:xfrm>
            <a:custGeom>
              <a:avLst/>
              <a:gdLst/>
              <a:ahLst/>
              <a:cxnLst/>
              <a:rect l="l" t="t" r="r" b="b"/>
              <a:pathLst>
                <a:path w="1818743" h="929431">
                  <a:moveTo>
                    <a:pt x="0" y="0"/>
                  </a:moveTo>
                  <a:lnTo>
                    <a:pt x="1818744" y="0"/>
                  </a:lnTo>
                  <a:lnTo>
                    <a:pt x="1818744" y="929431"/>
                  </a:lnTo>
                  <a:lnTo>
                    <a:pt x="0" y="929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6" name="AutoShape 7">
              <a:extLst>
                <a:ext uri="{FF2B5EF4-FFF2-40B4-BE49-F238E27FC236}">
                  <a16:creationId xmlns:a16="http://schemas.microsoft.com/office/drawing/2014/main" id="{629737D1-FDE6-3930-4A3F-E98A3742F525}"/>
                </a:ext>
              </a:extLst>
            </p:cNvPr>
            <p:cNvSpPr/>
            <p:nvPr/>
          </p:nvSpPr>
          <p:spPr>
            <a:xfrm flipV="1">
              <a:off x="12154824" y="71792"/>
              <a:ext cx="0" cy="870191"/>
            </a:xfrm>
            <a:prstGeom prst="line">
              <a:avLst/>
            </a:prstGeom>
            <a:ln w="25352" cap="flat">
              <a:solidFill>
                <a:srgbClr val="4A4545"/>
              </a:solidFill>
              <a:prstDash val="solid"/>
              <a:headEnd type="none" w="sm" len="sm"/>
              <a:tailEnd type="none" w="sm" len="sm"/>
            </a:ln>
          </p:spPr>
        </p:sp>
      </p:grpSp>
    </p:spTree>
    <p:extLst>
      <p:ext uri="{BB962C8B-B14F-4D97-AF65-F5344CB8AC3E}">
        <p14:creationId xmlns:p14="http://schemas.microsoft.com/office/powerpoint/2010/main" val="26761871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</TotalTime>
  <Words>4041</Words>
  <Application>Microsoft Office PowerPoint</Application>
  <PresentationFormat>Panorámica</PresentationFormat>
  <Paragraphs>377</Paragraphs>
  <Slides>56</Slides>
  <Notes>6</Notes>
  <HiddenSlides>0</HiddenSlides>
  <MMClips>1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56</vt:i4>
      </vt:variant>
    </vt:vector>
  </HeadingPairs>
  <TitlesOfParts>
    <vt:vector size="64" baseType="lpstr">
      <vt:lpstr>Aptos</vt:lpstr>
      <vt:lpstr>Arial</vt:lpstr>
      <vt:lpstr>Calibri</vt:lpstr>
      <vt:lpstr>Poppins</vt:lpstr>
      <vt:lpstr>Segoe 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Angel</cp:lastModifiedBy>
  <cp:revision>270</cp:revision>
  <dcterms:created xsi:type="dcterms:W3CDTF">2024-05-24T11:42:18Z</dcterms:created>
  <dcterms:modified xsi:type="dcterms:W3CDTF">2025-11-06T11:23:47Z</dcterms:modified>
</cp:coreProperties>
</file>