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media/image73.jpg" ContentType="image/jpe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sldIdLst>
    <p:sldId id="297" r:id="rId2"/>
    <p:sldId id="412" r:id="rId3"/>
    <p:sldId id="431" r:id="rId4"/>
    <p:sldId id="299" r:id="rId5"/>
    <p:sldId id="298" r:id="rId6"/>
    <p:sldId id="452" r:id="rId7"/>
    <p:sldId id="436" r:id="rId8"/>
    <p:sldId id="433" r:id="rId9"/>
    <p:sldId id="456" r:id="rId10"/>
    <p:sldId id="455" r:id="rId11"/>
    <p:sldId id="457" r:id="rId12"/>
    <p:sldId id="453" r:id="rId13"/>
    <p:sldId id="435" r:id="rId14"/>
    <p:sldId id="440" r:id="rId15"/>
    <p:sldId id="443" r:id="rId16"/>
    <p:sldId id="448" r:id="rId17"/>
    <p:sldId id="427" r:id="rId18"/>
    <p:sldId id="450" r:id="rId19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onia Ramos Galdo" initials="SRG" lastIdx="79" clrIdx="0">
    <p:extLst>
      <p:ext uri="{19B8F6BF-5375-455C-9EA6-DF929625EA0E}">
        <p15:presenceInfo xmlns:p15="http://schemas.microsoft.com/office/powerpoint/2012/main" userId="S-1-5-21-2535799382-3500724992-772740853-21454" providerId="AD"/>
      </p:ext>
    </p:extLst>
  </p:cmAuthor>
  <p:cmAuthor id="2" name="Angel" initials="A" lastIdx="54" clrIdx="1">
    <p:extLst>
      <p:ext uri="{19B8F6BF-5375-455C-9EA6-DF929625EA0E}">
        <p15:presenceInfo xmlns:p15="http://schemas.microsoft.com/office/powerpoint/2012/main" userId="S-1-5-21-1084698177-2332971772-3884721886-1204" providerId="AD"/>
      </p:ext>
    </p:extLst>
  </p:cmAuthor>
  <p:cmAuthor id="3" name="Carolina" initials="C" lastIdx="25" clrIdx="2">
    <p:extLst>
      <p:ext uri="{19B8F6BF-5375-455C-9EA6-DF929625EA0E}">
        <p15:presenceInfo xmlns:p15="http://schemas.microsoft.com/office/powerpoint/2012/main" userId="S::carolina@sertogal.es::981cae18-b644-4de7-9abc-802066e8071d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0C537"/>
    <a:srgbClr val="667667"/>
    <a:srgbClr val="CC3300"/>
    <a:srgbClr val="EBD97D"/>
    <a:srgbClr val="F6EDC2"/>
    <a:srgbClr val="345264"/>
    <a:srgbClr val="387886"/>
    <a:srgbClr val="FDF5A8"/>
    <a:srgbClr val="4A594B"/>
    <a:srgbClr val="1313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603" autoAdjust="0"/>
    <p:restoredTop sz="94745"/>
  </p:normalViewPr>
  <p:slideViewPr>
    <p:cSldViewPr snapToGrid="0">
      <p:cViewPr varScale="1">
        <p:scale>
          <a:sx n="90" d="100"/>
          <a:sy n="90" d="100"/>
        </p:scale>
        <p:origin x="102" y="4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33F4CF-39A3-4E94-A8A5-CA2BB58574A7}" type="datetimeFigureOut">
              <a:rPr lang="es-ES" smtClean="0"/>
              <a:t>20/06/2025</a:t>
            </a:fld>
            <a:endParaRPr lang="es-ES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AAB682-2029-4F51-A109-2FF0773E125B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6346688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C4E0C1-A74D-5D84-190A-D5674CCABD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A940AF25-407A-A83C-C20C-4907E8851B0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23586852-3145-7D14-3080-5AC440C2943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gl-E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F3A3B27B-6763-F8BC-34AE-1147A67B87D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AAB682-2029-4F51-A109-2FF0773E125B}" type="slidenum">
              <a:rPr lang="es-ES" smtClean="0"/>
              <a:t>10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4825877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FF2AA2-8C22-4B88-648A-6F45C2D5C1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680333EA-2478-41EE-A42C-D56F6F6D579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0CDADD8B-C120-63AB-3A2D-81DFD82D9BD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gl-E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2EBA858-7826-DE1E-0E35-2C495E5E02E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AAB682-2029-4F51-A109-2FF0773E125B}" type="slidenum">
              <a:rPr lang="es-ES" smtClean="0"/>
              <a:t>11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6350996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B63578-1C3A-1014-0A6F-9E5CAB968A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914D7BB8-A278-402E-4C8D-804B0208309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5BE9C6B7-5753-5E6B-0040-6D34E6C5B94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gl-E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91B4A10A-690C-1DEF-F96A-F643D774204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AAB682-2029-4F51-A109-2FF0773E125B}" type="slidenum">
              <a:rPr lang="es-ES" smtClean="0"/>
              <a:t>12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2695437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609289-16D8-7632-8641-D663D575D0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F07E0AC2-D42C-6DCF-4FDB-497589FB74A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E6BD8008-5B47-4871-96C2-0AF16EA4959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gl-E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5DF47983-A898-606B-A6BB-5473147F17B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AAB682-2029-4F51-A109-2FF0773E125B}" type="slidenum">
              <a:rPr lang="es-ES" smtClean="0"/>
              <a:t>14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2585621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57DFC2-507E-4FF6-5390-8E37E803E5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A0522D64-DA4A-3FC0-AF81-3B672D358AE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22D61A52-E8FD-45BF-AB9C-C7378593C2A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gl-E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2EF7B92D-66A4-B4C4-3CB3-02ED8D7F08D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AAB682-2029-4F51-A109-2FF0773E125B}" type="slidenum">
              <a:rPr lang="es-ES" smtClean="0"/>
              <a:t>15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2085221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43C2086-0DFD-C743-7606-22EA09B24D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FF7B71C-9B8C-7CFC-A74C-D9F7084750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AAF537A-077D-4DA4-A298-5FD381D82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41523-95EF-2D42-AC21-366340EAE4D9}" type="datetimeFigureOut">
              <a:rPr lang="es-ES" smtClean="0"/>
              <a:t>20/06/2025</a:t>
            </a:fld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B3716F9-26A2-43DE-5206-9FA9F7734C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1C7D0E4-E20B-839F-62D1-738C912D0E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C8FB1-B031-374C-9F0F-320BDCE91E66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290939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FA70A1F-5C54-8899-7D3D-E0B52070F9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680E413-6F85-5E29-F54D-0CBEFBB08D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CF8AF65-213C-2422-3E48-CEDE45EF5F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41523-95EF-2D42-AC21-366340EAE4D9}" type="datetimeFigureOut">
              <a:rPr lang="es-ES" smtClean="0"/>
              <a:t>20/06/2025</a:t>
            </a:fld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9646B05-446A-9DBA-8991-30597C0075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06CB375-7F65-B5B6-E77F-6A064900E4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C8FB1-B031-374C-9F0F-320BDCE91E66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782560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DD4F6C71-D1DD-471D-7337-7F33B20BC25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247833F-E82B-25F9-BAAA-CB88DD4CDE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C00BE40-8693-4063-E65E-DEDF453B94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41523-95EF-2D42-AC21-366340EAE4D9}" type="datetimeFigureOut">
              <a:rPr lang="es-ES" smtClean="0"/>
              <a:t>20/06/2025</a:t>
            </a:fld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6774BB0-2E9A-847D-2DB6-2117586076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9410460-4FD7-3C08-B6BA-B475D2EB35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C8FB1-B031-374C-9F0F-320BDCE91E66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7977176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o bas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ítulo 15"/>
          <p:cNvSpPr>
            <a:spLocks noGrp="1"/>
          </p:cNvSpPr>
          <p:nvPr>
            <p:ph type="title"/>
          </p:nvPr>
        </p:nvSpPr>
        <p:spPr>
          <a:xfrm>
            <a:off x="394087" y="1229883"/>
            <a:ext cx="109728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733" b="1">
                <a:solidFill>
                  <a:srgbClr val="E00D5B"/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18" name="Marcador de texto 17"/>
          <p:cNvSpPr>
            <a:spLocks noGrp="1"/>
          </p:cNvSpPr>
          <p:nvPr>
            <p:ph type="body" sz="quarter" idx="13"/>
          </p:nvPr>
        </p:nvSpPr>
        <p:spPr>
          <a:xfrm>
            <a:off x="393700" y="2756959"/>
            <a:ext cx="10972800" cy="345635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accent5"/>
                </a:solidFill>
              </a:defRPr>
            </a:lvl1pPr>
          </a:lstStyle>
          <a:p>
            <a:pPr lvl="0"/>
            <a:r>
              <a:rPr lang="es-ES_tradnl" dirty="0"/>
              <a:t>Haga clic para modificar el estilo de texto del patrón</a:t>
            </a:r>
          </a:p>
        </p:txBody>
      </p:sp>
      <p:pic>
        <p:nvPicPr>
          <p:cNvPr id="3" name="Imagen 2" descr="logo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087" y="164637"/>
            <a:ext cx="2437863" cy="864096"/>
          </a:xfrm>
          <a:prstGeom prst="rect">
            <a:avLst/>
          </a:prstGeom>
        </p:spPr>
      </p:pic>
      <p:pic>
        <p:nvPicPr>
          <p:cNvPr id="9" name="Imagen 8" descr="lateral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2597" y="6183397"/>
            <a:ext cx="394467" cy="392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2418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1DD462D-C4BF-107D-A686-C7EBED273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4D98EC5-54BE-4A15-E2D4-E5784C7E62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4C351FD-1DEF-01B3-F281-1254B74EAD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41523-95EF-2D42-AC21-366340EAE4D9}" type="datetimeFigureOut">
              <a:rPr lang="es-ES" smtClean="0"/>
              <a:t>20/06/2025</a:t>
            </a:fld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F52CC28-065C-29A6-9274-26D855BE92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D1C07C8-80F3-473B-9D3C-2F92B95AE9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C8FB1-B031-374C-9F0F-320BDCE91E66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6532416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FF59AC8-FDEA-16E2-2CA4-6368660E7A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E910FB9-1023-479B-3460-2E1B328974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106FD62-E21B-03FA-7BAF-C6B44078C6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41523-95EF-2D42-AC21-366340EAE4D9}" type="datetimeFigureOut">
              <a:rPr lang="es-ES" smtClean="0"/>
              <a:t>20/06/2025</a:t>
            </a:fld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1C63AA9-6721-D038-B4CC-A529B85383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60D1AED-8802-93B2-2990-F4D05EF0C5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C8FB1-B031-374C-9F0F-320BDCE91E66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5009959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C13310D-8C9D-152A-CF64-DE515E647F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1CEF064-AF97-050E-74BA-00C28B1A523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1399071-325C-DB0A-81A1-48D88C215A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12AD376-9165-7C4D-2CC9-43911D29EA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41523-95EF-2D42-AC21-366340EAE4D9}" type="datetimeFigureOut">
              <a:rPr lang="es-ES" smtClean="0"/>
              <a:t>20/06/2025</a:t>
            </a:fld>
            <a:endParaRPr lang="es-ES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A07DCA6-957B-DD9A-A00B-87C0A8842F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AA46759-2BFF-5766-0E2E-22DFA6E793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C8FB1-B031-374C-9F0F-320BDCE91E66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788657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755089B-3A1B-30F8-0F7C-27E30D1549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9A9C846-3403-9034-4F7E-DBD79FE382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8F87812-2E2A-978C-B10E-4791B97181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DC015EF0-C491-9E25-4BD2-9C4324127AD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1EC1B574-A70E-D6F7-5BF2-8F851D652BC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EA21E476-3FDC-EF8B-390A-D38E9F39DA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41523-95EF-2D42-AC21-366340EAE4D9}" type="datetimeFigureOut">
              <a:rPr lang="es-ES" smtClean="0"/>
              <a:t>20/06/2025</a:t>
            </a:fld>
            <a:endParaRPr lang="es-ES" dirty="0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F0215F36-2DF7-1783-61E5-CEF8DCECA5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EF455985-B6F6-CEAD-69C4-5C3270D9AF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C8FB1-B031-374C-9F0F-320BDCE91E66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295460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77C0DFF-9E54-C360-8F64-681BEE27EE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F26ED0B3-304F-2185-389F-2C5229CB6A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41523-95EF-2D42-AC21-366340EAE4D9}" type="datetimeFigureOut">
              <a:rPr lang="es-ES" smtClean="0"/>
              <a:t>20/06/2025</a:t>
            </a:fld>
            <a:endParaRPr lang="es-ES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D009D85F-B492-7FDF-114B-23456CBAB0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036B2E67-9A9E-3DB4-77FB-08E9F41F52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C8FB1-B031-374C-9F0F-320BDCE91E66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619815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137D1B2-3519-BA5B-5E1A-434E36C627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41523-95EF-2D42-AC21-366340EAE4D9}" type="datetimeFigureOut">
              <a:rPr lang="es-ES" smtClean="0"/>
              <a:t>20/06/2025</a:t>
            </a:fld>
            <a:endParaRPr lang="es-ES" dirty="0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5413E34C-C3CA-F1B9-789B-7772B11482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7EE7EDA-0422-6BEF-1FF8-9136E8778F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C8FB1-B031-374C-9F0F-320BDCE91E66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1778183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D39DE0A-E873-71EF-9127-2B8B4BAC95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00EB7E6-D0D2-3E71-EAAE-3A7B5A5FFD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F7D4573-661E-230E-7528-8F137FA578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DF7DE83-CCA2-D87B-CDDA-8D28A65EEF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41523-95EF-2D42-AC21-366340EAE4D9}" type="datetimeFigureOut">
              <a:rPr lang="es-ES" smtClean="0"/>
              <a:t>20/06/2025</a:t>
            </a:fld>
            <a:endParaRPr lang="es-ES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9580F5B-88CA-08B7-61F5-6EDC2E549D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574CE3F-9DC3-F8EA-4CED-1E8E90BD7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C8FB1-B031-374C-9F0F-320BDCE91E66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2957943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331A60B-3F66-BA81-A8E8-8D5DBB1040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73794365-3E1D-2542-F690-59BF751A842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 dirty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0495CC0-BFB8-2FE5-2096-6734FC301D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93811E8-CE05-A664-600E-AD594891D6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41523-95EF-2D42-AC21-366340EAE4D9}" type="datetimeFigureOut">
              <a:rPr lang="es-ES" smtClean="0"/>
              <a:t>20/06/2025</a:t>
            </a:fld>
            <a:endParaRPr lang="es-ES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DA319FB-BDB4-80C3-EBDC-562A415098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8B60A00-0A2D-3D42-1241-5D93532622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C8FB1-B031-374C-9F0F-320BDCE91E66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4408961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8FDEC520-509C-84EC-2393-8905602015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DE44BB4-254B-A59A-E51C-52D72935B5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13720CA-FE1C-9057-AD67-3D09448E980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041523-95EF-2D42-AC21-366340EAE4D9}" type="datetimeFigureOut">
              <a:rPr lang="es-ES" smtClean="0"/>
              <a:t>20/06/2025</a:t>
            </a:fld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F923A9C-C438-95A2-404E-7A41E6A690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47C455D-821C-CAB6-A2A3-FDDE79863C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AC8FB1-B031-374C-9F0F-320BDCE91E66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32033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9.svg"/><Relationship Id="rId18" Type="http://schemas.openxmlformats.org/officeDocument/2006/relationships/image" Target="../media/image34.png"/><Relationship Id="rId26" Type="http://schemas.openxmlformats.org/officeDocument/2006/relationships/image" Target="../media/image42.png"/><Relationship Id="rId3" Type="http://schemas.openxmlformats.org/officeDocument/2006/relationships/image" Target="../media/image5.png"/><Relationship Id="rId21" Type="http://schemas.openxmlformats.org/officeDocument/2006/relationships/image" Target="../media/image37.svg"/><Relationship Id="rId7" Type="http://schemas.openxmlformats.org/officeDocument/2006/relationships/image" Target="../media/image23.svg"/><Relationship Id="rId12" Type="http://schemas.openxmlformats.org/officeDocument/2006/relationships/image" Target="../media/image28.png"/><Relationship Id="rId17" Type="http://schemas.openxmlformats.org/officeDocument/2006/relationships/image" Target="../media/image33.svg"/><Relationship Id="rId25" Type="http://schemas.openxmlformats.org/officeDocument/2006/relationships/image" Target="../media/image41.svg"/><Relationship Id="rId33" Type="http://schemas.openxmlformats.org/officeDocument/2006/relationships/image" Target="../media/image49.sv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32.png"/><Relationship Id="rId20" Type="http://schemas.openxmlformats.org/officeDocument/2006/relationships/image" Target="../media/image36.png"/><Relationship Id="rId29" Type="http://schemas.openxmlformats.org/officeDocument/2006/relationships/image" Target="../media/image45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11" Type="http://schemas.openxmlformats.org/officeDocument/2006/relationships/image" Target="../media/image27.svg"/><Relationship Id="rId24" Type="http://schemas.openxmlformats.org/officeDocument/2006/relationships/image" Target="../media/image40.png"/><Relationship Id="rId32" Type="http://schemas.openxmlformats.org/officeDocument/2006/relationships/image" Target="../media/image48.png"/><Relationship Id="rId5" Type="http://schemas.openxmlformats.org/officeDocument/2006/relationships/image" Target="../media/image7.png"/><Relationship Id="rId15" Type="http://schemas.openxmlformats.org/officeDocument/2006/relationships/image" Target="../media/image31.svg"/><Relationship Id="rId23" Type="http://schemas.openxmlformats.org/officeDocument/2006/relationships/image" Target="../media/image39.svg"/><Relationship Id="rId28" Type="http://schemas.openxmlformats.org/officeDocument/2006/relationships/image" Target="../media/image44.png"/><Relationship Id="rId10" Type="http://schemas.openxmlformats.org/officeDocument/2006/relationships/image" Target="../media/image26.png"/><Relationship Id="rId19" Type="http://schemas.openxmlformats.org/officeDocument/2006/relationships/image" Target="../media/image35.svg"/><Relationship Id="rId31" Type="http://schemas.openxmlformats.org/officeDocument/2006/relationships/image" Target="../media/image47.svg"/><Relationship Id="rId4" Type="http://schemas.openxmlformats.org/officeDocument/2006/relationships/image" Target="../media/image6.png"/><Relationship Id="rId9" Type="http://schemas.openxmlformats.org/officeDocument/2006/relationships/image" Target="../media/image25.svg"/><Relationship Id="rId14" Type="http://schemas.openxmlformats.org/officeDocument/2006/relationships/image" Target="../media/image30.png"/><Relationship Id="rId22" Type="http://schemas.openxmlformats.org/officeDocument/2006/relationships/image" Target="../media/image38.png"/><Relationship Id="rId27" Type="http://schemas.openxmlformats.org/officeDocument/2006/relationships/image" Target="../media/image43.svg"/><Relationship Id="rId30" Type="http://schemas.openxmlformats.org/officeDocument/2006/relationships/image" Target="../media/image46.png"/><Relationship Id="rId8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5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52.png"/><Relationship Id="rId7" Type="http://schemas.openxmlformats.org/officeDocument/2006/relationships/image" Target="../media/image5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13" Type="http://schemas.openxmlformats.org/officeDocument/2006/relationships/image" Target="../media/image61.png"/><Relationship Id="rId3" Type="http://schemas.openxmlformats.org/officeDocument/2006/relationships/image" Target="../media/image6.png"/><Relationship Id="rId7" Type="http://schemas.openxmlformats.org/officeDocument/2006/relationships/image" Target="../media/image57.png"/><Relationship Id="rId12" Type="http://schemas.microsoft.com/office/2007/relationships/hdphoto" Target="../media/hdphoto3.wdp"/><Relationship Id="rId2" Type="http://schemas.openxmlformats.org/officeDocument/2006/relationships/image" Target="../media/image5.png"/><Relationship Id="rId16" Type="http://schemas.microsoft.com/office/2007/relationships/hdphoto" Target="../media/hdphoto5.wd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11" Type="http://schemas.openxmlformats.org/officeDocument/2006/relationships/image" Target="../media/image60.png"/><Relationship Id="rId5" Type="http://schemas.openxmlformats.org/officeDocument/2006/relationships/image" Target="../media/image55.png"/><Relationship Id="rId15" Type="http://schemas.openxmlformats.org/officeDocument/2006/relationships/image" Target="../media/image62.png"/><Relationship Id="rId10" Type="http://schemas.microsoft.com/office/2007/relationships/hdphoto" Target="../media/hdphoto2.wdp"/><Relationship Id="rId4" Type="http://schemas.openxmlformats.org/officeDocument/2006/relationships/image" Target="../media/image7.png"/><Relationship Id="rId9" Type="http://schemas.openxmlformats.org/officeDocument/2006/relationships/image" Target="../media/image59.png"/><Relationship Id="rId14" Type="http://schemas.microsoft.com/office/2007/relationships/hdphoto" Target="../media/hdphoto4.wdp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jpg"/><Relationship Id="rId3" Type="http://schemas.openxmlformats.org/officeDocument/2006/relationships/image" Target="../media/image5.png"/><Relationship Id="rId7" Type="http://schemas.openxmlformats.org/officeDocument/2006/relationships/image" Target="../media/image64.jpg"/><Relationship Id="rId12" Type="http://schemas.openxmlformats.org/officeDocument/2006/relationships/image" Target="../media/image6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png"/><Relationship Id="rId11" Type="http://schemas.openxmlformats.org/officeDocument/2006/relationships/image" Target="../media/image68.png"/><Relationship Id="rId5" Type="http://schemas.openxmlformats.org/officeDocument/2006/relationships/image" Target="../media/image7.png"/><Relationship Id="rId10" Type="http://schemas.openxmlformats.org/officeDocument/2006/relationships/image" Target="../media/image67.png"/><Relationship Id="rId4" Type="http://schemas.openxmlformats.org/officeDocument/2006/relationships/image" Target="../media/image6.png"/><Relationship Id="rId9" Type="http://schemas.openxmlformats.org/officeDocument/2006/relationships/image" Target="../media/image6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4" Type="http://schemas.openxmlformats.org/officeDocument/2006/relationships/image" Target="../media/image7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s://teams.microsoft.com/meet/312180796160?p=hPZMWQ6c3gK2HbPDQc" TargetMode="External"/><Relationship Id="rId3" Type="http://schemas.openxmlformats.org/officeDocument/2006/relationships/image" Target="../media/image6.png"/><Relationship Id="rId7" Type="http://schemas.openxmlformats.org/officeDocument/2006/relationships/image" Target="../media/image72.png"/><Relationship Id="rId2" Type="http://schemas.openxmlformats.org/officeDocument/2006/relationships/image" Target="../media/image71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10" Type="http://schemas.openxmlformats.org/officeDocument/2006/relationships/image" Target="../media/image74.png"/><Relationship Id="rId4" Type="http://schemas.openxmlformats.org/officeDocument/2006/relationships/image" Target="../media/image73.jpg"/><Relationship Id="rId9" Type="http://schemas.openxmlformats.org/officeDocument/2006/relationships/hyperlink" Target="https://teams.microsoft.com/l/meetup-join/19%3ameeting_NzlkMjM4OTktNzBhMS00YzI3LWJhNjUtMTBlYjY1MWE5ZTM1%40thread.v2/0?context=%7b%22Tid%22%3a%22c69b29ab-3ff1-4423-be22-d6374be2faed%22%2c%22Oid%22%3a%22981cae18-b644-4de7-9abc-802066e8071d%22%7d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5.png"/><Relationship Id="rId7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6.png"/><Relationship Id="rId7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2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2E964AE9-B5A7-9553-CA28-59F4B6AA491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70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9F5A43DB-5C20-622A-EBFB-ED5910481E9B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</a:blip>
          <a:srcRect b="11128"/>
          <a:stretch/>
        </p:blipFill>
        <p:spPr>
          <a:xfrm>
            <a:off x="4091725" y="1049344"/>
            <a:ext cx="4223599" cy="3680460"/>
          </a:xfrm>
          <a:prstGeom prst="rect">
            <a:avLst/>
          </a:prstGeom>
        </p:spPr>
      </p:pic>
      <p:sp>
        <p:nvSpPr>
          <p:cNvPr id="6" name="Marcador de texto 6">
            <a:extLst>
              <a:ext uri="{FF2B5EF4-FFF2-40B4-BE49-F238E27FC236}">
                <a16:creationId xmlns:a16="http://schemas.microsoft.com/office/drawing/2014/main" id="{2BBD6218-6EEC-2C92-900A-33C4D0DF7B26}"/>
              </a:ext>
            </a:extLst>
          </p:cNvPr>
          <p:cNvSpPr txBox="1">
            <a:spLocks/>
          </p:cNvSpPr>
          <p:nvPr/>
        </p:nvSpPr>
        <p:spPr>
          <a:xfrm>
            <a:off x="172130" y="2179809"/>
            <a:ext cx="11815762" cy="32359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E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4900"/>
              </a:lnSpc>
            </a:pPr>
            <a:r>
              <a:rPr lang="gl-ES" sz="4000" b="1" noProof="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COMUNIDADES ENERXÉTICAS</a:t>
            </a:r>
          </a:p>
          <a:p>
            <a:pPr algn="ctr">
              <a:lnSpc>
                <a:spcPts val="4900"/>
              </a:lnSpc>
            </a:pPr>
            <a:r>
              <a:rPr lang="gl-ES" sz="4000" b="1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XORNADAS DE DIFUSIÓN</a:t>
            </a:r>
          </a:p>
          <a:p>
            <a:pPr algn="ctr">
              <a:lnSpc>
                <a:spcPts val="4900"/>
              </a:lnSpc>
            </a:pPr>
            <a:r>
              <a:rPr lang="gl-ES" sz="4000" b="1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POLÍGONOS INDUSTRIAIS</a:t>
            </a:r>
            <a:endParaRPr lang="gl-ES" sz="4000" b="1" noProof="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9" name="Marcador de texto 6">
            <a:extLst>
              <a:ext uri="{FF2B5EF4-FFF2-40B4-BE49-F238E27FC236}">
                <a16:creationId xmlns:a16="http://schemas.microsoft.com/office/drawing/2014/main" id="{4ADEB372-E40E-D81F-B3D6-BDF715CD0A4D}"/>
              </a:ext>
            </a:extLst>
          </p:cNvPr>
          <p:cNvSpPr txBox="1">
            <a:spLocks/>
          </p:cNvSpPr>
          <p:nvPr/>
        </p:nvSpPr>
        <p:spPr>
          <a:xfrm>
            <a:off x="3182149" y="5896364"/>
            <a:ext cx="5665316" cy="6043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E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gl-ES" sz="1800" noProof="0" dirty="0">
              <a:solidFill>
                <a:schemeClr val="bg1"/>
              </a:solidFill>
              <a:latin typeface="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1B6CC5D5-BA70-0D3A-546A-0F64CE4C8FEE}"/>
              </a:ext>
            </a:extLst>
          </p:cNvPr>
          <p:cNvSpPr txBox="1"/>
          <p:nvPr/>
        </p:nvSpPr>
        <p:spPr>
          <a:xfrm>
            <a:off x="97654" y="5743853"/>
            <a:ext cx="12020365" cy="97654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gl-ES" noProof="0" dirty="0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F7D93247-23AF-1651-6982-7C1C8BF75665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11365" b="-1094"/>
          <a:stretch/>
        </p:blipFill>
        <p:spPr>
          <a:xfrm>
            <a:off x="189408" y="5986811"/>
            <a:ext cx="8305689" cy="490625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509DF03A-D6D1-38D8-EDCE-46E8A5E3A09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49522" y="6010083"/>
            <a:ext cx="1733003" cy="494774"/>
          </a:xfrm>
          <a:prstGeom prst="rect">
            <a:avLst/>
          </a:prstGeom>
        </p:spPr>
      </p:pic>
      <p:pic>
        <p:nvPicPr>
          <p:cNvPr id="13" name="Imagen 12" descr="Logotipo&#10;&#10;Descripción generada automáticamente">
            <a:extLst>
              <a:ext uri="{FF2B5EF4-FFF2-40B4-BE49-F238E27FC236}">
                <a16:creationId xmlns:a16="http://schemas.microsoft.com/office/drawing/2014/main" id="{C19A6633-49F4-D0F9-C9B2-886BF2ACB2E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20915" y="5896364"/>
            <a:ext cx="876972" cy="712101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AECDCB7C-54E4-2271-28BA-3866BDBBC6CB}"/>
              </a:ext>
            </a:extLst>
          </p:cNvPr>
          <p:cNvSpPr txBox="1"/>
          <p:nvPr/>
        </p:nvSpPr>
        <p:spPr>
          <a:xfrm>
            <a:off x="3335492" y="0"/>
            <a:ext cx="885650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s-ES" sz="3200" b="1" dirty="0">
                <a:solidFill>
                  <a:srgbClr val="4A594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OFICINA DE TRANSFORMACION COMUNITARIA OTC DEPO </a:t>
            </a:r>
            <a:br>
              <a:rPr lang="es-ES" sz="3200" b="1" dirty="0">
                <a:solidFill>
                  <a:srgbClr val="4A594B"/>
                </a:solidFill>
                <a:latin typeface="Poppins" panose="00000500000000000000" pitchFamily="2" charset="0"/>
                <a:cs typeface="Poppins" panose="00000500000000000000" pitchFamily="2" charset="0"/>
              </a:rPr>
            </a:br>
            <a:r>
              <a:rPr lang="es-ES" sz="3200" b="1" dirty="0">
                <a:solidFill>
                  <a:srgbClr val="E0C537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+ Renovables </a:t>
            </a:r>
            <a:endParaRPr lang="es-ES" sz="3200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10811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335527-A7D2-65E9-7DBB-E7F1378504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612F92CF-1B60-741A-9A44-A1075326DF38}"/>
              </a:ext>
            </a:extLst>
          </p:cNvPr>
          <p:cNvSpPr txBox="1"/>
          <p:nvPr/>
        </p:nvSpPr>
        <p:spPr>
          <a:xfrm>
            <a:off x="97654" y="5743853"/>
            <a:ext cx="12020365" cy="97654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gl-E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9" name="Marcador de texto 6">
            <a:extLst>
              <a:ext uri="{FF2B5EF4-FFF2-40B4-BE49-F238E27FC236}">
                <a16:creationId xmlns:a16="http://schemas.microsoft.com/office/drawing/2014/main" id="{5AC4B563-ADAB-F506-33B5-1EE7E571FB0D}"/>
              </a:ext>
            </a:extLst>
          </p:cNvPr>
          <p:cNvSpPr txBox="1">
            <a:spLocks/>
          </p:cNvSpPr>
          <p:nvPr/>
        </p:nvSpPr>
        <p:spPr>
          <a:xfrm>
            <a:off x="3182149" y="5896364"/>
            <a:ext cx="5665316" cy="6043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E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gl-E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191" name="Imagen 190">
            <a:extLst>
              <a:ext uri="{FF2B5EF4-FFF2-40B4-BE49-F238E27FC236}">
                <a16:creationId xmlns:a16="http://schemas.microsoft.com/office/drawing/2014/main" id="{468AF16E-63BE-913A-EC86-F75C7A9A77B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11365" b="-1094"/>
          <a:stretch/>
        </p:blipFill>
        <p:spPr>
          <a:xfrm>
            <a:off x="189408" y="5986811"/>
            <a:ext cx="8305689" cy="490625"/>
          </a:xfrm>
          <a:prstGeom prst="rect">
            <a:avLst/>
          </a:prstGeom>
        </p:spPr>
      </p:pic>
      <p:pic>
        <p:nvPicPr>
          <p:cNvPr id="192" name="Imagen 191">
            <a:extLst>
              <a:ext uri="{FF2B5EF4-FFF2-40B4-BE49-F238E27FC236}">
                <a16:creationId xmlns:a16="http://schemas.microsoft.com/office/drawing/2014/main" id="{50B10690-312B-F35A-4360-18FE72C471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49522" y="6010083"/>
            <a:ext cx="1733003" cy="494774"/>
          </a:xfrm>
          <a:prstGeom prst="rect">
            <a:avLst/>
          </a:prstGeom>
        </p:spPr>
      </p:pic>
      <p:pic>
        <p:nvPicPr>
          <p:cNvPr id="193" name="Imagen 192" descr="Logotipo&#10;&#10;Descripción generada automáticamente">
            <a:extLst>
              <a:ext uri="{FF2B5EF4-FFF2-40B4-BE49-F238E27FC236}">
                <a16:creationId xmlns:a16="http://schemas.microsoft.com/office/drawing/2014/main" id="{865AC543-5104-B2CC-57FA-5FF0429F446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20915" y="5896364"/>
            <a:ext cx="876972" cy="712101"/>
          </a:xfrm>
          <a:prstGeom prst="rect">
            <a:avLst/>
          </a:prstGeom>
        </p:spPr>
      </p:pic>
      <p:sp>
        <p:nvSpPr>
          <p:cNvPr id="196" name="Título 1">
            <a:extLst>
              <a:ext uri="{FF2B5EF4-FFF2-40B4-BE49-F238E27FC236}">
                <a16:creationId xmlns:a16="http://schemas.microsoft.com/office/drawing/2014/main" id="{F4C18E40-2C93-BB36-FB82-A395478921CD}"/>
              </a:ext>
            </a:extLst>
          </p:cNvPr>
          <p:cNvSpPr txBox="1">
            <a:spLocks/>
          </p:cNvSpPr>
          <p:nvPr/>
        </p:nvSpPr>
        <p:spPr>
          <a:xfrm>
            <a:off x="382834" y="266942"/>
            <a:ext cx="11735185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gl-ES" sz="2800" b="1" noProof="0" dirty="0">
                <a:solidFill>
                  <a:srgbClr val="4A594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COMUNIDADE ENERXÉTICA DE AUTOCONSUMO FOTOVOLTAICO</a:t>
            </a:r>
            <a:endParaRPr lang="gl-ES" sz="2800" b="1" noProof="0" dirty="0">
              <a:solidFill>
                <a:schemeClr val="accent4">
                  <a:lumMod val="75000"/>
                </a:schemeClr>
              </a:solidFill>
              <a:latin typeface="Poppins" panose="00000500000000000000" pitchFamily="2" charset="0"/>
              <a:ea typeface="+mn-ea"/>
              <a:cs typeface="Poppins" panose="00000500000000000000" pitchFamily="2" charset="0"/>
            </a:endParaRPr>
          </a:p>
        </p:txBody>
      </p:sp>
      <p:sp>
        <p:nvSpPr>
          <p:cNvPr id="201" name="object 22">
            <a:extLst>
              <a:ext uri="{FF2B5EF4-FFF2-40B4-BE49-F238E27FC236}">
                <a16:creationId xmlns:a16="http://schemas.microsoft.com/office/drawing/2014/main" id="{6169D75F-DBBC-DD1E-D0A3-EA5CE335BC2B}"/>
              </a:ext>
            </a:extLst>
          </p:cNvPr>
          <p:cNvSpPr txBox="1">
            <a:spLocks/>
          </p:cNvSpPr>
          <p:nvPr/>
        </p:nvSpPr>
        <p:spPr>
          <a:xfrm>
            <a:off x="447370" y="933812"/>
            <a:ext cx="5567437" cy="341352"/>
          </a:xfrm>
          <a:prstGeom prst="rect">
            <a:avLst/>
          </a:prstGeom>
        </p:spPr>
        <p:txBody>
          <a:bodyPr vert="horz" wrap="square" lIns="0" tIns="8867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8446">
              <a:spcBef>
                <a:spcPts val="70"/>
              </a:spcBef>
            </a:pPr>
            <a:r>
              <a:rPr lang="gl-ES" sz="2400" b="1" kern="0" dirty="0">
                <a:solidFill>
                  <a:srgbClr val="E0C537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PARTICIPACIÓN SOCIOS</a:t>
            </a:r>
            <a:endParaRPr lang="gl-ES" sz="2400" b="1" kern="0" noProof="0" dirty="0">
              <a:solidFill>
                <a:srgbClr val="E0C537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grpSp>
        <p:nvGrpSpPr>
          <p:cNvPr id="5" name="Group 3">
            <a:extLst>
              <a:ext uri="{FF2B5EF4-FFF2-40B4-BE49-F238E27FC236}">
                <a16:creationId xmlns:a16="http://schemas.microsoft.com/office/drawing/2014/main" id="{8DB11DB2-19A8-C9CD-E935-597AAFF72F3E}"/>
              </a:ext>
            </a:extLst>
          </p:cNvPr>
          <p:cNvGrpSpPr/>
          <p:nvPr/>
        </p:nvGrpSpPr>
        <p:grpSpPr>
          <a:xfrm>
            <a:off x="347229" y="1338690"/>
            <a:ext cx="11335155" cy="4495687"/>
            <a:chOff x="0" y="-38100"/>
            <a:chExt cx="2627677" cy="1967579"/>
          </a:xfrm>
        </p:grpSpPr>
        <p:sp>
          <p:nvSpPr>
            <p:cNvPr id="6" name="Freeform 4">
              <a:extLst>
                <a:ext uri="{FF2B5EF4-FFF2-40B4-BE49-F238E27FC236}">
                  <a16:creationId xmlns:a16="http://schemas.microsoft.com/office/drawing/2014/main" id="{14FE88D1-5085-39EF-B8EA-A652A32C48FB}"/>
                </a:ext>
              </a:extLst>
            </p:cNvPr>
            <p:cNvSpPr/>
            <p:nvPr/>
          </p:nvSpPr>
          <p:spPr>
            <a:xfrm>
              <a:off x="0" y="0"/>
              <a:ext cx="2627677" cy="1929479"/>
            </a:xfrm>
            <a:custGeom>
              <a:avLst/>
              <a:gdLst/>
              <a:ahLst/>
              <a:cxnLst/>
              <a:rect l="l" t="t" r="r" b="b"/>
              <a:pathLst>
                <a:path w="2627677" h="1929479">
                  <a:moveTo>
                    <a:pt x="38023" y="0"/>
                  </a:moveTo>
                  <a:lnTo>
                    <a:pt x="2589654" y="0"/>
                  </a:lnTo>
                  <a:cubicBezTo>
                    <a:pt x="2599739" y="0"/>
                    <a:pt x="2609410" y="4006"/>
                    <a:pt x="2616541" y="11137"/>
                  </a:cubicBezTo>
                  <a:cubicBezTo>
                    <a:pt x="2623671" y="18267"/>
                    <a:pt x="2627677" y="27939"/>
                    <a:pt x="2627677" y="38023"/>
                  </a:cubicBezTo>
                  <a:lnTo>
                    <a:pt x="2627677" y="1891455"/>
                  </a:lnTo>
                  <a:cubicBezTo>
                    <a:pt x="2627677" y="1901540"/>
                    <a:pt x="2623671" y="1911211"/>
                    <a:pt x="2616541" y="1918342"/>
                  </a:cubicBezTo>
                  <a:cubicBezTo>
                    <a:pt x="2609410" y="1925473"/>
                    <a:pt x="2599739" y="1929479"/>
                    <a:pt x="2589654" y="1929479"/>
                  </a:cubicBezTo>
                  <a:lnTo>
                    <a:pt x="38023" y="1929479"/>
                  </a:lnTo>
                  <a:cubicBezTo>
                    <a:pt x="17023" y="1929479"/>
                    <a:pt x="0" y="1912455"/>
                    <a:pt x="0" y="1891455"/>
                  </a:cubicBezTo>
                  <a:lnTo>
                    <a:pt x="0" y="38023"/>
                  </a:lnTo>
                  <a:cubicBezTo>
                    <a:pt x="0" y="27939"/>
                    <a:pt x="4006" y="18267"/>
                    <a:pt x="11137" y="11137"/>
                  </a:cubicBezTo>
                  <a:cubicBezTo>
                    <a:pt x="18267" y="4006"/>
                    <a:pt x="27939" y="0"/>
                    <a:pt x="38023" y="0"/>
                  </a:cubicBezTo>
                  <a:close/>
                </a:path>
              </a:pathLst>
            </a:custGeom>
            <a:solidFill>
              <a:srgbClr val="384D13"/>
            </a:solidFill>
          </p:spPr>
          <p:txBody>
            <a:bodyPr/>
            <a:lstStyle/>
            <a:p>
              <a:endParaRPr lang="gl-ES" dirty="0"/>
            </a:p>
          </p:txBody>
        </p:sp>
        <p:sp>
          <p:nvSpPr>
            <p:cNvPr id="7" name="TextBox 5">
              <a:extLst>
                <a:ext uri="{FF2B5EF4-FFF2-40B4-BE49-F238E27FC236}">
                  <a16:creationId xmlns:a16="http://schemas.microsoft.com/office/drawing/2014/main" id="{E4ED8DFE-7ECF-D693-0345-712628496137}"/>
                </a:ext>
              </a:extLst>
            </p:cNvPr>
            <p:cNvSpPr txBox="1"/>
            <p:nvPr/>
          </p:nvSpPr>
          <p:spPr>
            <a:xfrm>
              <a:off x="0" y="-38100"/>
              <a:ext cx="2627677" cy="1967578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959"/>
                </a:lnSpc>
              </a:pPr>
              <a:endParaRPr sz="1200"/>
            </a:p>
            <a:p>
              <a:pPr algn="ctr">
                <a:lnSpc>
                  <a:spcPts val="1959"/>
                </a:lnSpc>
              </a:pPr>
              <a:endParaRPr sz="1200"/>
            </a:p>
            <a:p>
              <a:pPr algn="ctr">
                <a:lnSpc>
                  <a:spcPts val="1959"/>
                </a:lnSpc>
              </a:pPr>
              <a:endParaRPr sz="1200"/>
            </a:p>
            <a:p>
              <a:pPr algn="ctr">
                <a:lnSpc>
                  <a:spcPts val="1959"/>
                </a:lnSpc>
              </a:pPr>
              <a:endParaRPr sz="1200"/>
            </a:p>
          </p:txBody>
        </p:sp>
      </p:grpSp>
      <p:grpSp>
        <p:nvGrpSpPr>
          <p:cNvPr id="8" name="Group 6">
            <a:extLst>
              <a:ext uri="{FF2B5EF4-FFF2-40B4-BE49-F238E27FC236}">
                <a16:creationId xmlns:a16="http://schemas.microsoft.com/office/drawing/2014/main" id="{8A72AB98-B6C7-0244-4399-691066A7B24E}"/>
              </a:ext>
            </a:extLst>
          </p:cNvPr>
          <p:cNvGrpSpPr/>
          <p:nvPr/>
        </p:nvGrpSpPr>
        <p:grpSpPr>
          <a:xfrm>
            <a:off x="5302159" y="3566112"/>
            <a:ext cx="2031279" cy="1238332"/>
            <a:chOff x="0" y="-38100"/>
            <a:chExt cx="802481" cy="489218"/>
          </a:xfrm>
        </p:grpSpPr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E154B084-5523-3B16-9DFE-3E11CFF434C8}"/>
                </a:ext>
              </a:extLst>
            </p:cNvPr>
            <p:cNvSpPr/>
            <p:nvPr/>
          </p:nvSpPr>
          <p:spPr>
            <a:xfrm>
              <a:off x="7526" y="0"/>
              <a:ext cx="794955" cy="451118"/>
            </a:xfrm>
            <a:custGeom>
              <a:avLst/>
              <a:gdLst/>
              <a:ahLst/>
              <a:cxnLst/>
              <a:rect l="l" t="t" r="r" b="b"/>
              <a:pathLst>
                <a:path w="794955" h="451118">
                  <a:moveTo>
                    <a:pt x="125683" y="0"/>
                  </a:moveTo>
                  <a:lnTo>
                    <a:pt x="669272" y="0"/>
                  </a:lnTo>
                  <a:cubicBezTo>
                    <a:pt x="702605" y="0"/>
                    <a:pt x="734573" y="13242"/>
                    <a:pt x="758143" y="36812"/>
                  </a:cubicBezTo>
                  <a:cubicBezTo>
                    <a:pt x="781713" y="60382"/>
                    <a:pt x="794955" y="92350"/>
                    <a:pt x="794955" y="125683"/>
                  </a:cubicBezTo>
                  <a:lnTo>
                    <a:pt x="794955" y="325435"/>
                  </a:lnTo>
                  <a:cubicBezTo>
                    <a:pt x="794955" y="358768"/>
                    <a:pt x="781713" y="390736"/>
                    <a:pt x="758143" y="414306"/>
                  </a:cubicBezTo>
                  <a:cubicBezTo>
                    <a:pt x="734573" y="437876"/>
                    <a:pt x="702605" y="451118"/>
                    <a:pt x="669272" y="451118"/>
                  </a:cubicBezTo>
                  <a:lnTo>
                    <a:pt x="125683" y="451118"/>
                  </a:lnTo>
                  <a:cubicBezTo>
                    <a:pt x="92350" y="451118"/>
                    <a:pt x="60382" y="437876"/>
                    <a:pt x="36812" y="414306"/>
                  </a:cubicBezTo>
                  <a:cubicBezTo>
                    <a:pt x="13242" y="390736"/>
                    <a:pt x="0" y="358768"/>
                    <a:pt x="0" y="325435"/>
                  </a:cubicBezTo>
                  <a:lnTo>
                    <a:pt x="0" y="125683"/>
                  </a:lnTo>
                  <a:cubicBezTo>
                    <a:pt x="0" y="92350"/>
                    <a:pt x="13242" y="60382"/>
                    <a:pt x="36812" y="36812"/>
                  </a:cubicBezTo>
                  <a:cubicBezTo>
                    <a:pt x="60382" y="13242"/>
                    <a:pt x="92350" y="0"/>
                    <a:pt x="125683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0" name="TextBox 8">
              <a:extLst>
                <a:ext uri="{FF2B5EF4-FFF2-40B4-BE49-F238E27FC236}">
                  <a16:creationId xmlns:a16="http://schemas.microsoft.com/office/drawing/2014/main" id="{E4A4E256-2A78-9F23-E736-832B7C51CA88}"/>
                </a:ext>
              </a:extLst>
            </p:cNvPr>
            <p:cNvSpPr txBox="1"/>
            <p:nvPr/>
          </p:nvSpPr>
          <p:spPr>
            <a:xfrm>
              <a:off x="0" y="-38100"/>
              <a:ext cx="794955" cy="489218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959"/>
                </a:lnSpc>
              </a:pPr>
              <a:endParaRPr sz="1200"/>
            </a:p>
            <a:p>
              <a:pPr algn="ctr">
                <a:lnSpc>
                  <a:spcPts val="1959"/>
                </a:lnSpc>
              </a:pPr>
              <a:endParaRPr sz="1200"/>
            </a:p>
            <a:p>
              <a:pPr algn="ctr">
                <a:lnSpc>
                  <a:spcPts val="1959"/>
                </a:lnSpc>
              </a:pPr>
              <a:endParaRPr sz="1200"/>
            </a:p>
            <a:p>
              <a:pPr algn="ctr">
                <a:lnSpc>
                  <a:spcPts val="1959"/>
                </a:lnSpc>
              </a:pPr>
              <a:endParaRPr sz="1200"/>
            </a:p>
          </p:txBody>
        </p:sp>
      </p:grpSp>
      <p:sp>
        <p:nvSpPr>
          <p:cNvPr id="11" name="Freeform 9">
            <a:extLst>
              <a:ext uri="{FF2B5EF4-FFF2-40B4-BE49-F238E27FC236}">
                <a16:creationId xmlns:a16="http://schemas.microsoft.com/office/drawing/2014/main" id="{4FC71C51-5C1B-D884-D591-C0A656E62166}"/>
              </a:ext>
            </a:extLst>
          </p:cNvPr>
          <p:cNvSpPr/>
          <p:nvPr/>
        </p:nvSpPr>
        <p:spPr>
          <a:xfrm>
            <a:off x="4506274" y="1708799"/>
            <a:ext cx="915855" cy="589582"/>
          </a:xfrm>
          <a:custGeom>
            <a:avLst/>
            <a:gdLst/>
            <a:ahLst/>
            <a:cxnLst/>
            <a:rect l="l" t="t" r="r" b="b"/>
            <a:pathLst>
              <a:path w="1373783" h="884373">
                <a:moveTo>
                  <a:pt x="0" y="0"/>
                </a:moveTo>
                <a:lnTo>
                  <a:pt x="1373783" y="0"/>
                </a:lnTo>
                <a:lnTo>
                  <a:pt x="1373783" y="884373"/>
                </a:lnTo>
                <a:lnTo>
                  <a:pt x="0" y="88437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0">
            <a:extLst>
              <a:ext uri="{FF2B5EF4-FFF2-40B4-BE49-F238E27FC236}">
                <a16:creationId xmlns:a16="http://schemas.microsoft.com/office/drawing/2014/main" id="{FA213958-D1B1-9FF7-2FFC-F00FC54D5534}"/>
              </a:ext>
            </a:extLst>
          </p:cNvPr>
          <p:cNvSpPr/>
          <p:nvPr/>
        </p:nvSpPr>
        <p:spPr>
          <a:xfrm>
            <a:off x="6028931" y="1829233"/>
            <a:ext cx="528187" cy="401422"/>
          </a:xfrm>
          <a:custGeom>
            <a:avLst/>
            <a:gdLst/>
            <a:ahLst/>
            <a:cxnLst/>
            <a:rect l="l" t="t" r="r" b="b"/>
            <a:pathLst>
              <a:path w="792280" h="602133">
                <a:moveTo>
                  <a:pt x="0" y="0"/>
                </a:moveTo>
                <a:lnTo>
                  <a:pt x="792280" y="0"/>
                </a:lnTo>
                <a:lnTo>
                  <a:pt x="792280" y="602132"/>
                </a:lnTo>
                <a:lnTo>
                  <a:pt x="0" y="60213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1">
            <a:extLst>
              <a:ext uri="{FF2B5EF4-FFF2-40B4-BE49-F238E27FC236}">
                <a16:creationId xmlns:a16="http://schemas.microsoft.com/office/drawing/2014/main" id="{1096CA0E-474B-6C74-223F-BD19402B8747}"/>
              </a:ext>
            </a:extLst>
          </p:cNvPr>
          <p:cNvSpPr/>
          <p:nvPr/>
        </p:nvSpPr>
        <p:spPr>
          <a:xfrm>
            <a:off x="5626856" y="1975705"/>
            <a:ext cx="197349" cy="202127"/>
          </a:xfrm>
          <a:custGeom>
            <a:avLst/>
            <a:gdLst/>
            <a:ahLst/>
            <a:cxnLst/>
            <a:rect l="l" t="t" r="r" b="b"/>
            <a:pathLst>
              <a:path w="296023" h="303190">
                <a:moveTo>
                  <a:pt x="0" y="0"/>
                </a:moveTo>
                <a:lnTo>
                  <a:pt x="296024" y="0"/>
                </a:lnTo>
                <a:lnTo>
                  <a:pt x="296024" y="303190"/>
                </a:lnTo>
                <a:lnTo>
                  <a:pt x="0" y="30319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2">
            <a:extLst>
              <a:ext uri="{FF2B5EF4-FFF2-40B4-BE49-F238E27FC236}">
                <a16:creationId xmlns:a16="http://schemas.microsoft.com/office/drawing/2014/main" id="{4E59961B-9D65-EBDF-C7F8-5299685156C2}"/>
              </a:ext>
            </a:extLst>
          </p:cNvPr>
          <p:cNvSpPr/>
          <p:nvPr/>
        </p:nvSpPr>
        <p:spPr>
          <a:xfrm>
            <a:off x="6791408" y="2003591"/>
            <a:ext cx="213326" cy="101063"/>
          </a:xfrm>
          <a:custGeom>
            <a:avLst/>
            <a:gdLst/>
            <a:ahLst/>
            <a:cxnLst/>
            <a:rect l="l" t="t" r="r" b="b"/>
            <a:pathLst>
              <a:path w="319989" h="151595">
                <a:moveTo>
                  <a:pt x="0" y="0"/>
                </a:moveTo>
                <a:lnTo>
                  <a:pt x="319989" y="0"/>
                </a:lnTo>
                <a:lnTo>
                  <a:pt x="319989" y="151594"/>
                </a:lnTo>
                <a:lnTo>
                  <a:pt x="0" y="151594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3">
            <a:extLst>
              <a:ext uri="{FF2B5EF4-FFF2-40B4-BE49-F238E27FC236}">
                <a16:creationId xmlns:a16="http://schemas.microsoft.com/office/drawing/2014/main" id="{52418454-E87B-9A73-76CD-E5FEBD46C7B2}"/>
              </a:ext>
            </a:extLst>
          </p:cNvPr>
          <p:cNvSpPr/>
          <p:nvPr/>
        </p:nvSpPr>
        <p:spPr>
          <a:xfrm>
            <a:off x="7287519" y="1791139"/>
            <a:ext cx="398208" cy="477611"/>
          </a:xfrm>
          <a:custGeom>
            <a:avLst/>
            <a:gdLst/>
            <a:ahLst/>
            <a:cxnLst/>
            <a:rect l="l" t="t" r="r" b="b"/>
            <a:pathLst>
              <a:path w="597312" h="716417">
                <a:moveTo>
                  <a:pt x="0" y="0"/>
                </a:moveTo>
                <a:lnTo>
                  <a:pt x="597312" y="0"/>
                </a:lnTo>
                <a:lnTo>
                  <a:pt x="597312" y="716416"/>
                </a:lnTo>
                <a:lnTo>
                  <a:pt x="0" y="716416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grpSp>
        <p:nvGrpSpPr>
          <p:cNvPr id="16" name="Group 14">
            <a:extLst>
              <a:ext uri="{FF2B5EF4-FFF2-40B4-BE49-F238E27FC236}">
                <a16:creationId xmlns:a16="http://schemas.microsoft.com/office/drawing/2014/main" id="{5B4AEB65-EB36-1E96-0F72-B894402B46C4}"/>
              </a:ext>
            </a:extLst>
          </p:cNvPr>
          <p:cNvGrpSpPr/>
          <p:nvPr/>
        </p:nvGrpSpPr>
        <p:grpSpPr>
          <a:xfrm>
            <a:off x="1777661" y="3636487"/>
            <a:ext cx="2012229" cy="1141891"/>
            <a:chOff x="0" y="0"/>
            <a:chExt cx="794955" cy="451118"/>
          </a:xfrm>
        </p:grpSpPr>
        <p:sp>
          <p:nvSpPr>
            <p:cNvPr id="17" name="Freeform 15">
              <a:extLst>
                <a:ext uri="{FF2B5EF4-FFF2-40B4-BE49-F238E27FC236}">
                  <a16:creationId xmlns:a16="http://schemas.microsoft.com/office/drawing/2014/main" id="{F449D9EC-79F3-3BB9-069E-5324A513C5D0}"/>
                </a:ext>
              </a:extLst>
            </p:cNvPr>
            <p:cNvSpPr/>
            <p:nvPr/>
          </p:nvSpPr>
          <p:spPr>
            <a:xfrm>
              <a:off x="0" y="0"/>
              <a:ext cx="794955" cy="451118"/>
            </a:xfrm>
            <a:custGeom>
              <a:avLst/>
              <a:gdLst/>
              <a:ahLst/>
              <a:cxnLst/>
              <a:rect l="l" t="t" r="r" b="b"/>
              <a:pathLst>
                <a:path w="794955" h="451118">
                  <a:moveTo>
                    <a:pt x="125683" y="0"/>
                  </a:moveTo>
                  <a:lnTo>
                    <a:pt x="669272" y="0"/>
                  </a:lnTo>
                  <a:cubicBezTo>
                    <a:pt x="702605" y="0"/>
                    <a:pt x="734573" y="13242"/>
                    <a:pt x="758143" y="36812"/>
                  </a:cubicBezTo>
                  <a:cubicBezTo>
                    <a:pt x="781713" y="60382"/>
                    <a:pt x="794955" y="92350"/>
                    <a:pt x="794955" y="125683"/>
                  </a:cubicBezTo>
                  <a:lnTo>
                    <a:pt x="794955" y="325435"/>
                  </a:lnTo>
                  <a:cubicBezTo>
                    <a:pt x="794955" y="358768"/>
                    <a:pt x="781713" y="390736"/>
                    <a:pt x="758143" y="414306"/>
                  </a:cubicBezTo>
                  <a:cubicBezTo>
                    <a:pt x="734573" y="437876"/>
                    <a:pt x="702605" y="451118"/>
                    <a:pt x="669272" y="451118"/>
                  </a:cubicBezTo>
                  <a:lnTo>
                    <a:pt x="125683" y="451118"/>
                  </a:lnTo>
                  <a:cubicBezTo>
                    <a:pt x="92350" y="451118"/>
                    <a:pt x="60382" y="437876"/>
                    <a:pt x="36812" y="414306"/>
                  </a:cubicBezTo>
                  <a:cubicBezTo>
                    <a:pt x="13242" y="390736"/>
                    <a:pt x="0" y="358768"/>
                    <a:pt x="0" y="325435"/>
                  </a:cubicBezTo>
                  <a:lnTo>
                    <a:pt x="0" y="125683"/>
                  </a:lnTo>
                  <a:cubicBezTo>
                    <a:pt x="0" y="92350"/>
                    <a:pt x="13242" y="60382"/>
                    <a:pt x="36812" y="36812"/>
                  </a:cubicBezTo>
                  <a:cubicBezTo>
                    <a:pt x="60382" y="13242"/>
                    <a:pt x="92350" y="0"/>
                    <a:pt x="125683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8" name="TextBox 16">
              <a:extLst>
                <a:ext uri="{FF2B5EF4-FFF2-40B4-BE49-F238E27FC236}">
                  <a16:creationId xmlns:a16="http://schemas.microsoft.com/office/drawing/2014/main" id="{54C11EF4-A530-AEC0-09B5-AB634C6C6B4D}"/>
                </a:ext>
              </a:extLst>
            </p:cNvPr>
            <p:cNvSpPr txBox="1"/>
            <p:nvPr/>
          </p:nvSpPr>
          <p:spPr>
            <a:xfrm>
              <a:off x="0" y="-38100"/>
              <a:ext cx="794955" cy="489218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959"/>
                </a:lnSpc>
              </a:pPr>
              <a:endParaRPr sz="2400"/>
            </a:p>
            <a:p>
              <a:pPr algn="ctr">
                <a:lnSpc>
                  <a:spcPts val="1959"/>
                </a:lnSpc>
              </a:pPr>
              <a:endParaRPr sz="2400"/>
            </a:p>
            <a:p>
              <a:pPr algn="ctr">
                <a:lnSpc>
                  <a:spcPts val="1959"/>
                </a:lnSpc>
              </a:pPr>
              <a:endParaRPr sz="2400"/>
            </a:p>
            <a:p>
              <a:pPr algn="ctr">
                <a:lnSpc>
                  <a:spcPts val="1959"/>
                </a:lnSpc>
              </a:pPr>
              <a:endParaRPr sz="2400"/>
            </a:p>
          </p:txBody>
        </p:sp>
      </p:grpSp>
      <p:sp>
        <p:nvSpPr>
          <p:cNvPr id="21" name="TextBox 17">
            <a:extLst>
              <a:ext uri="{FF2B5EF4-FFF2-40B4-BE49-F238E27FC236}">
                <a16:creationId xmlns:a16="http://schemas.microsoft.com/office/drawing/2014/main" id="{F88EE777-779E-9DD1-D473-9A393827DBA8}"/>
              </a:ext>
            </a:extLst>
          </p:cNvPr>
          <p:cNvSpPr txBox="1"/>
          <p:nvPr/>
        </p:nvSpPr>
        <p:spPr>
          <a:xfrm>
            <a:off x="5119609" y="2930945"/>
            <a:ext cx="2614723" cy="66954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325"/>
              </a:lnSpc>
            </a:pPr>
            <a:r>
              <a:rPr lang="en-US" sz="1400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SOCIO </a:t>
            </a:r>
            <a:r>
              <a:rPr lang="en-US" sz="1400" u="sng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ALUGA AS SÚAS CUBERTAS PARA INSTALACIÓNS FV</a:t>
            </a:r>
          </a:p>
          <a:p>
            <a:pPr algn="ctr">
              <a:lnSpc>
                <a:spcPts val="1325"/>
              </a:lnSpc>
              <a:spcBef>
                <a:spcPct val="0"/>
              </a:spcBef>
            </a:pPr>
            <a:r>
              <a:rPr lang="en-US" sz="1400" b="1" u="sng" dirty="0">
                <a:solidFill>
                  <a:srgbClr val="F1B00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NON</a:t>
            </a:r>
            <a:r>
              <a:rPr lang="en-US" sz="1400" dirty="0">
                <a:solidFill>
                  <a:srgbClr val="F1B00F"/>
                </a:solidFill>
                <a:latin typeface="Montserrat"/>
                <a:ea typeface="Montserrat"/>
                <a:cs typeface="Montserrat"/>
                <a:sym typeface="Montserrat"/>
              </a:rPr>
              <a:t> CONSUME</a:t>
            </a:r>
            <a:r>
              <a:rPr lang="en-US" sz="1400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ENERXÍA</a:t>
            </a:r>
          </a:p>
        </p:txBody>
      </p:sp>
      <p:sp>
        <p:nvSpPr>
          <p:cNvPr id="22" name="TextBox 18">
            <a:extLst>
              <a:ext uri="{FF2B5EF4-FFF2-40B4-BE49-F238E27FC236}">
                <a16:creationId xmlns:a16="http://schemas.microsoft.com/office/drawing/2014/main" id="{658D4028-495B-4193-53BC-B016F71116E8}"/>
              </a:ext>
            </a:extLst>
          </p:cNvPr>
          <p:cNvSpPr txBox="1"/>
          <p:nvPr/>
        </p:nvSpPr>
        <p:spPr>
          <a:xfrm>
            <a:off x="2914143" y="2453820"/>
            <a:ext cx="6651309" cy="2484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51"/>
              </a:lnSpc>
              <a:spcBef>
                <a:spcPct val="0"/>
              </a:spcBef>
            </a:pPr>
            <a:r>
              <a:rPr lang="en-US" sz="1465" b="1" dirty="0">
                <a:solidFill>
                  <a:srgbClr val="F1B00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VARIAS MODALIDADES DE PARTICIPACIÓN:</a:t>
            </a:r>
          </a:p>
        </p:txBody>
      </p:sp>
      <p:sp>
        <p:nvSpPr>
          <p:cNvPr id="25" name="TextBox 19">
            <a:extLst>
              <a:ext uri="{FF2B5EF4-FFF2-40B4-BE49-F238E27FC236}">
                <a16:creationId xmlns:a16="http://schemas.microsoft.com/office/drawing/2014/main" id="{4E5BAE7D-0828-C0A8-8662-5CC62F47A18A}"/>
              </a:ext>
            </a:extLst>
          </p:cNvPr>
          <p:cNvSpPr txBox="1"/>
          <p:nvPr/>
        </p:nvSpPr>
        <p:spPr>
          <a:xfrm>
            <a:off x="1392750" y="2941143"/>
            <a:ext cx="2614723" cy="66954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325"/>
              </a:lnSpc>
              <a:spcBef>
                <a:spcPct val="0"/>
              </a:spcBef>
            </a:pPr>
            <a:r>
              <a:rPr lang="en-US" sz="1400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SOCIO ALUGA AS SÚAS CUBERTAS PARA INSTALACIÓNS FV + CONSUMO DE ENERXÍA</a:t>
            </a:r>
          </a:p>
        </p:txBody>
      </p:sp>
      <p:sp>
        <p:nvSpPr>
          <p:cNvPr id="26" name="TextBox 20">
            <a:extLst>
              <a:ext uri="{FF2B5EF4-FFF2-40B4-BE49-F238E27FC236}">
                <a16:creationId xmlns:a16="http://schemas.microsoft.com/office/drawing/2014/main" id="{286C4DB5-5942-BE38-45E4-59EA3EA711C4}"/>
              </a:ext>
            </a:extLst>
          </p:cNvPr>
          <p:cNvSpPr txBox="1"/>
          <p:nvPr/>
        </p:nvSpPr>
        <p:spPr>
          <a:xfrm>
            <a:off x="8764030" y="2998347"/>
            <a:ext cx="2182547" cy="3488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25"/>
              </a:lnSpc>
              <a:spcBef>
                <a:spcPct val="0"/>
              </a:spcBef>
            </a:pPr>
            <a:r>
              <a:rPr lang="en-US" sz="14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SOCIO  CONSUME ENERXÍA </a:t>
            </a:r>
          </a:p>
        </p:txBody>
      </p:sp>
      <p:sp>
        <p:nvSpPr>
          <p:cNvPr id="27" name="TextBox 21">
            <a:extLst>
              <a:ext uri="{FF2B5EF4-FFF2-40B4-BE49-F238E27FC236}">
                <a16:creationId xmlns:a16="http://schemas.microsoft.com/office/drawing/2014/main" id="{FE34890D-30A5-C3A6-8B7B-05D97A8D15FC}"/>
              </a:ext>
            </a:extLst>
          </p:cNvPr>
          <p:cNvSpPr txBox="1"/>
          <p:nvPr/>
        </p:nvSpPr>
        <p:spPr>
          <a:xfrm>
            <a:off x="1370227" y="4840042"/>
            <a:ext cx="2672253" cy="83625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325"/>
              </a:lnSpc>
              <a:spcBef>
                <a:spcPct val="0"/>
              </a:spcBef>
            </a:pPr>
            <a:r>
              <a:rPr lang="en-US" sz="1200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REMUNERACIÓN POLO </a:t>
            </a:r>
            <a:r>
              <a:rPr lang="en-US" sz="1200" b="1" u="sng" dirty="0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ALUGUEIRO DA CUBERTA</a:t>
            </a:r>
            <a:r>
              <a:rPr lang="en-US" sz="1200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200" b="1" dirty="0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+ </a:t>
            </a:r>
            <a:r>
              <a:rPr lang="en-US" sz="1200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CONSUMO DE ENERXÍA XERADO POLA INSTALACIÓN DE </a:t>
            </a:r>
            <a:r>
              <a:rPr lang="en-US" sz="1200" b="1" dirty="0">
                <a:solidFill>
                  <a:srgbClr val="F1B00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AUTOCONSUMO</a:t>
            </a:r>
          </a:p>
        </p:txBody>
      </p:sp>
      <p:sp>
        <p:nvSpPr>
          <p:cNvPr id="28" name="TextBox 22">
            <a:extLst>
              <a:ext uri="{FF2B5EF4-FFF2-40B4-BE49-F238E27FC236}">
                <a16:creationId xmlns:a16="http://schemas.microsoft.com/office/drawing/2014/main" id="{17371201-2822-5BF2-0BFD-469965A6A469}"/>
              </a:ext>
            </a:extLst>
          </p:cNvPr>
          <p:cNvSpPr txBox="1"/>
          <p:nvPr/>
        </p:nvSpPr>
        <p:spPr>
          <a:xfrm>
            <a:off x="5260618" y="4904718"/>
            <a:ext cx="2034751" cy="333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25"/>
              </a:lnSpc>
              <a:spcBef>
                <a:spcPct val="0"/>
              </a:spcBef>
            </a:pPr>
            <a:r>
              <a:rPr lang="en-US" sz="1200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REMUNERACIÓN POLO</a:t>
            </a:r>
            <a:r>
              <a:rPr lang="en-US" sz="1200" b="1" u="sng" dirty="0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ALUGUEIRO DA CUBERTA</a:t>
            </a:r>
          </a:p>
        </p:txBody>
      </p:sp>
      <p:sp>
        <p:nvSpPr>
          <p:cNvPr id="29" name="TextBox 23">
            <a:extLst>
              <a:ext uri="{FF2B5EF4-FFF2-40B4-BE49-F238E27FC236}">
                <a16:creationId xmlns:a16="http://schemas.microsoft.com/office/drawing/2014/main" id="{35E6C977-2D68-5008-1352-30D82DA6A6B6}"/>
              </a:ext>
            </a:extLst>
          </p:cNvPr>
          <p:cNvSpPr txBox="1"/>
          <p:nvPr/>
        </p:nvSpPr>
        <p:spPr>
          <a:xfrm>
            <a:off x="8701086" y="4916242"/>
            <a:ext cx="2034751" cy="5001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25"/>
              </a:lnSpc>
              <a:spcBef>
                <a:spcPct val="0"/>
              </a:spcBef>
            </a:pPr>
            <a:r>
              <a:rPr lang="en-US" sz="1200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CONSUMO DE ENERXÍA A UN PRECIO REDUCIDO </a:t>
            </a:r>
            <a:r>
              <a:rPr lang="en-US" sz="1200" b="1" dirty="0">
                <a:solidFill>
                  <a:srgbClr val="F1B00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AUTOCONSUMO</a:t>
            </a:r>
          </a:p>
        </p:txBody>
      </p:sp>
      <p:sp>
        <p:nvSpPr>
          <p:cNvPr id="30" name="Freeform 24">
            <a:extLst>
              <a:ext uri="{FF2B5EF4-FFF2-40B4-BE49-F238E27FC236}">
                <a16:creationId xmlns:a16="http://schemas.microsoft.com/office/drawing/2014/main" id="{002F5388-2B69-942A-14BA-4FD2CD680FEE}"/>
              </a:ext>
            </a:extLst>
          </p:cNvPr>
          <p:cNvSpPr/>
          <p:nvPr/>
        </p:nvSpPr>
        <p:spPr>
          <a:xfrm>
            <a:off x="1255128" y="2932348"/>
            <a:ext cx="255653" cy="239035"/>
          </a:xfrm>
          <a:custGeom>
            <a:avLst/>
            <a:gdLst/>
            <a:ahLst/>
            <a:cxnLst/>
            <a:rect l="l" t="t" r="r" b="b"/>
            <a:pathLst>
              <a:path w="383479" h="358553">
                <a:moveTo>
                  <a:pt x="0" y="0"/>
                </a:moveTo>
                <a:lnTo>
                  <a:pt x="383479" y="0"/>
                </a:lnTo>
                <a:lnTo>
                  <a:pt x="383479" y="358553"/>
                </a:lnTo>
                <a:lnTo>
                  <a:pt x="0" y="358553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31" name="TextBox 25">
            <a:extLst>
              <a:ext uri="{FF2B5EF4-FFF2-40B4-BE49-F238E27FC236}">
                <a16:creationId xmlns:a16="http://schemas.microsoft.com/office/drawing/2014/main" id="{0F86649F-492A-F753-D467-48CCE2809948}"/>
              </a:ext>
            </a:extLst>
          </p:cNvPr>
          <p:cNvSpPr txBox="1"/>
          <p:nvPr/>
        </p:nvSpPr>
        <p:spPr>
          <a:xfrm>
            <a:off x="1243248" y="2973684"/>
            <a:ext cx="216468" cy="1756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25"/>
              </a:lnSpc>
              <a:spcBef>
                <a:spcPct val="0"/>
              </a:spcBef>
            </a:pPr>
            <a:r>
              <a:rPr lang="en-US" sz="1400" b="1" dirty="0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1</a:t>
            </a:r>
          </a:p>
        </p:txBody>
      </p:sp>
      <p:sp>
        <p:nvSpPr>
          <p:cNvPr id="160" name="Freeform 26">
            <a:extLst>
              <a:ext uri="{FF2B5EF4-FFF2-40B4-BE49-F238E27FC236}">
                <a16:creationId xmlns:a16="http://schemas.microsoft.com/office/drawing/2014/main" id="{C73F8FD9-E88B-7EF4-68AF-2794D46A651A}"/>
              </a:ext>
            </a:extLst>
          </p:cNvPr>
          <p:cNvSpPr/>
          <p:nvPr/>
        </p:nvSpPr>
        <p:spPr>
          <a:xfrm>
            <a:off x="4873950" y="2907673"/>
            <a:ext cx="255653" cy="239035"/>
          </a:xfrm>
          <a:custGeom>
            <a:avLst/>
            <a:gdLst/>
            <a:ahLst/>
            <a:cxnLst/>
            <a:rect l="l" t="t" r="r" b="b"/>
            <a:pathLst>
              <a:path w="383479" h="358553">
                <a:moveTo>
                  <a:pt x="0" y="0"/>
                </a:moveTo>
                <a:lnTo>
                  <a:pt x="383480" y="0"/>
                </a:lnTo>
                <a:lnTo>
                  <a:pt x="383480" y="358553"/>
                </a:lnTo>
                <a:lnTo>
                  <a:pt x="0" y="358553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161" name="TextBox 27">
            <a:extLst>
              <a:ext uri="{FF2B5EF4-FFF2-40B4-BE49-F238E27FC236}">
                <a16:creationId xmlns:a16="http://schemas.microsoft.com/office/drawing/2014/main" id="{3F38FC84-EB30-CFCB-1E6A-1E5C4384A6D1}"/>
              </a:ext>
            </a:extLst>
          </p:cNvPr>
          <p:cNvSpPr txBox="1"/>
          <p:nvPr/>
        </p:nvSpPr>
        <p:spPr>
          <a:xfrm>
            <a:off x="4914241" y="2925386"/>
            <a:ext cx="216468" cy="1667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25"/>
              </a:lnSpc>
              <a:spcBef>
                <a:spcPct val="0"/>
              </a:spcBef>
            </a:pPr>
            <a:r>
              <a:rPr lang="en-US" sz="1200" b="1" dirty="0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2</a:t>
            </a:r>
          </a:p>
        </p:txBody>
      </p:sp>
      <p:sp>
        <p:nvSpPr>
          <p:cNvPr id="162" name="TextBox 28">
            <a:extLst>
              <a:ext uri="{FF2B5EF4-FFF2-40B4-BE49-F238E27FC236}">
                <a16:creationId xmlns:a16="http://schemas.microsoft.com/office/drawing/2014/main" id="{ECB7AA10-93F6-9804-07F1-A16DA97FB0EB}"/>
              </a:ext>
            </a:extLst>
          </p:cNvPr>
          <p:cNvSpPr txBox="1"/>
          <p:nvPr/>
        </p:nvSpPr>
        <p:spPr>
          <a:xfrm>
            <a:off x="8616327" y="2989890"/>
            <a:ext cx="216468" cy="1694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25"/>
              </a:lnSpc>
              <a:spcBef>
                <a:spcPct val="0"/>
              </a:spcBef>
            </a:pPr>
            <a:r>
              <a:rPr lang="en-US" sz="1200" b="1" dirty="0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3</a:t>
            </a:r>
            <a:endParaRPr lang="en-US" sz="1400" b="1" dirty="0">
              <a:solidFill>
                <a:srgbClr val="FFFFFF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</p:txBody>
      </p:sp>
      <p:sp>
        <p:nvSpPr>
          <p:cNvPr id="163" name="Freeform 29">
            <a:extLst>
              <a:ext uri="{FF2B5EF4-FFF2-40B4-BE49-F238E27FC236}">
                <a16:creationId xmlns:a16="http://schemas.microsoft.com/office/drawing/2014/main" id="{6F13462F-BE7D-C509-3BC6-066BF27B2A47}"/>
              </a:ext>
            </a:extLst>
          </p:cNvPr>
          <p:cNvSpPr/>
          <p:nvPr/>
        </p:nvSpPr>
        <p:spPr>
          <a:xfrm>
            <a:off x="8573258" y="2948281"/>
            <a:ext cx="255653" cy="239035"/>
          </a:xfrm>
          <a:custGeom>
            <a:avLst/>
            <a:gdLst/>
            <a:ahLst/>
            <a:cxnLst/>
            <a:rect l="l" t="t" r="r" b="b"/>
            <a:pathLst>
              <a:path w="383479" h="358553">
                <a:moveTo>
                  <a:pt x="0" y="0"/>
                </a:moveTo>
                <a:lnTo>
                  <a:pt x="383480" y="0"/>
                </a:lnTo>
                <a:lnTo>
                  <a:pt x="383480" y="358553"/>
                </a:lnTo>
                <a:lnTo>
                  <a:pt x="0" y="358553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164" name="Freeform 30">
            <a:extLst>
              <a:ext uri="{FF2B5EF4-FFF2-40B4-BE49-F238E27FC236}">
                <a16:creationId xmlns:a16="http://schemas.microsoft.com/office/drawing/2014/main" id="{EF92B0A4-E7C8-522E-F05F-B48D1DF8D3B1}"/>
              </a:ext>
            </a:extLst>
          </p:cNvPr>
          <p:cNvSpPr/>
          <p:nvPr/>
        </p:nvSpPr>
        <p:spPr>
          <a:xfrm>
            <a:off x="1803177" y="4065569"/>
            <a:ext cx="502087" cy="187141"/>
          </a:xfrm>
          <a:custGeom>
            <a:avLst/>
            <a:gdLst/>
            <a:ahLst/>
            <a:cxnLst/>
            <a:rect l="l" t="t" r="r" b="b"/>
            <a:pathLst>
              <a:path w="753131" h="280712">
                <a:moveTo>
                  <a:pt x="0" y="0"/>
                </a:moveTo>
                <a:lnTo>
                  <a:pt x="753130" y="0"/>
                </a:lnTo>
                <a:lnTo>
                  <a:pt x="753130" y="280712"/>
                </a:lnTo>
                <a:lnTo>
                  <a:pt x="0" y="280712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165" name="Freeform 31">
            <a:extLst>
              <a:ext uri="{FF2B5EF4-FFF2-40B4-BE49-F238E27FC236}">
                <a16:creationId xmlns:a16="http://schemas.microsoft.com/office/drawing/2014/main" id="{DB01F089-7CD8-270A-F699-BA31FE939310}"/>
              </a:ext>
            </a:extLst>
          </p:cNvPr>
          <p:cNvSpPr/>
          <p:nvPr/>
        </p:nvSpPr>
        <p:spPr>
          <a:xfrm>
            <a:off x="1911542" y="4198627"/>
            <a:ext cx="262215" cy="259265"/>
          </a:xfrm>
          <a:custGeom>
            <a:avLst/>
            <a:gdLst/>
            <a:ahLst/>
            <a:cxnLst/>
            <a:rect l="l" t="t" r="r" b="b"/>
            <a:pathLst>
              <a:path w="393322" h="388897">
                <a:moveTo>
                  <a:pt x="0" y="0"/>
                </a:moveTo>
                <a:lnTo>
                  <a:pt x="393322" y="0"/>
                </a:lnTo>
                <a:lnTo>
                  <a:pt x="393322" y="388897"/>
                </a:lnTo>
                <a:lnTo>
                  <a:pt x="0" y="388897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66" name="Freeform 32">
            <a:extLst>
              <a:ext uri="{FF2B5EF4-FFF2-40B4-BE49-F238E27FC236}">
                <a16:creationId xmlns:a16="http://schemas.microsoft.com/office/drawing/2014/main" id="{BA58179C-FBEA-CD8A-94AE-34F63FF3FD65}"/>
              </a:ext>
            </a:extLst>
          </p:cNvPr>
          <p:cNvSpPr/>
          <p:nvPr/>
        </p:nvSpPr>
        <p:spPr>
          <a:xfrm>
            <a:off x="1833030" y="3867336"/>
            <a:ext cx="195865" cy="141757"/>
          </a:xfrm>
          <a:custGeom>
            <a:avLst/>
            <a:gdLst/>
            <a:ahLst/>
            <a:cxnLst/>
            <a:rect l="l" t="t" r="r" b="b"/>
            <a:pathLst>
              <a:path w="293797" h="212636">
                <a:moveTo>
                  <a:pt x="0" y="0"/>
                </a:moveTo>
                <a:lnTo>
                  <a:pt x="293798" y="0"/>
                </a:lnTo>
                <a:lnTo>
                  <a:pt x="293798" y="212636"/>
                </a:lnTo>
                <a:lnTo>
                  <a:pt x="0" y="212636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67" name="Freeform 33">
            <a:extLst>
              <a:ext uri="{FF2B5EF4-FFF2-40B4-BE49-F238E27FC236}">
                <a16:creationId xmlns:a16="http://schemas.microsoft.com/office/drawing/2014/main" id="{8F0E3C73-1CCA-847F-8E49-EF967ED784CC}"/>
              </a:ext>
            </a:extLst>
          </p:cNvPr>
          <p:cNvSpPr/>
          <p:nvPr/>
        </p:nvSpPr>
        <p:spPr>
          <a:xfrm rot="3997966">
            <a:off x="2019542" y="3944517"/>
            <a:ext cx="272477" cy="158717"/>
          </a:xfrm>
          <a:custGeom>
            <a:avLst/>
            <a:gdLst/>
            <a:ahLst/>
            <a:cxnLst/>
            <a:rect l="l" t="t" r="r" b="b"/>
            <a:pathLst>
              <a:path w="408715" h="238076">
                <a:moveTo>
                  <a:pt x="0" y="0"/>
                </a:moveTo>
                <a:lnTo>
                  <a:pt x="408715" y="0"/>
                </a:lnTo>
                <a:lnTo>
                  <a:pt x="408715" y="238077"/>
                </a:lnTo>
                <a:lnTo>
                  <a:pt x="0" y="238077"/>
                </a:lnTo>
                <a:lnTo>
                  <a:pt x="0" y="0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68" name="Freeform 34">
            <a:extLst>
              <a:ext uri="{FF2B5EF4-FFF2-40B4-BE49-F238E27FC236}">
                <a16:creationId xmlns:a16="http://schemas.microsoft.com/office/drawing/2014/main" id="{888E43FF-0820-84FC-AC5A-5105D3E79837}"/>
              </a:ext>
            </a:extLst>
          </p:cNvPr>
          <p:cNvSpPr/>
          <p:nvPr/>
        </p:nvSpPr>
        <p:spPr>
          <a:xfrm>
            <a:off x="2741441" y="4032278"/>
            <a:ext cx="381861" cy="392659"/>
          </a:xfrm>
          <a:custGeom>
            <a:avLst/>
            <a:gdLst/>
            <a:ahLst/>
            <a:cxnLst/>
            <a:rect l="l" t="t" r="r" b="b"/>
            <a:pathLst>
              <a:path w="572791" h="588988">
                <a:moveTo>
                  <a:pt x="0" y="0"/>
                </a:moveTo>
                <a:lnTo>
                  <a:pt x="572791" y="0"/>
                </a:lnTo>
                <a:lnTo>
                  <a:pt x="572791" y="588989"/>
                </a:lnTo>
                <a:lnTo>
                  <a:pt x="0" y="588989"/>
                </a:lnTo>
                <a:lnTo>
                  <a:pt x="0" y="0"/>
                </a:lnTo>
                <a:close/>
              </a:path>
            </a:pathLst>
          </a:custGeom>
          <a:blipFill>
            <a:blip r:embed="rId26">
              <a:extLst>
                <a:ext uri="{96DAC541-7B7A-43D3-8B79-37D633B846F1}">
                  <asvg:svgBlip xmlns:asvg="http://schemas.microsoft.com/office/drawing/2016/SVG/main" r:embed="rId27"/>
                </a:ext>
              </a:extLst>
            </a:blip>
            <a:stretch>
              <a:fillRect/>
            </a:stretch>
          </a:blipFill>
        </p:spPr>
      </p:sp>
      <p:sp>
        <p:nvSpPr>
          <p:cNvPr id="169" name="Freeform 35">
            <a:extLst>
              <a:ext uri="{FF2B5EF4-FFF2-40B4-BE49-F238E27FC236}">
                <a16:creationId xmlns:a16="http://schemas.microsoft.com/office/drawing/2014/main" id="{C1A597C6-F02C-DDC5-D3AD-ACC5ECA80DC4}"/>
              </a:ext>
            </a:extLst>
          </p:cNvPr>
          <p:cNvSpPr/>
          <p:nvPr/>
        </p:nvSpPr>
        <p:spPr>
          <a:xfrm>
            <a:off x="3193152" y="4156960"/>
            <a:ext cx="195377" cy="267640"/>
          </a:xfrm>
          <a:custGeom>
            <a:avLst/>
            <a:gdLst/>
            <a:ahLst/>
            <a:cxnLst/>
            <a:rect l="l" t="t" r="r" b="b"/>
            <a:pathLst>
              <a:path w="293066" h="401460">
                <a:moveTo>
                  <a:pt x="0" y="0"/>
                </a:moveTo>
                <a:lnTo>
                  <a:pt x="293065" y="0"/>
                </a:lnTo>
                <a:lnTo>
                  <a:pt x="293065" y="401460"/>
                </a:lnTo>
                <a:lnTo>
                  <a:pt x="0" y="401460"/>
                </a:lnTo>
                <a:lnTo>
                  <a:pt x="0" y="0"/>
                </a:lnTo>
                <a:close/>
              </a:path>
            </a:pathLst>
          </a:custGeom>
          <a:blipFill>
            <a:blip r:embed="rId28">
              <a:extLst>
                <a:ext uri="{96DAC541-7B7A-43D3-8B79-37D633B846F1}">
                  <asvg:svgBlip xmlns:asvg="http://schemas.microsoft.com/office/drawing/2016/SVG/main" r:embed="rId29"/>
                </a:ext>
              </a:extLst>
            </a:blip>
            <a:stretch>
              <a:fillRect/>
            </a:stretch>
          </a:blipFill>
        </p:spPr>
      </p:sp>
      <p:sp>
        <p:nvSpPr>
          <p:cNvPr id="170" name="Freeform 36">
            <a:extLst>
              <a:ext uri="{FF2B5EF4-FFF2-40B4-BE49-F238E27FC236}">
                <a16:creationId xmlns:a16="http://schemas.microsoft.com/office/drawing/2014/main" id="{25ADDCCB-A8D3-AA17-BF42-FC8B33185B2D}"/>
              </a:ext>
            </a:extLst>
          </p:cNvPr>
          <p:cNvSpPr/>
          <p:nvPr/>
        </p:nvSpPr>
        <p:spPr>
          <a:xfrm>
            <a:off x="3406895" y="4158683"/>
            <a:ext cx="113015" cy="265918"/>
          </a:xfrm>
          <a:custGeom>
            <a:avLst/>
            <a:gdLst/>
            <a:ahLst/>
            <a:cxnLst/>
            <a:rect l="l" t="t" r="r" b="b"/>
            <a:pathLst>
              <a:path w="169523" h="398877">
                <a:moveTo>
                  <a:pt x="0" y="0"/>
                </a:moveTo>
                <a:lnTo>
                  <a:pt x="169522" y="0"/>
                </a:lnTo>
                <a:lnTo>
                  <a:pt x="169522" y="398877"/>
                </a:lnTo>
                <a:lnTo>
                  <a:pt x="0" y="398877"/>
                </a:lnTo>
                <a:lnTo>
                  <a:pt x="0" y="0"/>
                </a:lnTo>
                <a:close/>
              </a:path>
            </a:pathLst>
          </a:custGeom>
          <a:blipFill>
            <a:blip r:embed="rId30">
              <a:extLst>
                <a:ext uri="{96DAC541-7B7A-43D3-8B79-37D633B846F1}">
                  <asvg:svgBlip xmlns:asvg="http://schemas.microsoft.com/office/drawing/2016/SVG/main" r:embed="rId31"/>
                </a:ext>
              </a:extLst>
            </a:blip>
            <a:stretch>
              <a:fillRect/>
            </a:stretch>
          </a:blipFill>
        </p:spPr>
      </p:sp>
      <p:sp>
        <p:nvSpPr>
          <p:cNvPr id="171" name="Freeform 37">
            <a:extLst>
              <a:ext uri="{FF2B5EF4-FFF2-40B4-BE49-F238E27FC236}">
                <a16:creationId xmlns:a16="http://schemas.microsoft.com/office/drawing/2014/main" id="{C00BE8C9-2CFB-DD9C-59AD-3C9A3FB73CEB}"/>
              </a:ext>
            </a:extLst>
          </p:cNvPr>
          <p:cNvSpPr/>
          <p:nvPr/>
        </p:nvSpPr>
        <p:spPr>
          <a:xfrm>
            <a:off x="2256786" y="4322982"/>
            <a:ext cx="95833" cy="45401"/>
          </a:xfrm>
          <a:custGeom>
            <a:avLst/>
            <a:gdLst/>
            <a:ahLst/>
            <a:cxnLst/>
            <a:rect l="l" t="t" r="r" b="b"/>
            <a:pathLst>
              <a:path w="143750" h="68102">
                <a:moveTo>
                  <a:pt x="0" y="0"/>
                </a:moveTo>
                <a:lnTo>
                  <a:pt x="143751" y="0"/>
                </a:lnTo>
                <a:lnTo>
                  <a:pt x="143751" y="68102"/>
                </a:lnTo>
                <a:lnTo>
                  <a:pt x="0" y="68102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72" name="Freeform 38">
            <a:extLst>
              <a:ext uri="{FF2B5EF4-FFF2-40B4-BE49-F238E27FC236}">
                <a16:creationId xmlns:a16="http://schemas.microsoft.com/office/drawing/2014/main" id="{2F7BB103-912F-0393-0F3C-8DA61DBB4E32}"/>
              </a:ext>
            </a:extLst>
          </p:cNvPr>
          <p:cNvSpPr/>
          <p:nvPr/>
        </p:nvSpPr>
        <p:spPr>
          <a:xfrm>
            <a:off x="2399729" y="4219420"/>
            <a:ext cx="171639" cy="205181"/>
          </a:xfrm>
          <a:custGeom>
            <a:avLst/>
            <a:gdLst/>
            <a:ahLst/>
            <a:cxnLst/>
            <a:rect l="l" t="t" r="r" b="b"/>
            <a:pathLst>
              <a:path w="257459" h="307771">
                <a:moveTo>
                  <a:pt x="0" y="0"/>
                </a:moveTo>
                <a:lnTo>
                  <a:pt x="257459" y="0"/>
                </a:lnTo>
                <a:lnTo>
                  <a:pt x="257459" y="307771"/>
                </a:lnTo>
                <a:lnTo>
                  <a:pt x="0" y="307771"/>
                </a:lnTo>
                <a:lnTo>
                  <a:pt x="0" y="0"/>
                </a:lnTo>
                <a:close/>
              </a:path>
            </a:pathLst>
          </a:custGeom>
          <a:blipFill>
            <a:blip r:embed="rId32">
              <a:extLst>
                <a:ext uri="{96DAC541-7B7A-43D3-8B79-37D633B846F1}">
                  <asvg:svgBlip xmlns:asvg="http://schemas.microsoft.com/office/drawing/2016/SVG/main" r:embed="rId33"/>
                </a:ext>
              </a:extLst>
            </a:blip>
            <a:stretch>
              <a:fillRect/>
            </a:stretch>
          </a:blipFill>
        </p:spPr>
      </p:sp>
      <p:sp>
        <p:nvSpPr>
          <p:cNvPr id="173" name="Freeform 39">
            <a:extLst>
              <a:ext uri="{FF2B5EF4-FFF2-40B4-BE49-F238E27FC236}">
                <a16:creationId xmlns:a16="http://schemas.microsoft.com/office/drawing/2014/main" id="{D66A1407-5EB5-8D2C-B25C-4FD708063CF2}"/>
              </a:ext>
            </a:extLst>
          </p:cNvPr>
          <p:cNvSpPr/>
          <p:nvPr/>
        </p:nvSpPr>
        <p:spPr>
          <a:xfrm>
            <a:off x="3588314" y="4184022"/>
            <a:ext cx="178614" cy="213519"/>
          </a:xfrm>
          <a:custGeom>
            <a:avLst/>
            <a:gdLst/>
            <a:ahLst/>
            <a:cxnLst/>
            <a:rect l="l" t="t" r="r" b="b"/>
            <a:pathLst>
              <a:path w="267921" h="320279">
                <a:moveTo>
                  <a:pt x="0" y="0"/>
                </a:moveTo>
                <a:lnTo>
                  <a:pt x="267921" y="0"/>
                </a:lnTo>
                <a:lnTo>
                  <a:pt x="267921" y="320278"/>
                </a:lnTo>
                <a:lnTo>
                  <a:pt x="0" y="320278"/>
                </a:lnTo>
                <a:lnTo>
                  <a:pt x="0" y="0"/>
                </a:lnTo>
                <a:close/>
              </a:path>
            </a:pathLst>
          </a:custGeom>
          <a:blipFill>
            <a:blip r:embed="rId32">
              <a:extLst>
                <a:ext uri="{96DAC541-7B7A-43D3-8B79-37D633B846F1}">
                  <asvg:svgBlip xmlns:asvg="http://schemas.microsoft.com/office/drawing/2016/SVG/main" r:embed="rId33"/>
                </a:ext>
              </a:extLst>
            </a:blip>
            <a:stretch>
              <a:fillRect/>
            </a:stretch>
          </a:blipFill>
        </p:spPr>
      </p:sp>
      <p:sp>
        <p:nvSpPr>
          <p:cNvPr id="174" name="Freeform 40">
            <a:extLst>
              <a:ext uri="{FF2B5EF4-FFF2-40B4-BE49-F238E27FC236}">
                <a16:creationId xmlns:a16="http://schemas.microsoft.com/office/drawing/2014/main" id="{A2F12BEF-ABCF-DC7D-E5C0-E219F8115B75}"/>
              </a:ext>
            </a:extLst>
          </p:cNvPr>
          <p:cNvSpPr/>
          <p:nvPr/>
        </p:nvSpPr>
        <p:spPr>
          <a:xfrm>
            <a:off x="3065728" y="4294037"/>
            <a:ext cx="83846" cy="39722"/>
          </a:xfrm>
          <a:custGeom>
            <a:avLst/>
            <a:gdLst/>
            <a:ahLst/>
            <a:cxnLst/>
            <a:rect l="l" t="t" r="r" b="b"/>
            <a:pathLst>
              <a:path w="125769" h="59583">
                <a:moveTo>
                  <a:pt x="0" y="0"/>
                </a:moveTo>
                <a:lnTo>
                  <a:pt x="125769" y="0"/>
                </a:lnTo>
                <a:lnTo>
                  <a:pt x="125769" y="59583"/>
                </a:lnTo>
                <a:lnTo>
                  <a:pt x="0" y="59583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75" name="Freeform 41">
            <a:extLst>
              <a:ext uri="{FF2B5EF4-FFF2-40B4-BE49-F238E27FC236}">
                <a16:creationId xmlns:a16="http://schemas.microsoft.com/office/drawing/2014/main" id="{760863A9-1C67-14AA-BE29-86AA791B927A}"/>
              </a:ext>
            </a:extLst>
          </p:cNvPr>
          <p:cNvSpPr/>
          <p:nvPr/>
        </p:nvSpPr>
        <p:spPr>
          <a:xfrm>
            <a:off x="5782808" y="4100335"/>
            <a:ext cx="655721" cy="244405"/>
          </a:xfrm>
          <a:custGeom>
            <a:avLst/>
            <a:gdLst/>
            <a:ahLst/>
            <a:cxnLst/>
            <a:rect l="l" t="t" r="r" b="b"/>
            <a:pathLst>
              <a:path w="983581" h="366607">
                <a:moveTo>
                  <a:pt x="0" y="0"/>
                </a:moveTo>
                <a:lnTo>
                  <a:pt x="983581" y="0"/>
                </a:lnTo>
                <a:lnTo>
                  <a:pt x="983581" y="366608"/>
                </a:lnTo>
                <a:lnTo>
                  <a:pt x="0" y="366608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176" name="Freeform 42">
            <a:extLst>
              <a:ext uri="{FF2B5EF4-FFF2-40B4-BE49-F238E27FC236}">
                <a16:creationId xmlns:a16="http://schemas.microsoft.com/office/drawing/2014/main" id="{F336BB9F-CC70-5AF4-5EF2-A3633E1FBB9F}"/>
              </a:ext>
            </a:extLst>
          </p:cNvPr>
          <p:cNvSpPr/>
          <p:nvPr/>
        </p:nvSpPr>
        <p:spPr>
          <a:xfrm>
            <a:off x="5924332" y="4274108"/>
            <a:ext cx="342449" cy="338597"/>
          </a:xfrm>
          <a:custGeom>
            <a:avLst/>
            <a:gdLst/>
            <a:ahLst/>
            <a:cxnLst/>
            <a:rect l="l" t="t" r="r" b="b"/>
            <a:pathLst>
              <a:path w="513674" h="507895">
                <a:moveTo>
                  <a:pt x="0" y="0"/>
                </a:moveTo>
                <a:lnTo>
                  <a:pt x="513674" y="0"/>
                </a:lnTo>
                <a:lnTo>
                  <a:pt x="513674" y="507895"/>
                </a:lnTo>
                <a:lnTo>
                  <a:pt x="0" y="507895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77" name="Freeform 43">
            <a:extLst>
              <a:ext uri="{FF2B5EF4-FFF2-40B4-BE49-F238E27FC236}">
                <a16:creationId xmlns:a16="http://schemas.microsoft.com/office/drawing/2014/main" id="{F27D79F4-7C12-8BC2-7DA7-928A6D7737C9}"/>
              </a:ext>
            </a:extLst>
          </p:cNvPr>
          <p:cNvSpPr/>
          <p:nvPr/>
        </p:nvSpPr>
        <p:spPr>
          <a:xfrm>
            <a:off x="5821796" y="3841444"/>
            <a:ext cx="255797" cy="185133"/>
          </a:xfrm>
          <a:custGeom>
            <a:avLst/>
            <a:gdLst/>
            <a:ahLst/>
            <a:cxnLst/>
            <a:rect l="l" t="t" r="r" b="b"/>
            <a:pathLst>
              <a:path w="383696" h="277700">
                <a:moveTo>
                  <a:pt x="0" y="0"/>
                </a:moveTo>
                <a:lnTo>
                  <a:pt x="383696" y="0"/>
                </a:lnTo>
                <a:lnTo>
                  <a:pt x="383696" y="277700"/>
                </a:lnTo>
                <a:lnTo>
                  <a:pt x="0" y="277700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78" name="Freeform 44">
            <a:extLst>
              <a:ext uri="{FF2B5EF4-FFF2-40B4-BE49-F238E27FC236}">
                <a16:creationId xmlns:a16="http://schemas.microsoft.com/office/drawing/2014/main" id="{82098F5B-6AFA-B402-257C-C7D182542B8B}"/>
              </a:ext>
            </a:extLst>
          </p:cNvPr>
          <p:cNvSpPr/>
          <p:nvPr/>
        </p:nvSpPr>
        <p:spPr>
          <a:xfrm rot="3997966">
            <a:off x="6065377" y="3942242"/>
            <a:ext cx="355852" cy="207283"/>
          </a:xfrm>
          <a:custGeom>
            <a:avLst/>
            <a:gdLst/>
            <a:ahLst/>
            <a:cxnLst/>
            <a:rect l="l" t="t" r="r" b="b"/>
            <a:pathLst>
              <a:path w="533778" h="310925">
                <a:moveTo>
                  <a:pt x="0" y="0"/>
                </a:moveTo>
                <a:lnTo>
                  <a:pt x="533778" y="0"/>
                </a:lnTo>
                <a:lnTo>
                  <a:pt x="533778" y="310926"/>
                </a:lnTo>
                <a:lnTo>
                  <a:pt x="0" y="310926"/>
                </a:lnTo>
                <a:lnTo>
                  <a:pt x="0" y="0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79" name="Freeform 45">
            <a:extLst>
              <a:ext uri="{FF2B5EF4-FFF2-40B4-BE49-F238E27FC236}">
                <a16:creationId xmlns:a16="http://schemas.microsoft.com/office/drawing/2014/main" id="{2BAD6F6D-FC54-2282-30DC-5119566C0AA3}"/>
              </a:ext>
            </a:extLst>
          </p:cNvPr>
          <p:cNvSpPr/>
          <p:nvPr/>
        </p:nvSpPr>
        <p:spPr>
          <a:xfrm>
            <a:off x="6438528" y="4479991"/>
            <a:ext cx="125157" cy="59293"/>
          </a:xfrm>
          <a:custGeom>
            <a:avLst/>
            <a:gdLst/>
            <a:ahLst/>
            <a:cxnLst/>
            <a:rect l="l" t="t" r="r" b="b"/>
            <a:pathLst>
              <a:path w="187736" h="88940">
                <a:moveTo>
                  <a:pt x="0" y="0"/>
                </a:moveTo>
                <a:lnTo>
                  <a:pt x="187736" y="0"/>
                </a:lnTo>
                <a:lnTo>
                  <a:pt x="187736" y="88941"/>
                </a:lnTo>
                <a:lnTo>
                  <a:pt x="0" y="88941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80" name="Freeform 46">
            <a:extLst>
              <a:ext uri="{FF2B5EF4-FFF2-40B4-BE49-F238E27FC236}">
                <a16:creationId xmlns:a16="http://schemas.microsoft.com/office/drawing/2014/main" id="{E377E428-3367-CFDC-A912-0B7F8D630004}"/>
              </a:ext>
            </a:extLst>
          </p:cNvPr>
          <p:cNvSpPr/>
          <p:nvPr/>
        </p:nvSpPr>
        <p:spPr>
          <a:xfrm>
            <a:off x="6625209" y="4344740"/>
            <a:ext cx="224159" cy="267964"/>
          </a:xfrm>
          <a:custGeom>
            <a:avLst/>
            <a:gdLst/>
            <a:ahLst/>
            <a:cxnLst/>
            <a:rect l="l" t="t" r="r" b="b"/>
            <a:pathLst>
              <a:path w="336238" h="401946">
                <a:moveTo>
                  <a:pt x="0" y="0"/>
                </a:moveTo>
                <a:lnTo>
                  <a:pt x="336239" y="0"/>
                </a:lnTo>
                <a:lnTo>
                  <a:pt x="336239" y="401946"/>
                </a:lnTo>
                <a:lnTo>
                  <a:pt x="0" y="401946"/>
                </a:lnTo>
                <a:lnTo>
                  <a:pt x="0" y="0"/>
                </a:lnTo>
                <a:close/>
              </a:path>
            </a:pathLst>
          </a:custGeom>
          <a:blipFill>
            <a:blip r:embed="rId32">
              <a:extLst>
                <a:ext uri="{96DAC541-7B7A-43D3-8B79-37D633B846F1}">
                  <asvg:svgBlip xmlns:asvg="http://schemas.microsoft.com/office/drawing/2016/SVG/main" r:embed="rId33"/>
                </a:ext>
              </a:extLst>
            </a:blip>
            <a:stretch>
              <a:fillRect/>
            </a:stretch>
          </a:blipFill>
        </p:spPr>
      </p:sp>
      <p:grpSp>
        <p:nvGrpSpPr>
          <p:cNvPr id="181" name="Group 47">
            <a:extLst>
              <a:ext uri="{FF2B5EF4-FFF2-40B4-BE49-F238E27FC236}">
                <a16:creationId xmlns:a16="http://schemas.microsoft.com/office/drawing/2014/main" id="{A0868544-A4FC-62E8-EF2B-F9CA5D9B41CE}"/>
              </a:ext>
            </a:extLst>
          </p:cNvPr>
          <p:cNvGrpSpPr/>
          <p:nvPr/>
        </p:nvGrpSpPr>
        <p:grpSpPr>
          <a:xfrm>
            <a:off x="8668644" y="3656129"/>
            <a:ext cx="2012229" cy="1141891"/>
            <a:chOff x="0" y="0"/>
            <a:chExt cx="794955" cy="451118"/>
          </a:xfrm>
        </p:grpSpPr>
        <p:sp>
          <p:nvSpPr>
            <p:cNvPr id="182" name="Freeform 48">
              <a:extLst>
                <a:ext uri="{FF2B5EF4-FFF2-40B4-BE49-F238E27FC236}">
                  <a16:creationId xmlns:a16="http://schemas.microsoft.com/office/drawing/2014/main" id="{54DA0AD5-AE0F-B935-B11F-88C987B311B0}"/>
                </a:ext>
              </a:extLst>
            </p:cNvPr>
            <p:cNvSpPr/>
            <p:nvPr/>
          </p:nvSpPr>
          <p:spPr>
            <a:xfrm>
              <a:off x="0" y="0"/>
              <a:ext cx="794955" cy="451118"/>
            </a:xfrm>
            <a:custGeom>
              <a:avLst/>
              <a:gdLst/>
              <a:ahLst/>
              <a:cxnLst/>
              <a:rect l="l" t="t" r="r" b="b"/>
              <a:pathLst>
                <a:path w="794955" h="451118">
                  <a:moveTo>
                    <a:pt x="125683" y="0"/>
                  </a:moveTo>
                  <a:lnTo>
                    <a:pt x="669272" y="0"/>
                  </a:lnTo>
                  <a:cubicBezTo>
                    <a:pt x="702605" y="0"/>
                    <a:pt x="734573" y="13242"/>
                    <a:pt x="758143" y="36812"/>
                  </a:cubicBezTo>
                  <a:cubicBezTo>
                    <a:pt x="781713" y="60382"/>
                    <a:pt x="794955" y="92350"/>
                    <a:pt x="794955" y="125683"/>
                  </a:cubicBezTo>
                  <a:lnTo>
                    <a:pt x="794955" y="325435"/>
                  </a:lnTo>
                  <a:cubicBezTo>
                    <a:pt x="794955" y="358768"/>
                    <a:pt x="781713" y="390736"/>
                    <a:pt x="758143" y="414306"/>
                  </a:cubicBezTo>
                  <a:cubicBezTo>
                    <a:pt x="734573" y="437876"/>
                    <a:pt x="702605" y="451118"/>
                    <a:pt x="669272" y="451118"/>
                  </a:cubicBezTo>
                  <a:lnTo>
                    <a:pt x="125683" y="451118"/>
                  </a:lnTo>
                  <a:cubicBezTo>
                    <a:pt x="92350" y="451118"/>
                    <a:pt x="60382" y="437876"/>
                    <a:pt x="36812" y="414306"/>
                  </a:cubicBezTo>
                  <a:cubicBezTo>
                    <a:pt x="13242" y="390736"/>
                    <a:pt x="0" y="358768"/>
                    <a:pt x="0" y="325435"/>
                  </a:cubicBezTo>
                  <a:lnTo>
                    <a:pt x="0" y="125683"/>
                  </a:lnTo>
                  <a:cubicBezTo>
                    <a:pt x="0" y="92350"/>
                    <a:pt x="13242" y="60382"/>
                    <a:pt x="36812" y="36812"/>
                  </a:cubicBezTo>
                  <a:cubicBezTo>
                    <a:pt x="60382" y="13242"/>
                    <a:pt x="92350" y="0"/>
                    <a:pt x="125683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83" name="TextBox 49">
              <a:extLst>
                <a:ext uri="{FF2B5EF4-FFF2-40B4-BE49-F238E27FC236}">
                  <a16:creationId xmlns:a16="http://schemas.microsoft.com/office/drawing/2014/main" id="{B748A309-DF8C-328A-CE16-9AB36C1E7FC6}"/>
                </a:ext>
              </a:extLst>
            </p:cNvPr>
            <p:cNvSpPr txBox="1"/>
            <p:nvPr/>
          </p:nvSpPr>
          <p:spPr>
            <a:xfrm>
              <a:off x="0" y="-38100"/>
              <a:ext cx="794955" cy="489218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959"/>
                </a:lnSpc>
              </a:pPr>
              <a:endParaRPr sz="2400"/>
            </a:p>
            <a:p>
              <a:pPr algn="ctr">
                <a:lnSpc>
                  <a:spcPts val="1959"/>
                </a:lnSpc>
              </a:pPr>
              <a:endParaRPr sz="2400"/>
            </a:p>
            <a:p>
              <a:pPr algn="ctr">
                <a:lnSpc>
                  <a:spcPts val="1959"/>
                </a:lnSpc>
              </a:pPr>
              <a:endParaRPr sz="2400"/>
            </a:p>
            <a:p>
              <a:pPr algn="ctr">
                <a:lnSpc>
                  <a:spcPts val="1959"/>
                </a:lnSpc>
              </a:pPr>
              <a:endParaRPr sz="2400"/>
            </a:p>
          </p:txBody>
        </p:sp>
      </p:grpSp>
      <p:sp>
        <p:nvSpPr>
          <p:cNvPr id="184" name="Freeform 50">
            <a:extLst>
              <a:ext uri="{FF2B5EF4-FFF2-40B4-BE49-F238E27FC236}">
                <a16:creationId xmlns:a16="http://schemas.microsoft.com/office/drawing/2014/main" id="{5C8BEE10-26F3-B001-DBAF-32C9FFC72606}"/>
              </a:ext>
            </a:extLst>
          </p:cNvPr>
          <p:cNvSpPr/>
          <p:nvPr/>
        </p:nvSpPr>
        <p:spPr>
          <a:xfrm>
            <a:off x="8802430" y="3792280"/>
            <a:ext cx="709157" cy="729210"/>
          </a:xfrm>
          <a:custGeom>
            <a:avLst/>
            <a:gdLst/>
            <a:ahLst/>
            <a:cxnLst/>
            <a:rect l="l" t="t" r="r" b="b"/>
            <a:pathLst>
              <a:path w="1063735" h="1093815">
                <a:moveTo>
                  <a:pt x="0" y="0"/>
                </a:moveTo>
                <a:lnTo>
                  <a:pt x="1063735" y="0"/>
                </a:lnTo>
                <a:lnTo>
                  <a:pt x="1063735" y="1093815"/>
                </a:lnTo>
                <a:lnTo>
                  <a:pt x="0" y="1093815"/>
                </a:lnTo>
                <a:lnTo>
                  <a:pt x="0" y="0"/>
                </a:lnTo>
                <a:close/>
              </a:path>
            </a:pathLst>
          </a:custGeom>
          <a:blipFill>
            <a:blip r:embed="rId26">
              <a:extLst>
                <a:ext uri="{96DAC541-7B7A-43D3-8B79-37D633B846F1}">
                  <asvg:svgBlip xmlns:asvg="http://schemas.microsoft.com/office/drawing/2016/SVG/main" r:embed="rId27"/>
                </a:ext>
              </a:extLst>
            </a:blip>
            <a:stretch>
              <a:fillRect/>
            </a:stretch>
          </a:blipFill>
        </p:spPr>
      </p:sp>
      <p:sp>
        <p:nvSpPr>
          <p:cNvPr id="185" name="Freeform 51">
            <a:extLst>
              <a:ext uri="{FF2B5EF4-FFF2-40B4-BE49-F238E27FC236}">
                <a16:creationId xmlns:a16="http://schemas.microsoft.com/office/drawing/2014/main" id="{63F692D7-59A7-31E1-BEEA-C74A27296989}"/>
              </a:ext>
            </a:extLst>
          </p:cNvPr>
          <p:cNvSpPr/>
          <p:nvPr/>
        </p:nvSpPr>
        <p:spPr>
          <a:xfrm>
            <a:off x="9730866" y="4031289"/>
            <a:ext cx="357155" cy="489254"/>
          </a:xfrm>
          <a:custGeom>
            <a:avLst/>
            <a:gdLst/>
            <a:ahLst/>
            <a:cxnLst/>
            <a:rect l="l" t="t" r="r" b="b"/>
            <a:pathLst>
              <a:path w="535733" h="733881">
                <a:moveTo>
                  <a:pt x="0" y="0"/>
                </a:moveTo>
                <a:lnTo>
                  <a:pt x="535733" y="0"/>
                </a:lnTo>
                <a:lnTo>
                  <a:pt x="535733" y="733881"/>
                </a:lnTo>
                <a:lnTo>
                  <a:pt x="0" y="733881"/>
                </a:lnTo>
                <a:lnTo>
                  <a:pt x="0" y="0"/>
                </a:lnTo>
                <a:close/>
              </a:path>
            </a:pathLst>
          </a:custGeom>
          <a:blipFill>
            <a:blip r:embed="rId28">
              <a:extLst>
                <a:ext uri="{96DAC541-7B7A-43D3-8B79-37D633B846F1}">
                  <asvg:svgBlip xmlns:asvg="http://schemas.microsoft.com/office/drawing/2016/SVG/main" r:embed="rId29"/>
                </a:ext>
              </a:extLst>
            </a:blip>
            <a:stretch>
              <a:fillRect/>
            </a:stretch>
          </a:blipFill>
        </p:spPr>
      </p:sp>
      <p:sp>
        <p:nvSpPr>
          <p:cNvPr id="186" name="Freeform 52">
            <a:extLst>
              <a:ext uri="{FF2B5EF4-FFF2-40B4-BE49-F238E27FC236}">
                <a16:creationId xmlns:a16="http://schemas.microsoft.com/office/drawing/2014/main" id="{CD569B2B-D086-3CFF-D106-5B78CB9584B4}"/>
              </a:ext>
            </a:extLst>
          </p:cNvPr>
          <p:cNvSpPr/>
          <p:nvPr/>
        </p:nvSpPr>
        <p:spPr>
          <a:xfrm>
            <a:off x="10139439" y="4185007"/>
            <a:ext cx="98809" cy="232491"/>
          </a:xfrm>
          <a:custGeom>
            <a:avLst/>
            <a:gdLst/>
            <a:ahLst/>
            <a:cxnLst/>
            <a:rect l="l" t="t" r="r" b="b"/>
            <a:pathLst>
              <a:path w="148213" h="348736">
                <a:moveTo>
                  <a:pt x="0" y="0"/>
                </a:moveTo>
                <a:lnTo>
                  <a:pt x="148213" y="0"/>
                </a:lnTo>
                <a:lnTo>
                  <a:pt x="148213" y="348736"/>
                </a:lnTo>
                <a:lnTo>
                  <a:pt x="0" y="348736"/>
                </a:lnTo>
                <a:lnTo>
                  <a:pt x="0" y="0"/>
                </a:lnTo>
                <a:close/>
              </a:path>
            </a:pathLst>
          </a:custGeom>
          <a:blipFill>
            <a:blip r:embed="rId30">
              <a:extLst>
                <a:ext uri="{96DAC541-7B7A-43D3-8B79-37D633B846F1}">
                  <asvg:svgBlip xmlns:asvg="http://schemas.microsoft.com/office/drawing/2016/SVG/main" r:embed="rId31"/>
                </a:ext>
              </a:extLst>
            </a:blip>
            <a:stretch>
              <a:fillRect/>
            </a:stretch>
          </a:blipFill>
        </p:spPr>
      </p:sp>
      <p:sp>
        <p:nvSpPr>
          <p:cNvPr id="187" name="Freeform 53">
            <a:extLst>
              <a:ext uri="{FF2B5EF4-FFF2-40B4-BE49-F238E27FC236}">
                <a16:creationId xmlns:a16="http://schemas.microsoft.com/office/drawing/2014/main" id="{15037BC6-DE24-5960-6E45-4DE277D107FC}"/>
              </a:ext>
            </a:extLst>
          </p:cNvPr>
          <p:cNvSpPr/>
          <p:nvPr/>
        </p:nvSpPr>
        <p:spPr>
          <a:xfrm>
            <a:off x="10276347" y="4094591"/>
            <a:ext cx="303366" cy="362650"/>
          </a:xfrm>
          <a:custGeom>
            <a:avLst/>
            <a:gdLst/>
            <a:ahLst/>
            <a:cxnLst/>
            <a:rect l="l" t="t" r="r" b="b"/>
            <a:pathLst>
              <a:path w="455049" h="543975">
                <a:moveTo>
                  <a:pt x="0" y="0"/>
                </a:moveTo>
                <a:lnTo>
                  <a:pt x="455049" y="0"/>
                </a:lnTo>
                <a:lnTo>
                  <a:pt x="455049" y="543975"/>
                </a:lnTo>
                <a:lnTo>
                  <a:pt x="0" y="543975"/>
                </a:lnTo>
                <a:lnTo>
                  <a:pt x="0" y="0"/>
                </a:lnTo>
                <a:close/>
              </a:path>
            </a:pathLst>
          </a:custGeom>
          <a:blipFill>
            <a:blip r:embed="rId32">
              <a:extLst>
                <a:ext uri="{96DAC541-7B7A-43D3-8B79-37D633B846F1}">
                  <asvg:svgBlip xmlns:asvg="http://schemas.microsoft.com/office/drawing/2016/SVG/main" r:embed="rId33"/>
                </a:ext>
              </a:extLst>
            </a:blip>
            <a:stretch>
              <a:fillRect/>
            </a:stretch>
          </a:blipFill>
        </p:spPr>
      </p:sp>
      <p:sp>
        <p:nvSpPr>
          <p:cNvPr id="188" name="Freeform 54">
            <a:extLst>
              <a:ext uri="{FF2B5EF4-FFF2-40B4-BE49-F238E27FC236}">
                <a16:creationId xmlns:a16="http://schemas.microsoft.com/office/drawing/2014/main" id="{26A1DE00-69A6-09A2-F704-ECC17CFB86D0}"/>
              </a:ext>
            </a:extLst>
          </p:cNvPr>
          <p:cNvSpPr/>
          <p:nvPr/>
        </p:nvSpPr>
        <p:spPr>
          <a:xfrm>
            <a:off x="9437105" y="4256368"/>
            <a:ext cx="232361" cy="110081"/>
          </a:xfrm>
          <a:custGeom>
            <a:avLst/>
            <a:gdLst/>
            <a:ahLst/>
            <a:cxnLst/>
            <a:rect l="l" t="t" r="r" b="b"/>
            <a:pathLst>
              <a:path w="348541" h="165121">
                <a:moveTo>
                  <a:pt x="0" y="0"/>
                </a:moveTo>
                <a:lnTo>
                  <a:pt x="348541" y="0"/>
                </a:lnTo>
                <a:lnTo>
                  <a:pt x="348541" y="165122"/>
                </a:lnTo>
                <a:lnTo>
                  <a:pt x="0" y="165122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20922096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260750-419C-4FCF-B4B2-C1D8811991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201B2B93-43AB-4E6C-87DE-66DA385CB022}"/>
              </a:ext>
            </a:extLst>
          </p:cNvPr>
          <p:cNvSpPr txBox="1"/>
          <p:nvPr/>
        </p:nvSpPr>
        <p:spPr>
          <a:xfrm>
            <a:off x="97654" y="5743853"/>
            <a:ext cx="12020365" cy="97654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gl-E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9" name="Marcador de texto 6">
            <a:extLst>
              <a:ext uri="{FF2B5EF4-FFF2-40B4-BE49-F238E27FC236}">
                <a16:creationId xmlns:a16="http://schemas.microsoft.com/office/drawing/2014/main" id="{0FBB4139-CEDD-C1B4-4D3A-24D6844CA75C}"/>
              </a:ext>
            </a:extLst>
          </p:cNvPr>
          <p:cNvSpPr txBox="1">
            <a:spLocks/>
          </p:cNvSpPr>
          <p:nvPr/>
        </p:nvSpPr>
        <p:spPr>
          <a:xfrm>
            <a:off x="3182149" y="5896364"/>
            <a:ext cx="5665316" cy="6043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E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gl-E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191" name="Imagen 190">
            <a:extLst>
              <a:ext uri="{FF2B5EF4-FFF2-40B4-BE49-F238E27FC236}">
                <a16:creationId xmlns:a16="http://schemas.microsoft.com/office/drawing/2014/main" id="{3897BF86-40CB-C9B5-37ED-041E29FB23F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11365" b="-1094"/>
          <a:stretch/>
        </p:blipFill>
        <p:spPr>
          <a:xfrm>
            <a:off x="189408" y="5986811"/>
            <a:ext cx="8305689" cy="490625"/>
          </a:xfrm>
          <a:prstGeom prst="rect">
            <a:avLst/>
          </a:prstGeom>
        </p:spPr>
      </p:pic>
      <p:pic>
        <p:nvPicPr>
          <p:cNvPr id="192" name="Imagen 191">
            <a:extLst>
              <a:ext uri="{FF2B5EF4-FFF2-40B4-BE49-F238E27FC236}">
                <a16:creationId xmlns:a16="http://schemas.microsoft.com/office/drawing/2014/main" id="{6618EC5A-CADC-2742-5D01-95FF27227D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49522" y="6010083"/>
            <a:ext cx="1733003" cy="494774"/>
          </a:xfrm>
          <a:prstGeom prst="rect">
            <a:avLst/>
          </a:prstGeom>
        </p:spPr>
      </p:pic>
      <p:pic>
        <p:nvPicPr>
          <p:cNvPr id="193" name="Imagen 192" descr="Logotipo&#10;&#10;Descripción generada automáticamente">
            <a:extLst>
              <a:ext uri="{FF2B5EF4-FFF2-40B4-BE49-F238E27FC236}">
                <a16:creationId xmlns:a16="http://schemas.microsoft.com/office/drawing/2014/main" id="{CAC6708B-EDA8-4611-DD42-17CE9BDC274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20915" y="5896364"/>
            <a:ext cx="876972" cy="712101"/>
          </a:xfrm>
          <a:prstGeom prst="rect">
            <a:avLst/>
          </a:prstGeom>
        </p:spPr>
      </p:pic>
      <p:sp>
        <p:nvSpPr>
          <p:cNvPr id="196" name="Título 1">
            <a:extLst>
              <a:ext uri="{FF2B5EF4-FFF2-40B4-BE49-F238E27FC236}">
                <a16:creationId xmlns:a16="http://schemas.microsoft.com/office/drawing/2014/main" id="{EE4E4EA9-5F7B-0CB3-F072-DFA025A994C4}"/>
              </a:ext>
            </a:extLst>
          </p:cNvPr>
          <p:cNvSpPr txBox="1">
            <a:spLocks/>
          </p:cNvSpPr>
          <p:nvPr/>
        </p:nvSpPr>
        <p:spPr>
          <a:xfrm>
            <a:off x="382834" y="266942"/>
            <a:ext cx="11735185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gl-ES" sz="2800" b="1" noProof="0" dirty="0">
                <a:solidFill>
                  <a:srgbClr val="4A594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COMUNIDADE ENERXÉTICA DE AUTOCONSUMO FOTOVOLTAICO</a:t>
            </a:r>
            <a:endParaRPr lang="gl-ES" sz="2800" b="1" noProof="0" dirty="0">
              <a:solidFill>
                <a:schemeClr val="accent4">
                  <a:lumMod val="75000"/>
                </a:schemeClr>
              </a:solidFill>
              <a:latin typeface="Poppins" panose="00000500000000000000" pitchFamily="2" charset="0"/>
              <a:ea typeface="+mn-ea"/>
              <a:cs typeface="Poppins" panose="00000500000000000000" pitchFamily="2" charset="0"/>
            </a:endParaRPr>
          </a:p>
        </p:txBody>
      </p:sp>
      <p:sp>
        <p:nvSpPr>
          <p:cNvPr id="201" name="object 22">
            <a:extLst>
              <a:ext uri="{FF2B5EF4-FFF2-40B4-BE49-F238E27FC236}">
                <a16:creationId xmlns:a16="http://schemas.microsoft.com/office/drawing/2014/main" id="{BD27E21B-82FF-9356-462E-57C2AD1FBE46}"/>
              </a:ext>
            </a:extLst>
          </p:cNvPr>
          <p:cNvSpPr txBox="1">
            <a:spLocks/>
          </p:cNvSpPr>
          <p:nvPr/>
        </p:nvSpPr>
        <p:spPr>
          <a:xfrm>
            <a:off x="447370" y="932273"/>
            <a:ext cx="10020605" cy="344430"/>
          </a:xfrm>
          <a:prstGeom prst="rect">
            <a:avLst/>
          </a:prstGeom>
        </p:spPr>
        <p:txBody>
          <a:bodyPr vert="horz" wrap="square" lIns="0" tIns="8867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8446">
              <a:spcBef>
                <a:spcPts val="70"/>
              </a:spcBef>
            </a:pPr>
            <a:r>
              <a:rPr lang="gl-ES" sz="2400" b="1" kern="0" dirty="0">
                <a:solidFill>
                  <a:srgbClr val="E0C537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POLÍGONO AS GÁNDARAS DE O PORRIÑO</a:t>
            </a:r>
            <a:endParaRPr lang="gl-ES" sz="2400" b="1" kern="0" noProof="0" dirty="0">
              <a:solidFill>
                <a:srgbClr val="E0C537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17E3B5D2-1BF3-10A4-E613-11610132755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6200000">
            <a:off x="6082821" y="-265359"/>
            <a:ext cx="4007808" cy="7410450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0E3B8D2D-3778-8A78-87D8-2908921B10B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7370" y="4279249"/>
            <a:ext cx="3851958" cy="1153451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C7BC690E-9709-7427-D255-4DB21529FC96}"/>
              </a:ext>
            </a:extLst>
          </p:cNvPr>
          <p:cNvSpPr txBox="1"/>
          <p:nvPr/>
        </p:nvSpPr>
        <p:spPr>
          <a:xfrm>
            <a:off x="447370" y="1452692"/>
            <a:ext cx="3558154" cy="523220"/>
          </a:xfrm>
          <a:prstGeom prst="rect">
            <a:avLst/>
          </a:prstGeom>
          <a:noFill/>
          <a:ln w="28575">
            <a:solidFill>
              <a:srgbClr val="667667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gl-ES" sz="1400" b="1" dirty="0">
                <a:solidFill>
                  <a:srgbClr val="E0C537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SITUACIÓN: </a:t>
            </a:r>
            <a:r>
              <a:rPr lang="gl-ES" sz="1400" b="1" dirty="0">
                <a:solidFill>
                  <a:srgbClr val="667667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O PORRIÑO, AUTOVÍA VIGO – O PORRIÑO, PONTEVEDRA</a:t>
            </a:r>
            <a:endParaRPr lang="gl-ES" sz="1400" dirty="0">
              <a:solidFill>
                <a:srgbClr val="667667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B4520138-C595-0CF4-4AE0-AD742A81EF03}"/>
              </a:ext>
            </a:extLst>
          </p:cNvPr>
          <p:cNvSpPr txBox="1"/>
          <p:nvPr/>
        </p:nvSpPr>
        <p:spPr>
          <a:xfrm>
            <a:off x="447370" y="2128044"/>
            <a:ext cx="3558154" cy="307777"/>
          </a:xfrm>
          <a:prstGeom prst="rect">
            <a:avLst/>
          </a:prstGeom>
          <a:noFill/>
          <a:ln w="28575">
            <a:solidFill>
              <a:srgbClr val="667667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gl-ES" sz="1400" b="1" dirty="0">
                <a:solidFill>
                  <a:srgbClr val="E0C537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CONSTRUCCIÓN: </a:t>
            </a:r>
            <a:r>
              <a:rPr lang="gl-ES" sz="1400" b="1" dirty="0">
                <a:solidFill>
                  <a:srgbClr val="667667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ANO 1965</a:t>
            </a:r>
            <a:endParaRPr lang="gl-ES" sz="1400" dirty="0">
              <a:solidFill>
                <a:srgbClr val="667667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17E81779-01DB-41F1-B139-16F1CE9187BE}"/>
              </a:ext>
            </a:extLst>
          </p:cNvPr>
          <p:cNvSpPr txBox="1"/>
          <p:nvPr/>
        </p:nvSpPr>
        <p:spPr>
          <a:xfrm>
            <a:off x="447370" y="2633555"/>
            <a:ext cx="3558154" cy="307777"/>
          </a:xfrm>
          <a:prstGeom prst="rect">
            <a:avLst/>
          </a:prstGeom>
          <a:noFill/>
          <a:ln w="28575">
            <a:solidFill>
              <a:srgbClr val="667667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gl-ES" sz="1400" b="1" dirty="0">
                <a:solidFill>
                  <a:srgbClr val="E0C537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SUPERFICIE TOTAL: </a:t>
            </a:r>
            <a:r>
              <a:rPr lang="gl-ES" sz="1400" b="1" dirty="0">
                <a:solidFill>
                  <a:srgbClr val="667667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2.147.467 m</a:t>
            </a:r>
            <a:r>
              <a:rPr lang="gl-ES" sz="1400" b="1" baseline="-25000" dirty="0">
                <a:solidFill>
                  <a:srgbClr val="667667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2</a:t>
            </a:r>
            <a:r>
              <a:rPr lang="gl-ES" sz="1400" b="1" dirty="0">
                <a:solidFill>
                  <a:srgbClr val="667667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endParaRPr lang="gl-ES" sz="1400" dirty="0">
              <a:solidFill>
                <a:srgbClr val="667667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D8982DFC-3656-724F-402B-28816D4F7BAA}"/>
              </a:ext>
            </a:extLst>
          </p:cNvPr>
          <p:cNvSpPr txBox="1"/>
          <p:nvPr/>
        </p:nvSpPr>
        <p:spPr>
          <a:xfrm>
            <a:off x="447370" y="3139067"/>
            <a:ext cx="3558154" cy="307777"/>
          </a:xfrm>
          <a:prstGeom prst="rect">
            <a:avLst/>
          </a:prstGeom>
          <a:noFill/>
          <a:ln w="28575">
            <a:solidFill>
              <a:srgbClr val="667667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gl-ES" sz="1400" b="1" dirty="0">
                <a:solidFill>
                  <a:srgbClr val="E0C537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SUPERFICIE CONSTRUIDA: </a:t>
            </a:r>
            <a:r>
              <a:rPr lang="gl-ES" sz="1400" b="1" dirty="0">
                <a:solidFill>
                  <a:srgbClr val="667667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1.012.227 m</a:t>
            </a:r>
            <a:r>
              <a:rPr lang="gl-ES" sz="1400" b="1" baseline="-25000" dirty="0">
                <a:solidFill>
                  <a:srgbClr val="667667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2</a:t>
            </a:r>
            <a:r>
              <a:rPr lang="gl-ES" sz="1400" b="1" dirty="0">
                <a:solidFill>
                  <a:srgbClr val="667667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endParaRPr lang="gl-ES" sz="1400" dirty="0">
              <a:solidFill>
                <a:srgbClr val="667667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46E1B574-FCC0-7162-39A0-1706A9C5B0A6}"/>
              </a:ext>
            </a:extLst>
          </p:cNvPr>
          <p:cNvSpPr txBox="1"/>
          <p:nvPr/>
        </p:nvSpPr>
        <p:spPr>
          <a:xfrm>
            <a:off x="447370" y="3650245"/>
            <a:ext cx="3558154" cy="307777"/>
          </a:xfrm>
          <a:prstGeom prst="rect">
            <a:avLst/>
          </a:prstGeom>
          <a:noFill/>
          <a:ln w="28575">
            <a:solidFill>
              <a:srgbClr val="667667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gl-ES" sz="1400" b="1" dirty="0">
                <a:solidFill>
                  <a:srgbClr val="E0C537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Nº PARCELAS: </a:t>
            </a:r>
            <a:r>
              <a:rPr lang="gl-ES" sz="1400" b="1" dirty="0">
                <a:solidFill>
                  <a:srgbClr val="667667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36 </a:t>
            </a:r>
            <a:endParaRPr lang="gl-ES" sz="1400" dirty="0">
              <a:solidFill>
                <a:srgbClr val="667667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55645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5739AC-9809-8B0E-6A88-D046199F2E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uadroTexto 14">
            <a:extLst>
              <a:ext uri="{FF2B5EF4-FFF2-40B4-BE49-F238E27FC236}">
                <a16:creationId xmlns:a16="http://schemas.microsoft.com/office/drawing/2014/main" id="{5B547082-3CEC-BAD2-2C43-66013EA30E9F}"/>
              </a:ext>
            </a:extLst>
          </p:cNvPr>
          <p:cNvSpPr txBox="1"/>
          <p:nvPr/>
        </p:nvSpPr>
        <p:spPr>
          <a:xfrm>
            <a:off x="447370" y="4528366"/>
            <a:ext cx="5534330" cy="954107"/>
          </a:xfrm>
          <a:prstGeom prst="rect">
            <a:avLst/>
          </a:prstGeom>
          <a:noFill/>
          <a:ln w="28575">
            <a:solidFill>
              <a:srgbClr val="E0C537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gl-ES" sz="1400" dirty="0">
                <a:solidFill>
                  <a:srgbClr val="667667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O PROXECTO COMPLETO EVITARÁ A EMISIÓN DE</a:t>
            </a:r>
          </a:p>
          <a:p>
            <a:pPr algn="ctr"/>
            <a:r>
              <a:rPr lang="gl-ES" sz="1400" b="1" dirty="0">
                <a:solidFill>
                  <a:srgbClr val="E0C537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12.220 TONELADAS DE CO</a:t>
            </a:r>
            <a:r>
              <a:rPr lang="gl-ES" sz="1400" b="1" baseline="-25000" dirty="0">
                <a:solidFill>
                  <a:srgbClr val="E0C537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2</a:t>
            </a:r>
          </a:p>
          <a:p>
            <a:pPr algn="ctr"/>
            <a:r>
              <a:rPr lang="gl-ES" sz="1400" dirty="0">
                <a:solidFill>
                  <a:srgbClr val="667667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O EQUIVALENTE A ABSORCIÓN ANUAL DE MÁIS  DE</a:t>
            </a:r>
          </a:p>
          <a:p>
            <a:pPr algn="ctr"/>
            <a:r>
              <a:rPr lang="gl-ES" sz="1400" b="1">
                <a:solidFill>
                  <a:srgbClr val="E0C537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581.904 </a:t>
            </a:r>
            <a:r>
              <a:rPr lang="gl-ES" sz="1400" b="1" dirty="0">
                <a:solidFill>
                  <a:srgbClr val="E0C537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ÁRBORES</a:t>
            </a:r>
          </a:p>
        </p:txBody>
      </p:sp>
      <p:pic>
        <p:nvPicPr>
          <p:cNvPr id="1026" name="Picture 2" descr="Ícono de reducción de CO2 Símbolo de árbol verde Gráfico ...">
            <a:extLst>
              <a:ext uri="{FF2B5EF4-FFF2-40B4-BE49-F238E27FC236}">
                <a16:creationId xmlns:a16="http://schemas.microsoft.com/office/drawing/2014/main" id="{CF17F9C7-EAA2-E0D2-9F4D-2EAEECA26F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408" y="4124534"/>
            <a:ext cx="910828" cy="85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DE3B02A4-85FE-0E00-7AD0-FDEE57ACA5C7}"/>
              </a:ext>
            </a:extLst>
          </p:cNvPr>
          <p:cNvSpPr txBox="1"/>
          <p:nvPr/>
        </p:nvSpPr>
        <p:spPr>
          <a:xfrm>
            <a:off x="97654" y="5743853"/>
            <a:ext cx="12020365" cy="97654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gl-E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9" name="Marcador de texto 6">
            <a:extLst>
              <a:ext uri="{FF2B5EF4-FFF2-40B4-BE49-F238E27FC236}">
                <a16:creationId xmlns:a16="http://schemas.microsoft.com/office/drawing/2014/main" id="{6C2C1E35-486D-76DC-853A-628DFAD4CA15}"/>
              </a:ext>
            </a:extLst>
          </p:cNvPr>
          <p:cNvSpPr txBox="1">
            <a:spLocks/>
          </p:cNvSpPr>
          <p:nvPr/>
        </p:nvSpPr>
        <p:spPr>
          <a:xfrm>
            <a:off x="3182149" y="5896364"/>
            <a:ext cx="5665316" cy="6043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E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gl-E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191" name="Imagen 190">
            <a:extLst>
              <a:ext uri="{FF2B5EF4-FFF2-40B4-BE49-F238E27FC236}">
                <a16:creationId xmlns:a16="http://schemas.microsoft.com/office/drawing/2014/main" id="{95C852D4-58E7-7678-5024-AE6A92205C5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11365" b="-1094"/>
          <a:stretch/>
        </p:blipFill>
        <p:spPr>
          <a:xfrm>
            <a:off x="189408" y="5986811"/>
            <a:ext cx="8305689" cy="490625"/>
          </a:xfrm>
          <a:prstGeom prst="rect">
            <a:avLst/>
          </a:prstGeom>
        </p:spPr>
      </p:pic>
      <p:pic>
        <p:nvPicPr>
          <p:cNvPr id="192" name="Imagen 191">
            <a:extLst>
              <a:ext uri="{FF2B5EF4-FFF2-40B4-BE49-F238E27FC236}">
                <a16:creationId xmlns:a16="http://schemas.microsoft.com/office/drawing/2014/main" id="{48677071-1FB8-3E89-DE95-9099A66506E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49522" y="6010083"/>
            <a:ext cx="1733003" cy="494774"/>
          </a:xfrm>
          <a:prstGeom prst="rect">
            <a:avLst/>
          </a:prstGeom>
        </p:spPr>
      </p:pic>
      <p:pic>
        <p:nvPicPr>
          <p:cNvPr id="193" name="Imagen 192" descr="Logotipo&#10;&#10;Descripción generada automáticamente">
            <a:extLst>
              <a:ext uri="{FF2B5EF4-FFF2-40B4-BE49-F238E27FC236}">
                <a16:creationId xmlns:a16="http://schemas.microsoft.com/office/drawing/2014/main" id="{C16F491F-EF5F-81B6-6A02-CB3E14B1899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20915" y="5896364"/>
            <a:ext cx="876972" cy="712101"/>
          </a:xfrm>
          <a:prstGeom prst="rect">
            <a:avLst/>
          </a:prstGeom>
        </p:spPr>
      </p:pic>
      <p:sp>
        <p:nvSpPr>
          <p:cNvPr id="196" name="Título 1">
            <a:extLst>
              <a:ext uri="{FF2B5EF4-FFF2-40B4-BE49-F238E27FC236}">
                <a16:creationId xmlns:a16="http://schemas.microsoft.com/office/drawing/2014/main" id="{C3B3BDCB-42DE-9187-0664-9C2920C3F62F}"/>
              </a:ext>
            </a:extLst>
          </p:cNvPr>
          <p:cNvSpPr txBox="1">
            <a:spLocks/>
          </p:cNvSpPr>
          <p:nvPr/>
        </p:nvSpPr>
        <p:spPr>
          <a:xfrm>
            <a:off x="382834" y="266942"/>
            <a:ext cx="11735185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gl-ES" sz="2800" b="1" noProof="0" dirty="0">
                <a:solidFill>
                  <a:srgbClr val="4A594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COMUNIDADE ENERXÉTICA DE AUTOCONSUMO FOTOVOLTAICO</a:t>
            </a:r>
            <a:endParaRPr lang="gl-ES" sz="2800" b="1" noProof="0" dirty="0">
              <a:solidFill>
                <a:schemeClr val="accent4">
                  <a:lumMod val="75000"/>
                </a:schemeClr>
              </a:solidFill>
              <a:latin typeface="Poppins" panose="00000500000000000000" pitchFamily="2" charset="0"/>
              <a:ea typeface="+mn-ea"/>
              <a:cs typeface="Poppins" panose="00000500000000000000" pitchFamily="2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5A7AE36E-D2BF-8474-0A79-DA9D195C72DF}"/>
              </a:ext>
            </a:extLst>
          </p:cNvPr>
          <p:cNvSpPr txBox="1"/>
          <p:nvPr/>
        </p:nvSpPr>
        <p:spPr>
          <a:xfrm>
            <a:off x="447370" y="2451283"/>
            <a:ext cx="3558154" cy="523220"/>
          </a:xfrm>
          <a:prstGeom prst="rect">
            <a:avLst/>
          </a:prstGeom>
          <a:noFill/>
          <a:ln w="28575">
            <a:solidFill>
              <a:srgbClr val="667667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gl-ES" sz="1400" dirty="0">
                <a:solidFill>
                  <a:srgbClr val="667667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INSTALACIÓN FV.EN CUBERTAS </a:t>
            </a:r>
            <a:r>
              <a:rPr lang="gl-ES" sz="1400" b="1" dirty="0">
                <a:solidFill>
                  <a:srgbClr val="E0C537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36 </a:t>
            </a:r>
            <a:r>
              <a:rPr lang="gl-ES" sz="1400" b="1" dirty="0" err="1">
                <a:solidFill>
                  <a:srgbClr val="E0C537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MWp</a:t>
            </a:r>
            <a:r>
              <a:rPr lang="gl-ES" sz="1400" b="1" dirty="0">
                <a:solidFill>
                  <a:srgbClr val="E0C537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= 36.000 </a:t>
            </a:r>
            <a:r>
              <a:rPr lang="gl-ES" sz="1400" b="1" dirty="0" err="1">
                <a:solidFill>
                  <a:srgbClr val="E0C537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kWp</a:t>
            </a:r>
            <a:endParaRPr lang="gl-ES" sz="1400" b="1" dirty="0">
              <a:solidFill>
                <a:srgbClr val="E0C537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5B295833-C6D1-B8FD-4827-C6BE236BF715}"/>
              </a:ext>
            </a:extLst>
          </p:cNvPr>
          <p:cNvSpPr txBox="1"/>
          <p:nvPr/>
        </p:nvSpPr>
        <p:spPr>
          <a:xfrm>
            <a:off x="447370" y="3075451"/>
            <a:ext cx="3558154" cy="738664"/>
          </a:xfrm>
          <a:prstGeom prst="rect">
            <a:avLst/>
          </a:prstGeom>
          <a:noFill/>
          <a:ln w="28575">
            <a:solidFill>
              <a:srgbClr val="667667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gl-ES" sz="1400" dirty="0">
                <a:solidFill>
                  <a:srgbClr val="667667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PRODUCIÓN ANUAL</a:t>
            </a:r>
          </a:p>
          <a:p>
            <a:pPr algn="ctr"/>
            <a:r>
              <a:rPr lang="gl-ES" sz="1400" b="1" dirty="0">
                <a:solidFill>
                  <a:srgbClr val="E0C537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36.000 </a:t>
            </a:r>
            <a:r>
              <a:rPr lang="gl-ES" sz="1400" b="1" dirty="0" err="1">
                <a:solidFill>
                  <a:srgbClr val="E0C537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kWp</a:t>
            </a:r>
            <a:r>
              <a:rPr lang="gl-ES" sz="1400" b="1" dirty="0">
                <a:solidFill>
                  <a:srgbClr val="E0C537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X 1.305,98 </a:t>
            </a:r>
            <a:r>
              <a:rPr lang="gl-ES" sz="1400" b="1" dirty="0" err="1">
                <a:solidFill>
                  <a:srgbClr val="E0C537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kWh</a:t>
            </a:r>
            <a:r>
              <a:rPr lang="gl-ES" sz="1400" b="1" dirty="0">
                <a:solidFill>
                  <a:srgbClr val="E0C537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/ANO = 47 </a:t>
            </a:r>
            <a:r>
              <a:rPr lang="gl-ES" sz="1400" b="1" dirty="0" err="1">
                <a:solidFill>
                  <a:srgbClr val="E0C537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GWh</a:t>
            </a:r>
            <a:r>
              <a:rPr lang="gl-ES" sz="1400" b="1" dirty="0">
                <a:solidFill>
                  <a:srgbClr val="E0C537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/ANO</a:t>
            </a:r>
            <a:endParaRPr lang="gl-ES" sz="1400" dirty="0">
              <a:solidFill>
                <a:srgbClr val="667667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45185FBB-7C5C-94BB-BB92-316EF786E526}"/>
              </a:ext>
            </a:extLst>
          </p:cNvPr>
          <p:cNvSpPr txBox="1"/>
          <p:nvPr/>
        </p:nvSpPr>
        <p:spPr>
          <a:xfrm>
            <a:off x="447370" y="1956079"/>
            <a:ext cx="3558154" cy="307777"/>
          </a:xfrm>
          <a:prstGeom prst="rect">
            <a:avLst/>
          </a:prstGeom>
          <a:noFill/>
          <a:ln w="28575">
            <a:solidFill>
              <a:srgbClr val="667667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gl-ES" sz="1400" dirty="0">
                <a:solidFill>
                  <a:srgbClr val="667667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SUPERFICIE INSTALABLE:  </a:t>
            </a:r>
            <a:r>
              <a:rPr lang="gl-ES" sz="1400" b="1" dirty="0">
                <a:solidFill>
                  <a:srgbClr val="E0C537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328.691 m</a:t>
            </a:r>
            <a:r>
              <a:rPr lang="gl-ES" sz="1400" b="1" baseline="-25000" dirty="0">
                <a:solidFill>
                  <a:srgbClr val="E0C537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2</a:t>
            </a:r>
            <a:r>
              <a:rPr lang="gl-ES" sz="1400" b="1" dirty="0">
                <a:solidFill>
                  <a:srgbClr val="E0C537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endParaRPr lang="gl-ES" sz="1400" dirty="0">
              <a:solidFill>
                <a:srgbClr val="E0C537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66D648BF-555D-C443-849F-F89C3DEA4901}"/>
              </a:ext>
            </a:extLst>
          </p:cNvPr>
          <p:cNvSpPr txBox="1"/>
          <p:nvPr/>
        </p:nvSpPr>
        <p:spPr>
          <a:xfrm>
            <a:off x="6291176" y="1575818"/>
            <a:ext cx="5534330" cy="307777"/>
          </a:xfrm>
          <a:prstGeom prst="rect">
            <a:avLst/>
          </a:prstGeom>
          <a:solidFill>
            <a:srgbClr val="667667"/>
          </a:solidFill>
          <a:ln w="28575">
            <a:solidFill>
              <a:srgbClr val="667667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gl-ES" sz="1400" b="1" dirty="0">
                <a:solidFill>
                  <a:srgbClr val="E0C537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AFORRO ANUAL APROXIMADO CO AUTOCONSUMO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85C7E377-656B-F011-093F-2CBA810CD24F}"/>
              </a:ext>
            </a:extLst>
          </p:cNvPr>
          <p:cNvSpPr txBox="1"/>
          <p:nvPr/>
        </p:nvSpPr>
        <p:spPr>
          <a:xfrm>
            <a:off x="6291176" y="2059788"/>
            <a:ext cx="5534330" cy="954107"/>
          </a:xfrm>
          <a:prstGeom prst="rect">
            <a:avLst/>
          </a:prstGeom>
          <a:noFill/>
          <a:ln w="28575">
            <a:solidFill>
              <a:srgbClr val="667667"/>
            </a:solidFill>
          </a:ln>
        </p:spPr>
        <p:txBody>
          <a:bodyPr wrap="square" rtlCol="0">
            <a:spAutoFit/>
          </a:bodyPr>
          <a:lstStyle/>
          <a:p>
            <a:r>
              <a:rPr lang="gl-ES" sz="1400" dirty="0">
                <a:solidFill>
                  <a:srgbClr val="667667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Consumidor tipo: EMPRESA DE TREFILADO DE CABLE</a:t>
            </a:r>
          </a:p>
          <a:p>
            <a:r>
              <a:rPr lang="gl-ES" sz="1400" dirty="0">
                <a:solidFill>
                  <a:srgbClr val="667667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               Superficie: </a:t>
            </a:r>
            <a:r>
              <a:rPr lang="gl-ES" sz="1400" b="1" dirty="0">
                <a:solidFill>
                  <a:srgbClr val="E0C537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10.780m2</a:t>
            </a:r>
          </a:p>
          <a:p>
            <a:r>
              <a:rPr lang="gl-ES" sz="1400" dirty="0">
                <a:solidFill>
                  <a:srgbClr val="667667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               Consumo anual: </a:t>
            </a:r>
            <a:r>
              <a:rPr lang="gl-ES" sz="1400" b="1" dirty="0">
                <a:solidFill>
                  <a:srgbClr val="E0C537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3.849 </a:t>
            </a:r>
            <a:r>
              <a:rPr lang="gl-ES" sz="1400" b="1" dirty="0" err="1">
                <a:solidFill>
                  <a:srgbClr val="E0C537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MWh</a:t>
            </a:r>
            <a:endParaRPr lang="gl-ES" sz="1400" b="1" dirty="0">
              <a:solidFill>
                <a:srgbClr val="E0C537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r>
              <a:rPr lang="gl-ES" sz="1400" dirty="0">
                <a:solidFill>
                  <a:srgbClr val="667667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               Consumo en horas de radiación solar: </a:t>
            </a:r>
            <a:r>
              <a:rPr lang="gl-ES" sz="1400" b="1" dirty="0">
                <a:solidFill>
                  <a:srgbClr val="E0C537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55%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1584168A-F3BE-0C3C-B906-941020743282}"/>
              </a:ext>
            </a:extLst>
          </p:cNvPr>
          <p:cNvSpPr txBox="1"/>
          <p:nvPr/>
        </p:nvSpPr>
        <p:spPr>
          <a:xfrm>
            <a:off x="6291176" y="3376335"/>
            <a:ext cx="5534330" cy="954107"/>
          </a:xfrm>
          <a:prstGeom prst="rect">
            <a:avLst/>
          </a:prstGeom>
          <a:noFill/>
          <a:ln w="28575">
            <a:solidFill>
              <a:srgbClr val="667667"/>
            </a:solidFill>
          </a:ln>
        </p:spPr>
        <p:txBody>
          <a:bodyPr wrap="square" rtlCol="0">
            <a:spAutoFit/>
          </a:bodyPr>
          <a:lstStyle/>
          <a:p>
            <a:r>
              <a:rPr lang="gl-ES" sz="1400" dirty="0">
                <a:solidFill>
                  <a:srgbClr val="667667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Consumidor tipo:  EMPRESA DE FABRICACIÓN DE ACERO</a:t>
            </a:r>
          </a:p>
          <a:p>
            <a:r>
              <a:rPr lang="gl-ES" sz="1400" dirty="0">
                <a:solidFill>
                  <a:srgbClr val="667667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               Superficie: </a:t>
            </a:r>
            <a:r>
              <a:rPr lang="gl-ES" sz="1400" b="1" dirty="0">
                <a:solidFill>
                  <a:srgbClr val="E0C537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6000 m2</a:t>
            </a:r>
            <a:endParaRPr lang="gl-ES" sz="1400" dirty="0">
              <a:solidFill>
                <a:srgbClr val="E0C537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r>
              <a:rPr lang="gl-ES" sz="1400" dirty="0">
                <a:solidFill>
                  <a:srgbClr val="667667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               Consumo anual: </a:t>
            </a:r>
            <a:r>
              <a:rPr lang="gl-ES" sz="1400" b="1" dirty="0">
                <a:solidFill>
                  <a:srgbClr val="E0C537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127,4 </a:t>
            </a:r>
            <a:r>
              <a:rPr lang="gl-ES" sz="1400" b="1" dirty="0" err="1">
                <a:solidFill>
                  <a:srgbClr val="E0C537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MWh</a:t>
            </a:r>
            <a:endParaRPr lang="gl-ES" sz="1400" b="1" dirty="0">
              <a:solidFill>
                <a:srgbClr val="E0C537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r>
              <a:rPr lang="gl-ES" sz="1400" dirty="0">
                <a:solidFill>
                  <a:srgbClr val="667667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               Consumo en horas de radiación solar: </a:t>
            </a:r>
            <a:r>
              <a:rPr lang="gl-ES" sz="1400" b="1" dirty="0">
                <a:solidFill>
                  <a:srgbClr val="E0C537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55%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3A373A75-C132-05A5-BF06-F54DF9D4F70E}"/>
              </a:ext>
            </a:extLst>
          </p:cNvPr>
          <p:cNvSpPr txBox="1"/>
          <p:nvPr/>
        </p:nvSpPr>
        <p:spPr>
          <a:xfrm>
            <a:off x="447370" y="1578484"/>
            <a:ext cx="3558154" cy="307777"/>
          </a:xfrm>
          <a:prstGeom prst="rect">
            <a:avLst/>
          </a:prstGeom>
          <a:solidFill>
            <a:srgbClr val="667667"/>
          </a:solidFill>
          <a:ln w="28575">
            <a:solidFill>
              <a:srgbClr val="667667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gl-ES" sz="1400" b="1" dirty="0">
                <a:solidFill>
                  <a:srgbClr val="E0C537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PRODUCÍÓN FV. POLÍGONO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D015A48C-BE70-6F93-F29B-FE9F52C7CAB9}"/>
              </a:ext>
            </a:extLst>
          </p:cNvPr>
          <p:cNvSpPr txBox="1"/>
          <p:nvPr/>
        </p:nvSpPr>
        <p:spPr>
          <a:xfrm>
            <a:off x="6651665" y="4854807"/>
            <a:ext cx="4813351" cy="523220"/>
          </a:xfrm>
          <a:prstGeom prst="rect">
            <a:avLst/>
          </a:prstGeom>
          <a:noFill/>
          <a:ln w="28575">
            <a:solidFill>
              <a:srgbClr val="E0C537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gl-ES" sz="1400" dirty="0">
                <a:solidFill>
                  <a:srgbClr val="667667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AFORRO ENTRE UN </a:t>
            </a:r>
          </a:p>
          <a:p>
            <a:pPr algn="ctr"/>
            <a:r>
              <a:rPr lang="gl-ES" sz="1400" b="1" dirty="0">
                <a:solidFill>
                  <a:srgbClr val="E0C537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20% E UN 55% DO CONSUMO ELÉCTRICO 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3B136CE8-9685-7A18-1730-2779C4022BA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994923" y="4384714"/>
            <a:ext cx="940186" cy="940186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0AC1E08F-3293-4794-07E2-9B7A1B95834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47935" y="1989147"/>
            <a:ext cx="1329043" cy="688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59587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356E01-A2DE-8CA3-3874-B171661D0D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CuadroTexto 39">
            <a:extLst>
              <a:ext uri="{FF2B5EF4-FFF2-40B4-BE49-F238E27FC236}">
                <a16:creationId xmlns:a16="http://schemas.microsoft.com/office/drawing/2014/main" id="{13C54E8D-9B9D-030F-1A8F-961CBC170177}"/>
              </a:ext>
            </a:extLst>
          </p:cNvPr>
          <p:cNvSpPr txBox="1"/>
          <p:nvPr/>
        </p:nvSpPr>
        <p:spPr>
          <a:xfrm>
            <a:off x="97654" y="5743853"/>
            <a:ext cx="12020365" cy="97654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gl-E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Marcador de texto 6">
            <a:extLst>
              <a:ext uri="{FF2B5EF4-FFF2-40B4-BE49-F238E27FC236}">
                <a16:creationId xmlns:a16="http://schemas.microsoft.com/office/drawing/2014/main" id="{68B3779D-EC4C-5343-5B87-4EF79A265E55}"/>
              </a:ext>
            </a:extLst>
          </p:cNvPr>
          <p:cNvSpPr txBox="1">
            <a:spLocks/>
          </p:cNvSpPr>
          <p:nvPr/>
        </p:nvSpPr>
        <p:spPr>
          <a:xfrm>
            <a:off x="3182149" y="5896364"/>
            <a:ext cx="5665316" cy="6043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E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gl-E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D2FD5789-360A-5F9D-4C99-9C2CE8E9A62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11365" b="-1094"/>
          <a:stretch/>
        </p:blipFill>
        <p:spPr>
          <a:xfrm>
            <a:off x="189408" y="5986811"/>
            <a:ext cx="8305689" cy="490625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C315CEF5-C801-F51D-3734-9B6A6D1AC2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49522" y="6010083"/>
            <a:ext cx="1733003" cy="494774"/>
          </a:xfrm>
          <a:prstGeom prst="rect">
            <a:avLst/>
          </a:prstGeom>
        </p:spPr>
      </p:pic>
      <p:pic>
        <p:nvPicPr>
          <p:cNvPr id="11" name="Imagen 10" descr="Logotipo&#10;&#10;Descripción generada automáticamente">
            <a:extLst>
              <a:ext uri="{FF2B5EF4-FFF2-40B4-BE49-F238E27FC236}">
                <a16:creationId xmlns:a16="http://schemas.microsoft.com/office/drawing/2014/main" id="{CED90E31-7FF7-044F-F887-F4DA80599E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20915" y="5896364"/>
            <a:ext cx="876972" cy="712101"/>
          </a:xfrm>
          <a:prstGeom prst="rect">
            <a:avLst/>
          </a:prstGeom>
        </p:spPr>
      </p:pic>
      <p:grpSp>
        <p:nvGrpSpPr>
          <p:cNvPr id="4" name="object 10">
            <a:extLst>
              <a:ext uri="{FF2B5EF4-FFF2-40B4-BE49-F238E27FC236}">
                <a16:creationId xmlns:a16="http://schemas.microsoft.com/office/drawing/2014/main" id="{5B2A3853-F15B-7EAC-22F7-FBA88FC97439}"/>
              </a:ext>
            </a:extLst>
          </p:cNvPr>
          <p:cNvGrpSpPr/>
          <p:nvPr/>
        </p:nvGrpSpPr>
        <p:grpSpPr>
          <a:xfrm>
            <a:off x="641927" y="710797"/>
            <a:ext cx="10931817" cy="4646708"/>
            <a:chOff x="907273" y="3126786"/>
            <a:chExt cx="16439587" cy="698786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5" name="object 17">
              <a:extLst>
                <a:ext uri="{FF2B5EF4-FFF2-40B4-BE49-F238E27FC236}">
                  <a16:creationId xmlns:a16="http://schemas.microsoft.com/office/drawing/2014/main" id="{E3CE3AB3-57FB-FDA8-EF4E-F5EF4776700D}"/>
                </a:ext>
              </a:extLst>
            </p:cNvPr>
            <p:cNvSpPr/>
            <p:nvPr/>
          </p:nvSpPr>
          <p:spPr>
            <a:xfrm>
              <a:off x="12212671" y="7364776"/>
              <a:ext cx="5134189" cy="2749872"/>
            </a:xfrm>
            <a:custGeom>
              <a:avLst/>
              <a:gdLst/>
              <a:ahLst/>
              <a:cxnLst/>
              <a:rect l="l" t="t" r="r" b="b"/>
              <a:pathLst>
                <a:path w="4396740" h="2097404">
                  <a:moveTo>
                    <a:pt x="4358610" y="2097093"/>
                  </a:moveTo>
                  <a:lnTo>
                    <a:pt x="38099" y="2097093"/>
                  </a:lnTo>
                  <a:lnTo>
                    <a:pt x="23269" y="2094100"/>
                  </a:lnTo>
                  <a:lnTo>
                    <a:pt x="11159" y="2085935"/>
                  </a:lnTo>
                  <a:lnTo>
                    <a:pt x="2994" y="2073824"/>
                  </a:lnTo>
                  <a:lnTo>
                    <a:pt x="0" y="2058994"/>
                  </a:lnTo>
                  <a:lnTo>
                    <a:pt x="0" y="38099"/>
                  </a:lnTo>
                  <a:lnTo>
                    <a:pt x="2994" y="23269"/>
                  </a:lnTo>
                  <a:lnTo>
                    <a:pt x="11159" y="11159"/>
                  </a:lnTo>
                  <a:lnTo>
                    <a:pt x="23269" y="2994"/>
                  </a:lnTo>
                  <a:lnTo>
                    <a:pt x="38099" y="0"/>
                  </a:lnTo>
                  <a:lnTo>
                    <a:pt x="4358610" y="0"/>
                  </a:lnTo>
                  <a:lnTo>
                    <a:pt x="4373439" y="2994"/>
                  </a:lnTo>
                  <a:lnTo>
                    <a:pt x="4385550" y="11159"/>
                  </a:lnTo>
                  <a:lnTo>
                    <a:pt x="4393715" y="23269"/>
                  </a:lnTo>
                  <a:lnTo>
                    <a:pt x="4396710" y="38099"/>
                  </a:lnTo>
                  <a:lnTo>
                    <a:pt x="4396710" y="2058994"/>
                  </a:lnTo>
                  <a:lnTo>
                    <a:pt x="4393715" y="2073824"/>
                  </a:lnTo>
                  <a:lnTo>
                    <a:pt x="4385550" y="2085935"/>
                  </a:lnTo>
                  <a:lnTo>
                    <a:pt x="4373439" y="2094100"/>
                  </a:lnTo>
                  <a:lnTo>
                    <a:pt x="4358610" y="2097093"/>
                  </a:lnTo>
                  <a:close/>
                </a:path>
              </a:pathLst>
            </a:custGeom>
            <a:solidFill>
              <a:srgbClr val="F4F4F4"/>
            </a:solidFill>
          </p:spPr>
          <p:txBody>
            <a:bodyPr wrap="square" lIns="0" tIns="0" rIns="0" bIns="0" rtlCol="0"/>
            <a:lstStyle/>
            <a:p>
              <a:endParaRPr lang="gl-ES" noProof="0" dirty="0">
                <a:latin typeface="Poppins" panose="00000500000000000000" pitchFamily="2" charset="0"/>
                <a:cs typeface="Poppins" panose="00000500000000000000" pitchFamily="2" charset="0"/>
              </a:endParaRPr>
            </a:p>
          </p:txBody>
        </p:sp>
        <p:sp>
          <p:nvSpPr>
            <p:cNvPr id="21" name="object 23">
              <a:extLst>
                <a:ext uri="{FF2B5EF4-FFF2-40B4-BE49-F238E27FC236}">
                  <a16:creationId xmlns:a16="http://schemas.microsoft.com/office/drawing/2014/main" id="{78F53F6C-4FAA-739D-95C1-C120A7B93FFB}"/>
                </a:ext>
              </a:extLst>
            </p:cNvPr>
            <p:cNvSpPr/>
            <p:nvPr/>
          </p:nvSpPr>
          <p:spPr>
            <a:xfrm>
              <a:off x="11982981" y="3760846"/>
              <a:ext cx="4813117" cy="2304547"/>
            </a:xfrm>
            <a:custGeom>
              <a:avLst/>
              <a:gdLst/>
              <a:ahLst/>
              <a:cxnLst/>
              <a:rect l="l" t="t" r="r" b="b"/>
              <a:pathLst>
                <a:path w="4396740" h="2097404">
                  <a:moveTo>
                    <a:pt x="4358611" y="2097093"/>
                  </a:moveTo>
                  <a:lnTo>
                    <a:pt x="38097" y="2097093"/>
                  </a:lnTo>
                  <a:lnTo>
                    <a:pt x="23269" y="2094100"/>
                  </a:lnTo>
                  <a:lnTo>
                    <a:pt x="11158" y="2085934"/>
                  </a:lnTo>
                  <a:lnTo>
                    <a:pt x="2993" y="2073824"/>
                  </a:lnTo>
                  <a:lnTo>
                    <a:pt x="0" y="2058996"/>
                  </a:lnTo>
                  <a:lnTo>
                    <a:pt x="0" y="38097"/>
                  </a:lnTo>
                  <a:lnTo>
                    <a:pt x="23269" y="2994"/>
                  </a:lnTo>
                  <a:lnTo>
                    <a:pt x="4358609" y="0"/>
                  </a:lnTo>
                  <a:lnTo>
                    <a:pt x="4373439" y="2994"/>
                  </a:lnTo>
                  <a:lnTo>
                    <a:pt x="4385550" y="11159"/>
                  </a:lnTo>
                  <a:lnTo>
                    <a:pt x="4393715" y="23269"/>
                  </a:lnTo>
                  <a:lnTo>
                    <a:pt x="4396709" y="38097"/>
                  </a:lnTo>
                  <a:lnTo>
                    <a:pt x="4396709" y="2058996"/>
                  </a:lnTo>
                  <a:lnTo>
                    <a:pt x="4393715" y="2073824"/>
                  </a:lnTo>
                  <a:lnTo>
                    <a:pt x="4385550" y="2085934"/>
                  </a:lnTo>
                  <a:lnTo>
                    <a:pt x="4373439" y="2094100"/>
                  </a:lnTo>
                  <a:lnTo>
                    <a:pt x="4358611" y="2097093"/>
                  </a:lnTo>
                  <a:close/>
                </a:path>
              </a:pathLst>
            </a:custGeom>
            <a:solidFill>
              <a:srgbClr val="F4F4F4"/>
            </a:solidFill>
          </p:spPr>
          <p:txBody>
            <a:bodyPr wrap="square" lIns="0" tIns="0" rIns="0" bIns="0" rtlCol="0"/>
            <a:lstStyle/>
            <a:p>
              <a:endParaRPr lang="gl-ES" noProof="0" dirty="0">
                <a:latin typeface="Poppins" panose="00000500000000000000" pitchFamily="2" charset="0"/>
                <a:cs typeface="Poppins" panose="00000500000000000000" pitchFamily="2" charset="0"/>
              </a:endParaRPr>
            </a:p>
          </p:txBody>
        </p:sp>
        <p:pic>
          <p:nvPicPr>
            <p:cNvPr id="24" name="object 26">
              <a:extLst>
                <a:ext uri="{FF2B5EF4-FFF2-40B4-BE49-F238E27FC236}">
                  <a16:creationId xmlns:a16="http://schemas.microsoft.com/office/drawing/2014/main" id="{E0CE598B-2FA4-F076-5DB1-5116C62E32D1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5858698" y="3126786"/>
              <a:ext cx="1390054" cy="1343025"/>
            </a:xfrm>
            <a:prstGeom prst="rect">
              <a:avLst/>
            </a:prstGeom>
          </p:spPr>
        </p:pic>
        <p:sp>
          <p:nvSpPr>
            <p:cNvPr id="28" name="object 30">
              <a:extLst>
                <a:ext uri="{FF2B5EF4-FFF2-40B4-BE49-F238E27FC236}">
                  <a16:creationId xmlns:a16="http://schemas.microsoft.com/office/drawing/2014/main" id="{304D8F17-D297-8824-36AC-278E44BC9B5E}"/>
                </a:ext>
              </a:extLst>
            </p:cNvPr>
            <p:cNvSpPr/>
            <p:nvPr/>
          </p:nvSpPr>
          <p:spPr>
            <a:xfrm>
              <a:off x="1576567" y="7237645"/>
              <a:ext cx="4396740" cy="2097405"/>
            </a:xfrm>
            <a:custGeom>
              <a:avLst/>
              <a:gdLst/>
              <a:ahLst/>
              <a:cxnLst/>
              <a:rect l="l" t="t" r="r" b="b"/>
              <a:pathLst>
                <a:path w="4396740" h="2097404">
                  <a:moveTo>
                    <a:pt x="4358610" y="2097093"/>
                  </a:moveTo>
                  <a:lnTo>
                    <a:pt x="38099" y="2097093"/>
                  </a:lnTo>
                  <a:lnTo>
                    <a:pt x="23269" y="2094099"/>
                  </a:lnTo>
                  <a:lnTo>
                    <a:pt x="11159" y="2085934"/>
                  </a:lnTo>
                  <a:lnTo>
                    <a:pt x="2994" y="2073824"/>
                  </a:lnTo>
                  <a:lnTo>
                    <a:pt x="0" y="2058993"/>
                  </a:lnTo>
                  <a:lnTo>
                    <a:pt x="0" y="38099"/>
                  </a:lnTo>
                  <a:lnTo>
                    <a:pt x="2994" y="23269"/>
                  </a:lnTo>
                  <a:lnTo>
                    <a:pt x="11159" y="11159"/>
                  </a:lnTo>
                  <a:lnTo>
                    <a:pt x="23269" y="2994"/>
                  </a:lnTo>
                  <a:lnTo>
                    <a:pt x="38099" y="0"/>
                  </a:lnTo>
                  <a:lnTo>
                    <a:pt x="4358610" y="0"/>
                  </a:lnTo>
                  <a:lnTo>
                    <a:pt x="4373440" y="2994"/>
                  </a:lnTo>
                  <a:lnTo>
                    <a:pt x="4385550" y="11159"/>
                  </a:lnTo>
                  <a:lnTo>
                    <a:pt x="4393716" y="23269"/>
                  </a:lnTo>
                  <a:lnTo>
                    <a:pt x="4396710" y="38099"/>
                  </a:lnTo>
                  <a:lnTo>
                    <a:pt x="4396710" y="2058993"/>
                  </a:lnTo>
                  <a:lnTo>
                    <a:pt x="4393716" y="2073824"/>
                  </a:lnTo>
                  <a:lnTo>
                    <a:pt x="4385550" y="2085934"/>
                  </a:lnTo>
                  <a:lnTo>
                    <a:pt x="4373440" y="2094099"/>
                  </a:lnTo>
                  <a:lnTo>
                    <a:pt x="4358610" y="2097093"/>
                  </a:lnTo>
                  <a:close/>
                </a:path>
              </a:pathLst>
            </a:custGeom>
            <a:solidFill>
              <a:srgbClr val="F4F4F4"/>
            </a:solidFill>
          </p:spPr>
          <p:txBody>
            <a:bodyPr wrap="square" lIns="0" tIns="0" rIns="0" bIns="0" rtlCol="0"/>
            <a:lstStyle/>
            <a:p>
              <a:endParaRPr lang="gl-ES" noProof="0" dirty="0">
                <a:latin typeface="Poppins" panose="00000500000000000000" pitchFamily="2" charset="0"/>
                <a:cs typeface="Poppins" panose="00000500000000000000" pitchFamily="2" charset="0"/>
              </a:endParaRPr>
            </a:p>
          </p:txBody>
        </p:sp>
        <p:pic>
          <p:nvPicPr>
            <p:cNvPr id="29" name="object 31">
              <a:extLst>
                <a:ext uri="{FF2B5EF4-FFF2-40B4-BE49-F238E27FC236}">
                  <a16:creationId xmlns:a16="http://schemas.microsoft.com/office/drawing/2014/main" id="{1C94510A-64D7-7FA0-D43F-F5C51762A54B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445935" y="4950562"/>
              <a:ext cx="3724274" cy="733424"/>
            </a:xfrm>
            <a:prstGeom prst="rect">
              <a:avLst/>
            </a:prstGeom>
          </p:spPr>
        </p:pic>
        <p:sp>
          <p:nvSpPr>
            <p:cNvPr id="30" name="object 32">
              <a:extLst>
                <a:ext uri="{FF2B5EF4-FFF2-40B4-BE49-F238E27FC236}">
                  <a16:creationId xmlns:a16="http://schemas.microsoft.com/office/drawing/2014/main" id="{F5B725CF-FEF6-56EE-C6EF-F275883CC3BB}"/>
                </a:ext>
              </a:extLst>
            </p:cNvPr>
            <p:cNvSpPr/>
            <p:nvPr/>
          </p:nvSpPr>
          <p:spPr>
            <a:xfrm>
              <a:off x="1647816" y="4313459"/>
              <a:ext cx="4396740" cy="2097404"/>
            </a:xfrm>
            <a:custGeom>
              <a:avLst/>
              <a:gdLst/>
              <a:ahLst/>
              <a:cxnLst/>
              <a:rect l="l" t="t" r="r" b="b"/>
              <a:pathLst>
                <a:path w="4396740" h="2097404">
                  <a:moveTo>
                    <a:pt x="4358612" y="2097093"/>
                  </a:moveTo>
                  <a:lnTo>
                    <a:pt x="38097" y="2097093"/>
                  </a:lnTo>
                  <a:lnTo>
                    <a:pt x="23269" y="2094100"/>
                  </a:lnTo>
                  <a:lnTo>
                    <a:pt x="11159" y="2085935"/>
                  </a:lnTo>
                  <a:lnTo>
                    <a:pt x="2993" y="2073824"/>
                  </a:lnTo>
                  <a:lnTo>
                    <a:pt x="0" y="2058995"/>
                  </a:lnTo>
                  <a:lnTo>
                    <a:pt x="0" y="38099"/>
                  </a:lnTo>
                  <a:lnTo>
                    <a:pt x="23269" y="2994"/>
                  </a:lnTo>
                  <a:lnTo>
                    <a:pt x="4358610" y="0"/>
                  </a:lnTo>
                  <a:lnTo>
                    <a:pt x="4373440" y="2994"/>
                  </a:lnTo>
                  <a:lnTo>
                    <a:pt x="4385550" y="11159"/>
                  </a:lnTo>
                  <a:lnTo>
                    <a:pt x="4393716" y="23269"/>
                  </a:lnTo>
                  <a:lnTo>
                    <a:pt x="4396710" y="38099"/>
                  </a:lnTo>
                  <a:lnTo>
                    <a:pt x="4396710" y="2058995"/>
                  </a:lnTo>
                  <a:lnTo>
                    <a:pt x="4393716" y="2073824"/>
                  </a:lnTo>
                  <a:lnTo>
                    <a:pt x="4385550" y="2085935"/>
                  </a:lnTo>
                  <a:lnTo>
                    <a:pt x="4373440" y="2094100"/>
                  </a:lnTo>
                  <a:lnTo>
                    <a:pt x="4358612" y="2097093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</p:spPr>
          <p:txBody>
            <a:bodyPr wrap="square" lIns="0" tIns="0" rIns="0" bIns="0" rtlCol="0"/>
            <a:lstStyle/>
            <a:p>
              <a:endParaRPr lang="gl-ES" noProof="0" dirty="0">
                <a:latin typeface="Poppins" panose="00000500000000000000" pitchFamily="2" charset="0"/>
                <a:cs typeface="Poppins" panose="00000500000000000000" pitchFamily="2" charset="0"/>
              </a:endParaRPr>
            </a:p>
          </p:txBody>
        </p:sp>
        <p:pic>
          <p:nvPicPr>
            <p:cNvPr id="31" name="object 33">
              <a:extLst>
                <a:ext uri="{FF2B5EF4-FFF2-40B4-BE49-F238E27FC236}">
                  <a16:creationId xmlns:a16="http://schemas.microsoft.com/office/drawing/2014/main" id="{4C85649A-F687-D3D9-535E-B51C9E6071FD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07273" y="4161208"/>
              <a:ext cx="2000249" cy="1028700"/>
            </a:xfrm>
            <a:prstGeom prst="rect">
              <a:avLst/>
            </a:prstGeom>
          </p:spPr>
        </p:pic>
        <p:pic>
          <p:nvPicPr>
            <p:cNvPr id="7" name="object 13">
              <a:extLst>
                <a:ext uri="{FF2B5EF4-FFF2-40B4-BE49-F238E27FC236}">
                  <a16:creationId xmlns:a16="http://schemas.microsoft.com/office/drawing/2014/main" id="{5F1FE909-C48F-AB93-22E7-453C5E2D313F}"/>
                </a:ext>
              </a:extLst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6293359" y="4381934"/>
              <a:ext cx="832758" cy="1960449"/>
            </a:xfrm>
            <a:prstGeom prst="rect">
              <a:avLst/>
            </a:prstGeom>
          </p:spPr>
        </p:pic>
      </p:grpSp>
      <p:sp>
        <p:nvSpPr>
          <p:cNvPr id="33" name="object 35">
            <a:extLst>
              <a:ext uri="{FF2B5EF4-FFF2-40B4-BE49-F238E27FC236}">
                <a16:creationId xmlns:a16="http://schemas.microsoft.com/office/drawing/2014/main" id="{9D1FF98F-4351-FB02-6925-1829D7E87F61}"/>
              </a:ext>
            </a:extLst>
          </p:cNvPr>
          <p:cNvSpPr txBox="1"/>
          <p:nvPr/>
        </p:nvSpPr>
        <p:spPr>
          <a:xfrm>
            <a:off x="8159667" y="3539715"/>
            <a:ext cx="2934825" cy="1873760"/>
          </a:xfrm>
          <a:prstGeom prst="rect">
            <a:avLst/>
          </a:prstGeom>
        </p:spPr>
        <p:txBody>
          <a:bodyPr vert="horz" wrap="square" lIns="0" tIns="116120" rIns="0" bIns="0" rtlCol="0">
            <a:spAutoFit/>
          </a:bodyPr>
          <a:lstStyle/>
          <a:p>
            <a:pPr marL="38849" algn="ctr">
              <a:spcBef>
                <a:spcPts val="914"/>
              </a:spcBef>
            </a:pPr>
            <a:r>
              <a:rPr lang="gl-ES" sz="1496" b="1" spc="110" dirty="0">
                <a:solidFill>
                  <a:srgbClr val="345264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MOBILIDADE SOSTIBLE</a:t>
            </a:r>
            <a:endParaRPr lang="gl-ES" sz="1496" noProof="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ctr">
              <a:spcBef>
                <a:spcPts val="725"/>
              </a:spcBef>
            </a:pPr>
            <a:r>
              <a:rPr lang="gl-ES" sz="1264" b="1" spc="57" dirty="0">
                <a:solidFill>
                  <a:srgbClr val="387886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PUNTOS DE RECARGA</a:t>
            </a:r>
          </a:p>
          <a:p>
            <a:pPr algn="ctr">
              <a:spcBef>
                <a:spcPts val="725"/>
              </a:spcBef>
            </a:pPr>
            <a:r>
              <a:rPr lang="gl-ES" sz="1264" b="1" spc="57" dirty="0">
                <a:solidFill>
                  <a:srgbClr val="387886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VEHÍCULOS ELÉCTRICOS COMPARTIDOS</a:t>
            </a:r>
          </a:p>
          <a:p>
            <a:pPr algn="ctr">
              <a:spcBef>
                <a:spcPts val="725"/>
              </a:spcBef>
            </a:pPr>
            <a:r>
              <a:rPr lang="gl-ES" sz="1264" b="1" spc="113" noProof="0" dirty="0">
                <a:solidFill>
                  <a:srgbClr val="387886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AFORRO</a:t>
            </a:r>
            <a:r>
              <a:rPr lang="gl-ES" sz="1264" b="1" spc="-27" noProof="0" dirty="0">
                <a:solidFill>
                  <a:srgbClr val="387886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gl-ES" sz="1264" b="1" spc="96" noProof="0" dirty="0">
                <a:solidFill>
                  <a:srgbClr val="387886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DE</a:t>
            </a:r>
            <a:r>
              <a:rPr lang="gl-ES" sz="1264" b="1" spc="-27" noProof="0" dirty="0">
                <a:solidFill>
                  <a:srgbClr val="387886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gl-ES" sz="1264" b="1" noProof="0" dirty="0">
                <a:solidFill>
                  <a:srgbClr val="387886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2</a:t>
            </a:r>
            <a:r>
              <a:rPr lang="gl-ES" sz="1264" b="1" spc="-23" noProof="0" dirty="0">
                <a:solidFill>
                  <a:srgbClr val="387886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gl-ES" sz="1264" b="1" spc="96" noProof="0" dirty="0">
                <a:solidFill>
                  <a:srgbClr val="387886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TONELADAS</a:t>
            </a:r>
            <a:r>
              <a:rPr lang="gl-ES" sz="1264" b="1" spc="-27" noProof="0" dirty="0">
                <a:solidFill>
                  <a:srgbClr val="387886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gl-ES" sz="1264" b="1" spc="57" noProof="0" dirty="0">
                <a:solidFill>
                  <a:srgbClr val="387886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CO2 POR CADA 15.000 KM</a:t>
            </a:r>
          </a:p>
          <a:p>
            <a:pPr algn="ctr">
              <a:spcBef>
                <a:spcPts val="725"/>
              </a:spcBef>
            </a:pPr>
            <a:endParaRPr lang="gl-ES" sz="1264" b="1" spc="57" dirty="0">
              <a:solidFill>
                <a:srgbClr val="387886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34" name="object 36">
            <a:extLst>
              <a:ext uri="{FF2B5EF4-FFF2-40B4-BE49-F238E27FC236}">
                <a16:creationId xmlns:a16="http://schemas.microsoft.com/office/drawing/2014/main" id="{FAA8F1D7-6EB3-9EB2-23B6-D9157E7E12A5}"/>
              </a:ext>
            </a:extLst>
          </p:cNvPr>
          <p:cNvSpPr txBox="1"/>
          <p:nvPr/>
        </p:nvSpPr>
        <p:spPr>
          <a:xfrm>
            <a:off x="7981431" y="1207404"/>
            <a:ext cx="3076204" cy="1411285"/>
          </a:xfrm>
          <a:prstGeom prst="rect">
            <a:avLst/>
          </a:prstGeom>
        </p:spPr>
        <p:txBody>
          <a:bodyPr vert="horz" wrap="square" lIns="0" tIns="40958" rIns="0" bIns="0" rtlCol="0">
            <a:spAutoFit/>
          </a:bodyPr>
          <a:lstStyle/>
          <a:p>
            <a:pPr marL="8446" marR="3378" indent="-35893" algn="ctr">
              <a:lnSpc>
                <a:spcPct val="130200"/>
              </a:lnSpc>
              <a:spcBef>
                <a:spcPts val="322"/>
              </a:spcBef>
            </a:pPr>
            <a:r>
              <a:rPr lang="gl-ES" sz="1496" b="1" spc="106" noProof="0" dirty="0">
                <a:solidFill>
                  <a:srgbClr val="345264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AFORRO ENERXÉTICO </a:t>
            </a:r>
          </a:p>
          <a:p>
            <a:pPr marL="8446" marR="3378" indent="-35893" algn="ctr">
              <a:lnSpc>
                <a:spcPct val="130200"/>
              </a:lnSpc>
              <a:spcBef>
                <a:spcPts val="322"/>
              </a:spcBef>
            </a:pPr>
            <a:r>
              <a:rPr lang="gl-ES" sz="1264" b="1" spc="113" noProof="0" dirty="0">
                <a:solidFill>
                  <a:srgbClr val="387886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AUDITORÍAS CONXUNTAS</a:t>
            </a:r>
          </a:p>
          <a:p>
            <a:pPr marL="8446" marR="3378" indent="-35893" algn="ctr">
              <a:lnSpc>
                <a:spcPct val="130200"/>
              </a:lnSpc>
              <a:spcBef>
                <a:spcPts val="322"/>
              </a:spcBef>
            </a:pPr>
            <a:r>
              <a:rPr lang="gl-ES" sz="1264" b="1" spc="113" noProof="0" dirty="0">
                <a:solidFill>
                  <a:srgbClr val="387886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SISTEMAS INTEL</a:t>
            </a:r>
            <a:r>
              <a:rPr lang="gl-ES" sz="1264" b="1" spc="113" dirty="0">
                <a:solidFill>
                  <a:srgbClr val="387886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IXENTES DE CONTROL E MONOTORIZACIÓN DE CONSUMO</a:t>
            </a:r>
            <a:endParaRPr lang="gl-ES" sz="1264" b="1" spc="113" noProof="0" dirty="0">
              <a:solidFill>
                <a:srgbClr val="387886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35" name="object 37">
            <a:extLst>
              <a:ext uri="{FF2B5EF4-FFF2-40B4-BE49-F238E27FC236}">
                <a16:creationId xmlns:a16="http://schemas.microsoft.com/office/drawing/2014/main" id="{AC8BEC20-BDF8-1E21-3500-0231011E5C0D}"/>
              </a:ext>
            </a:extLst>
          </p:cNvPr>
          <p:cNvSpPr txBox="1"/>
          <p:nvPr/>
        </p:nvSpPr>
        <p:spPr>
          <a:xfrm>
            <a:off x="1097508" y="1734058"/>
            <a:ext cx="2960553" cy="1113868"/>
          </a:xfrm>
          <a:prstGeom prst="rect">
            <a:avLst/>
          </a:prstGeom>
        </p:spPr>
        <p:txBody>
          <a:bodyPr vert="horz" wrap="square" lIns="0" tIns="10134" rIns="0" bIns="0" rtlCol="0">
            <a:spAutoFit/>
          </a:bodyPr>
          <a:lstStyle/>
          <a:p>
            <a:pPr marL="57852" algn="ctr">
              <a:spcBef>
                <a:spcPts val="80"/>
              </a:spcBef>
            </a:pPr>
            <a:r>
              <a:rPr lang="gl-ES" sz="1496" b="1" spc="120" dirty="0">
                <a:solidFill>
                  <a:srgbClr val="345264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AUTOCONSUMO</a:t>
            </a:r>
            <a:endParaRPr lang="gl-ES" sz="1496" noProof="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8446" marR="3378" indent="-422" algn="ctr">
              <a:lnSpc>
                <a:spcPct val="126299"/>
              </a:lnSpc>
              <a:spcBef>
                <a:spcPts val="599"/>
              </a:spcBef>
            </a:pPr>
            <a:r>
              <a:rPr lang="gl-ES" sz="1264" b="1" spc="113" noProof="0" dirty="0">
                <a:solidFill>
                  <a:srgbClr val="387886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FV: AFORRO</a:t>
            </a:r>
            <a:r>
              <a:rPr lang="gl-ES" sz="1264" b="1" spc="-30" noProof="0" dirty="0">
                <a:solidFill>
                  <a:srgbClr val="387886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gl-ES" sz="1264" b="1" spc="96" noProof="0" dirty="0">
                <a:solidFill>
                  <a:srgbClr val="387886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ANUAL</a:t>
            </a:r>
            <a:r>
              <a:rPr lang="gl-ES" sz="1264" b="1" spc="-30" noProof="0" dirty="0">
                <a:solidFill>
                  <a:srgbClr val="387886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gl-ES" sz="1264" b="1" spc="73" noProof="0" dirty="0">
                <a:solidFill>
                  <a:srgbClr val="387886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NA </a:t>
            </a:r>
            <a:r>
              <a:rPr lang="gl-ES" sz="1264" b="1" spc="80" noProof="0" dirty="0">
                <a:solidFill>
                  <a:srgbClr val="387886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FACTURA</a:t>
            </a:r>
            <a:r>
              <a:rPr lang="gl-ES" sz="1264" b="1" spc="-33" noProof="0" dirty="0">
                <a:solidFill>
                  <a:srgbClr val="387886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gl-ES" sz="1264" b="1" spc="53" noProof="0" dirty="0">
                <a:solidFill>
                  <a:srgbClr val="387886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ELÉCTRIC</a:t>
            </a:r>
            <a:r>
              <a:rPr lang="gl-ES" sz="1264" b="1" spc="53" dirty="0">
                <a:solidFill>
                  <a:srgbClr val="387886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 </a:t>
            </a:r>
          </a:p>
          <a:p>
            <a:pPr marL="8446" marR="3378" indent="-422" algn="ctr">
              <a:lnSpc>
                <a:spcPct val="126299"/>
              </a:lnSpc>
              <a:spcBef>
                <a:spcPts val="599"/>
              </a:spcBef>
            </a:pPr>
            <a:r>
              <a:rPr lang="gl-ES" sz="1264" b="1" spc="53" dirty="0">
                <a:solidFill>
                  <a:srgbClr val="387886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VENTA OU CESIÓN DE EXCEDENTES</a:t>
            </a:r>
            <a:endParaRPr lang="gl-ES" sz="1264" noProof="0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37" name="object 22">
            <a:extLst>
              <a:ext uri="{FF2B5EF4-FFF2-40B4-BE49-F238E27FC236}">
                <a16:creationId xmlns:a16="http://schemas.microsoft.com/office/drawing/2014/main" id="{98FF9F08-8901-A4E7-BA48-26A66042EE26}"/>
              </a:ext>
            </a:extLst>
          </p:cNvPr>
          <p:cNvSpPr txBox="1">
            <a:spLocks/>
          </p:cNvSpPr>
          <p:nvPr/>
        </p:nvSpPr>
        <p:spPr>
          <a:xfrm>
            <a:off x="447370" y="932273"/>
            <a:ext cx="5567437" cy="344430"/>
          </a:xfrm>
          <a:prstGeom prst="rect">
            <a:avLst/>
          </a:prstGeom>
        </p:spPr>
        <p:txBody>
          <a:bodyPr vert="horz" wrap="square" lIns="0" tIns="8867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8446">
              <a:spcBef>
                <a:spcPts val="70"/>
              </a:spcBef>
            </a:pPr>
            <a:r>
              <a:rPr lang="gl-ES" sz="2400" b="1" kern="0" noProof="0" dirty="0">
                <a:solidFill>
                  <a:srgbClr val="E0C537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ACTIVIDADES</a:t>
            </a:r>
          </a:p>
        </p:txBody>
      </p:sp>
      <p:sp>
        <p:nvSpPr>
          <p:cNvPr id="38" name="Título 1">
            <a:extLst>
              <a:ext uri="{FF2B5EF4-FFF2-40B4-BE49-F238E27FC236}">
                <a16:creationId xmlns:a16="http://schemas.microsoft.com/office/drawing/2014/main" id="{D517743D-7EF9-64C7-8310-A6222379857F}"/>
              </a:ext>
            </a:extLst>
          </p:cNvPr>
          <p:cNvSpPr txBox="1">
            <a:spLocks/>
          </p:cNvSpPr>
          <p:nvPr/>
        </p:nvSpPr>
        <p:spPr>
          <a:xfrm>
            <a:off x="382834" y="266942"/>
            <a:ext cx="10873789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gl-ES" sz="2800" b="1" noProof="0" dirty="0">
                <a:solidFill>
                  <a:srgbClr val="4A594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COMUNIDADES ENERXÉTICAS</a:t>
            </a:r>
            <a:endParaRPr lang="gl-ES" sz="2800" b="1" noProof="0" dirty="0">
              <a:solidFill>
                <a:schemeClr val="accent4">
                  <a:lumMod val="75000"/>
                </a:schemeClr>
              </a:solidFill>
              <a:latin typeface="Poppins" panose="00000500000000000000" pitchFamily="2" charset="0"/>
              <a:ea typeface="+mn-ea"/>
              <a:cs typeface="Poppins" panose="00000500000000000000" pitchFamily="2" charset="0"/>
            </a:endParaRPr>
          </a:p>
        </p:txBody>
      </p:sp>
      <p:sp>
        <p:nvSpPr>
          <p:cNvPr id="8" name="object 37">
            <a:extLst>
              <a:ext uri="{FF2B5EF4-FFF2-40B4-BE49-F238E27FC236}">
                <a16:creationId xmlns:a16="http://schemas.microsoft.com/office/drawing/2014/main" id="{2E7A38FA-2F1D-7D64-B328-4A7AF5E220D7}"/>
              </a:ext>
            </a:extLst>
          </p:cNvPr>
          <p:cNvSpPr txBox="1"/>
          <p:nvPr/>
        </p:nvSpPr>
        <p:spPr>
          <a:xfrm>
            <a:off x="1097508" y="3507884"/>
            <a:ext cx="2921829" cy="1344060"/>
          </a:xfrm>
          <a:prstGeom prst="rect">
            <a:avLst/>
          </a:prstGeom>
        </p:spPr>
        <p:txBody>
          <a:bodyPr vert="horz" wrap="square" lIns="0" tIns="10134" rIns="0" bIns="0" rtlCol="0">
            <a:spAutoFit/>
          </a:bodyPr>
          <a:lstStyle/>
          <a:p>
            <a:pPr marL="57852" algn="ctr">
              <a:spcBef>
                <a:spcPts val="80"/>
              </a:spcBef>
            </a:pPr>
            <a:r>
              <a:rPr lang="gl-ES" sz="1496" b="1" spc="120" dirty="0">
                <a:solidFill>
                  <a:srgbClr val="345264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COMERCIALIZACIÓN E FINANCIACIÓN ENERXÍA</a:t>
            </a:r>
            <a:endParaRPr lang="gl-ES" sz="1496" noProof="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8446" marR="3378" indent="-422" algn="ctr">
              <a:lnSpc>
                <a:spcPct val="126299"/>
              </a:lnSpc>
              <a:spcBef>
                <a:spcPts val="599"/>
              </a:spcBef>
            </a:pPr>
            <a:r>
              <a:rPr lang="gl-ES" sz="1264" b="1" spc="113" dirty="0">
                <a:solidFill>
                  <a:srgbClr val="387886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ACCESO A SUBVENCIÓNS</a:t>
            </a:r>
          </a:p>
          <a:p>
            <a:pPr marL="8446" marR="3378" indent="-422" algn="ctr">
              <a:lnSpc>
                <a:spcPct val="126299"/>
              </a:lnSpc>
              <a:spcBef>
                <a:spcPts val="599"/>
              </a:spcBef>
            </a:pPr>
            <a:r>
              <a:rPr lang="gl-ES" sz="1264" b="1" spc="113" noProof="0" dirty="0">
                <a:solidFill>
                  <a:srgbClr val="387886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ACTUAR COMO COMERCIALIZADORA</a:t>
            </a:r>
            <a:endParaRPr lang="gl-ES" sz="1264" noProof="0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2" name="object 32">
            <a:extLst>
              <a:ext uri="{FF2B5EF4-FFF2-40B4-BE49-F238E27FC236}">
                <a16:creationId xmlns:a16="http://schemas.microsoft.com/office/drawing/2014/main" id="{CF4F6508-943E-D363-F99E-032D9382723A}"/>
              </a:ext>
            </a:extLst>
          </p:cNvPr>
          <p:cNvSpPr/>
          <p:nvPr/>
        </p:nvSpPr>
        <p:spPr>
          <a:xfrm>
            <a:off x="4827676" y="3576448"/>
            <a:ext cx="2923696" cy="1394708"/>
          </a:xfrm>
          <a:custGeom>
            <a:avLst/>
            <a:gdLst/>
            <a:ahLst/>
            <a:cxnLst/>
            <a:rect l="l" t="t" r="r" b="b"/>
            <a:pathLst>
              <a:path w="4396740" h="2097404">
                <a:moveTo>
                  <a:pt x="4358612" y="2097093"/>
                </a:moveTo>
                <a:lnTo>
                  <a:pt x="38097" y="2097093"/>
                </a:lnTo>
                <a:lnTo>
                  <a:pt x="23269" y="2094100"/>
                </a:lnTo>
                <a:lnTo>
                  <a:pt x="11159" y="2085935"/>
                </a:lnTo>
                <a:lnTo>
                  <a:pt x="2993" y="2073824"/>
                </a:lnTo>
                <a:lnTo>
                  <a:pt x="0" y="2058995"/>
                </a:lnTo>
                <a:lnTo>
                  <a:pt x="0" y="38099"/>
                </a:lnTo>
                <a:lnTo>
                  <a:pt x="23269" y="2994"/>
                </a:lnTo>
                <a:lnTo>
                  <a:pt x="4358610" y="0"/>
                </a:lnTo>
                <a:lnTo>
                  <a:pt x="4373440" y="2994"/>
                </a:lnTo>
                <a:lnTo>
                  <a:pt x="4385550" y="11159"/>
                </a:lnTo>
                <a:lnTo>
                  <a:pt x="4393716" y="23269"/>
                </a:lnTo>
                <a:lnTo>
                  <a:pt x="4396710" y="38099"/>
                </a:lnTo>
                <a:lnTo>
                  <a:pt x="4396710" y="2058995"/>
                </a:lnTo>
                <a:lnTo>
                  <a:pt x="4393716" y="2073824"/>
                </a:lnTo>
                <a:lnTo>
                  <a:pt x="4385550" y="2085935"/>
                </a:lnTo>
                <a:lnTo>
                  <a:pt x="4373440" y="2094100"/>
                </a:lnTo>
                <a:lnTo>
                  <a:pt x="4358612" y="2097093"/>
                </a:lnTo>
                <a:close/>
              </a:path>
            </a:pathLst>
          </a:custGeom>
          <a:solidFill>
            <a:srgbClr val="F4F4F4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 rtlCol="0"/>
          <a:lstStyle/>
          <a:p>
            <a:endParaRPr lang="gl-ES" noProof="0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5" name="object 37">
            <a:extLst>
              <a:ext uri="{FF2B5EF4-FFF2-40B4-BE49-F238E27FC236}">
                <a16:creationId xmlns:a16="http://schemas.microsoft.com/office/drawing/2014/main" id="{A1D85B96-E1F2-9514-D1E1-F61B811D0AD3}"/>
              </a:ext>
            </a:extLst>
          </p:cNvPr>
          <p:cNvSpPr txBox="1"/>
          <p:nvPr/>
        </p:nvSpPr>
        <p:spPr>
          <a:xfrm>
            <a:off x="5123299" y="3659815"/>
            <a:ext cx="2550788" cy="1282056"/>
          </a:xfrm>
          <a:prstGeom prst="rect">
            <a:avLst/>
          </a:prstGeom>
        </p:spPr>
        <p:txBody>
          <a:bodyPr vert="horz" wrap="square" lIns="0" tIns="10134" rIns="0" bIns="0" rtlCol="0">
            <a:spAutoFit/>
          </a:bodyPr>
          <a:lstStyle/>
          <a:p>
            <a:pPr marL="57852" algn="ctr">
              <a:spcBef>
                <a:spcPts val="80"/>
              </a:spcBef>
            </a:pPr>
            <a:r>
              <a:rPr lang="gl-ES" sz="1496" b="1" spc="120" noProof="0" dirty="0">
                <a:solidFill>
                  <a:srgbClr val="345264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XERACIÓN</a:t>
            </a:r>
            <a:endParaRPr lang="gl-ES" sz="1496" noProof="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8446" marR="3378" indent="-422" algn="ctr">
              <a:lnSpc>
                <a:spcPct val="126299"/>
              </a:lnSpc>
              <a:spcBef>
                <a:spcPts val="599"/>
              </a:spcBef>
            </a:pPr>
            <a:r>
              <a:rPr lang="gl-ES" sz="1264" b="1" spc="113" dirty="0">
                <a:solidFill>
                  <a:srgbClr val="387886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PRODUCIÓN DE ENERXÍA RENOVABLE: EÓLICA, SOLAR, BIOMASA, BIOGÁS...</a:t>
            </a:r>
            <a:endParaRPr lang="gl-ES" sz="1264" noProof="0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6" name="object 32">
            <a:extLst>
              <a:ext uri="{FF2B5EF4-FFF2-40B4-BE49-F238E27FC236}">
                <a16:creationId xmlns:a16="http://schemas.microsoft.com/office/drawing/2014/main" id="{16CA7E7E-629F-FD3E-EC24-39974F98ACCD}"/>
              </a:ext>
            </a:extLst>
          </p:cNvPr>
          <p:cNvSpPr/>
          <p:nvPr/>
        </p:nvSpPr>
        <p:spPr>
          <a:xfrm>
            <a:off x="4697552" y="1195924"/>
            <a:ext cx="2923696" cy="1394708"/>
          </a:xfrm>
          <a:custGeom>
            <a:avLst/>
            <a:gdLst/>
            <a:ahLst/>
            <a:cxnLst/>
            <a:rect l="l" t="t" r="r" b="b"/>
            <a:pathLst>
              <a:path w="4396740" h="2097404">
                <a:moveTo>
                  <a:pt x="4358612" y="2097093"/>
                </a:moveTo>
                <a:lnTo>
                  <a:pt x="38097" y="2097093"/>
                </a:lnTo>
                <a:lnTo>
                  <a:pt x="23269" y="2094100"/>
                </a:lnTo>
                <a:lnTo>
                  <a:pt x="11159" y="2085935"/>
                </a:lnTo>
                <a:lnTo>
                  <a:pt x="2993" y="2073824"/>
                </a:lnTo>
                <a:lnTo>
                  <a:pt x="0" y="2058995"/>
                </a:lnTo>
                <a:lnTo>
                  <a:pt x="0" y="38099"/>
                </a:lnTo>
                <a:lnTo>
                  <a:pt x="23269" y="2994"/>
                </a:lnTo>
                <a:lnTo>
                  <a:pt x="4358610" y="0"/>
                </a:lnTo>
                <a:lnTo>
                  <a:pt x="4373440" y="2994"/>
                </a:lnTo>
                <a:lnTo>
                  <a:pt x="4385550" y="11159"/>
                </a:lnTo>
                <a:lnTo>
                  <a:pt x="4393716" y="23269"/>
                </a:lnTo>
                <a:lnTo>
                  <a:pt x="4396710" y="38099"/>
                </a:lnTo>
                <a:lnTo>
                  <a:pt x="4396710" y="2058995"/>
                </a:lnTo>
                <a:lnTo>
                  <a:pt x="4393716" y="2073824"/>
                </a:lnTo>
                <a:lnTo>
                  <a:pt x="4385550" y="2085935"/>
                </a:lnTo>
                <a:lnTo>
                  <a:pt x="4373440" y="2094100"/>
                </a:lnTo>
                <a:lnTo>
                  <a:pt x="4358612" y="2097093"/>
                </a:lnTo>
                <a:close/>
              </a:path>
            </a:pathLst>
          </a:custGeom>
          <a:solidFill>
            <a:srgbClr val="F4F4F4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 rtlCol="0"/>
          <a:lstStyle/>
          <a:p>
            <a:endParaRPr lang="gl-ES" noProof="0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2" name="object 37">
            <a:extLst>
              <a:ext uri="{FF2B5EF4-FFF2-40B4-BE49-F238E27FC236}">
                <a16:creationId xmlns:a16="http://schemas.microsoft.com/office/drawing/2014/main" id="{864CBDFB-0E61-730B-B593-3983D204DF3F}"/>
              </a:ext>
            </a:extLst>
          </p:cNvPr>
          <p:cNvSpPr txBox="1"/>
          <p:nvPr/>
        </p:nvSpPr>
        <p:spPr>
          <a:xfrm>
            <a:off x="4697553" y="1249342"/>
            <a:ext cx="2923695" cy="1282056"/>
          </a:xfrm>
          <a:prstGeom prst="rect">
            <a:avLst/>
          </a:prstGeom>
        </p:spPr>
        <p:txBody>
          <a:bodyPr vert="horz" wrap="square" lIns="0" tIns="10134" rIns="0" bIns="0" rtlCol="0">
            <a:spAutoFit/>
          </a:bodyPr>
          <a:lstStyle/>
          <a:p>
            <a:pPr marL="57852" algn="ctr">
              <a:spcBef>
                <a:spcPts val="80"/>
              </a:spcBef>
            </a:pPr>
            <a:r>
              <a:rPr lang="gl-ES" sz="1496" b="1" spc="120" dirty="0">
                <a:solidFill>
                  <a:srgbClr val="345264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ALMACENAMENTO</a:t>
            </a:r>
            <a:endParaRPr lang="gl-ES" sz="1496" noProof="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8446" marR="3378" indent="-422" algn="ctr">
              <a:lnSpc>
                <a:spcPct val="126299"/>
              </a:lnSpc>
              <a:spcBef>
                <a:spcPts val="599"/>
              </a:spcBef>
            </a:pPr>
            <a:r>
              <a:rPr lang="gl-ES" sz="1264" b="1" spc="113" noProof="0" dirty="0">
                <a:solidFill>
                  <a:srgbClr val="387886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USO DE BATERÍAS COMÚNS PARA ALMACENAR E OPTIMIZAR O SEU USO EN HORAS DE MAIOR CONSUMO</a:t>
            </a:r>
            <a:endParaRPr lang="gl-ES" sz="1264" noProof="0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22" name="Imagen 21">
            <a:extLst>
              <a:ext uri="{FF2B5EF4-FFF2-40B4-BE49-F238E27FC236}">
                <a16:creationId xmlns:a16="http://schemas.microsoft.com/office/drawing/2014/main" id="{0D36F3D2-5154-6597-D2F9-75404312120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128768" y="728281"/>
            <a:ext cx="991591" cy="991591"/>
          </a:xfrm>
          <a:prstGeom prst="rect">
            <a:avLst/>
          </a:prstGeom>
        </p:spPr>
      </p:pic>
      <p:pic>
        <p:nvPicPr>
          <p:cNvPr id="23" name="Imagen 22">
            <a:extLst>
              <a:ext uri="{FF2B5EF4-FFF2-40B4-BE49-F238E27FC236}">
                <a16:creationId xmlns:a16="http://schemas.microsoft.com/office/drawing/2014/main" id="{383E610B-0498-FCA9-916C-8650DCFF18F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802605" y="3862764"/>
            <a:ext cx="948504" cy="948504"/>
          </a:xfrm>
          <a:prstGeom prst="rect">
            <a:avLst/>
          </a:prstGeom>
        </p:spPr>
      </p:pic>
      <p:pic>
        <p:nvPicPr>
          <p:cNvPr id="32" name="Imagen 31">
            <a:extLst>
              <a:ext uri="{FF2B5EF4-FFF2-40B4-BE49-F238E27FC236}">
                <a16:creationId xmlns:a16="http://schemas.microsoft.com/office/drawing/2014/main" id="{64C540B8-6CF2-F880-C9D1-74AAFE87285D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940392" y="2887118"/>
            <a:ext cx="2647950" cy="1724025"/>
          </a:xfrm>
          <a:prstGeom prst="rect">
            <a:avLst/>
          </a:prstGeom>
        </p:spPr>
      </p:pic>
      <p:pic>
        <p:nvPicPr>
          <p:cNvPr id="27" name="Imagen 26">
            <a:extLst>
              <a:ext uri="{FF2B5EF4-FFF2-40B4-BE49-F238E27FC236}">
                <a16:creationId xmlns:a16="http://schemas.microsoft.com/office/drawing/2014/main" id="{98F4F060-0F90-ED2A-CF8C-2648A4EF28E1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2117" y="3990870"/>
            <a:ext cx="1169739" cy="1169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8306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B4E3B4-A6A8-472C-BFB5-3A6ADAD532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6">
            <a:extLst>
              <a:ext uri="{FF2B5EF4-FFF2-40B4-BE49-F238E27FC236}">
                <a16:creationId xmlns:a16="http://schemas.microsoft.com/office/drawing/2014/main" id="{E9118BD3-669A-24F1-8C9C-F70524D986B6}"/>
              </a:ext>
            </a:extLst>
          </p:cNvPr>
          <p:cNvSpPr txBox="1">
            <a:spLocks/>
          </p:cNvSpPr>
          <p:nvPr/>
        </p:nvSpPr>
        <p:spPr>
          <a:xfrm>
            <a:off x="3182149" y="5896364"/>
            <a:ext cx="5665316" cy="6043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E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gl-E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"/>
              <a:ea typeface="+mn-ea"/>
              <a:cs typeface="+mn-cs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AC775F35-3F83-A304-D76B-A388873356D1}"/>
              </a:ext>
            </a:extLst>
          </p:cNvPr>
          <p:cNvSpPr txBox="1"/>
          <p:nvPr/>
        </p:nvSpPr>
        <p:spPr>
          <a:xfrm>
            <a:off x="97654" y="5743853"/>
            <a:ext cx="12020365" cy="97654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gl-E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582764FD-3A35-D043-7165-F5504EF7B89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11365" b="-1094"/>
          <a:stretch/>
        </p:blipFill>
        <p:spPr>
          <a:xfrm>
            <a:off x="189408" y="5986811"/>
            <a:ext cx="8305689" cy="490625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45532924-5E83-1838-94F5-A66B5970D7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49522" y="6010083"/>
            <a:ext cx="1733003" cy="494774"/>
          </a:xfrm>
          <a:prstGeom prst="rect">
            <a:avLst/>
          </a:prstGeom>
        </p:spPr>
      </p:pic>
      <p:pic>
        <p:nvPicPr>
          <p:cNvPr id="11" name="Imagen 10" descr="Logotipo&#10;&#10;Descripción generada automáticamente">
            <a:extLst>
              <a:ext uri="{FF2B5EF4-FFF2-40B4-BE49-F238E27FC236}">
                <a16:creationId xmlns:a16="http://schemas.microsoft.com/office/drawing/2014/main" id="{87A91286-7386-2502-618C-69DE9D10522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20915" y="5896364"/>
            <a:ext cx="876972" cy="712101"/>
          </a:xfrm>
          <a:prstGeom prst="rect">
            <a:avLst/>
          </a:prstGeom>
        </p:spPr>
      </p:pic>
      <p:grpSp>
        <p:nvGrpSpPr>
          <p:cNvPr id="29" name="object 3">
            <a:extLst>
              <a:ext uri="{FF2B5EF4-FFF2-40B4-BE49-F238E27FC236}">
                <a16:creationId xmlns:a16="http://schemas.microsoft.com/office/drawing/2014/main" id="{BFDE859D-5D6A-A6B9-3CE9-62E8CE3FBC33}"/>
              </a:ext>
            </a:extLst>
          </p:cNvPr>
          <p:cNvGrpSpPr/>
          <p:nvPr/>
        </p:nvGrpSpPr>
        <p:grpSpPr>
          <a:xfrm>
            <a:off x="3058536" y="2783653"/>
            <a:ext cx="1519236" cy="1189671"/>
            <a:chOff x="1432004" y="2576626"/>
            <a:chExt cx="3038475" cy="2379345"/>
          </a:xfrm>
        </p:grpSpPr>
        <p:pic>
          <p:nvPicPr>
            <p:cNvPr id="124" name="object 4">
              <a:extLst>
                <a:ext uri="{FF2B5EF4-FFF2-40B4-BE49-F238E27FC236}">
                  <a16:creationId xmlns:a16="http://schemas.microsoft.com/office/drawing/2014/main" id="{A095C589-418F-C179-E2CA-92608E39E5AA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432004" y="4688841"/>
              <a:ext cx="3038474" cy="266699"/>
            </a:xfrm>
            <a:prstGeom prst="rect">
              <a:avLst/>
            </a:prstGeom>
          </p:spPr>
        </p:pic>
        <p:sp>
          <p:nvSpPr>
            <p:cNvPr id="125" name="object 5">
              <a:extLst>
                <a:ext uri="{FF2B5EF4-FFF2-40B4-BE49-F238E27FC236}">
                  <a16:creationId xmlns:a16="http://schemas.microsoft.com/office/drawing/2014/main" id="{DD8F3EE9-CA3D-012D-684E-A9806FCBA07B}"/>
                </a:ext>
              </a:extLst>
            </p:cNvPr>
            <p:cNvSpPr/>
            <p:nvPr/>
          </p:nvSpPr>
          <p:spPr>
            <a:xfrm>
              <a:off x="1435472" y="2576626"/>
              <a:ext cx="3032125" cy="2211070"/>
            </a:xfrm>
            <a:custGeom>
              <a:avLst/>
              <a:gdLst/>
              <a:ahLst/>
              <a:cxnLst/>
              <a:rect l="l" t="t" r="r" b="b"/>
              <a:pathLst>
                <a:path w="3032125" h="2211070">
                  <a:moveTo>
                    <a:pt x="3031576" y="2211064"/>
                  </a:moveTo>
                  <a:lnTo>
                    <a:pt x="0" y="2211064"/>
                  </a:lnTo>
                  <a:lnTo>
                    <a:pt x="0" y="0"/>
                  </a:lnTo>
                  <a:lnTo>
                    <a:pt x="3031576" y="0"/>
                  </a:lnTo>
                  <a:lnTo>
                    <a:pt x="3031576" y="221106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1" name="object 11">
            <a:extLst>
              <a:ext uri="{FF2B5EF4-FFF2-40B4-BE49-F238E27FC236}">
                <a16:creationId xmlns:a16="http://schemas.microsoft.com/office/drawing/2014/main" id="{552190D9-899E-4322-8808-622EF9455A1F}"/>
              </a:ext>
            </a:extLst>
          </p:cNvPr>
          <p:cNvGrpSpPr/>
          <p:nvPr/>
        </p:nvGrpSpPr>
        <p:grpSpPr>
          <a:xfrm>
            <a:off x="4709267" y="3408670"/>
            <a:ext cx="1522417" cy="1201389"/>
            <a:chOff x="5100690" y="4493048"/>
            <a:chExt cx="3038475" cy="2397760"/>
          </a:xfrm>
        </p:grpSpPr>
        <p:pic>
          <p:nvPicPr>
            <p:cNvPr id="132" name="object 12">
              <a:extLst>
                <a:ext uri="{FF2B5EF4-FFF2-40B4-BE49-F238E27FC236}">
                  <a16:creationId xmlns:a16="http://schemas.microsoft.com/office/drawing/2014/main" id="{57D294D1-9C88-69A8-4110-A9F78F758A72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100690" y="6623783"/>
              <a:ext cx="3038474" cy="266699"/>
            </a:xfrm>
            <a:prstGeom prst="rect">
              <a:avLst/>
            </a:prstGeom>
          </p:spPr>
        </p:pic>
        <p:sp>
          <p:nvSpPr>
            <p:cNvPr id="133" name="object 13">
              <a:extLst>
                <a:ext uri="{FF2B5EF4-FFF2-40B4-BE49-F238E27FC236}">
                  <a16:creationId xmlns:a16="http://schemas.microsoft.com/office/drawing/2014/main" id="{92579D6E-5527-F422-5B78-0C51EB813EA9}"/>
                </a:ext>
              </a:extLst>
            </p:cNvPr>
            <p:cNvSpPr/>
            <p:nvPr/>
          </p:nvSpPr>
          <p:spPr>
            <a:xfrm>
              <a:off x="5103369" y="4493048"/>
              <a:ext cx="3032125" cy="2211070"/>
            </a:xfrm>
            <a:custGeom>
              <a:avLst/>
              <a:gdLst/>
              <a:ahLst/>
              <a:cxnLst/>
              <a:rect l="l" t="t" r="r" b="b"/>
              <a:pathLst>
                <a:path w="3032125" h="2211070">
                  <a:moveTo>
                    <a:pt x="3031576" y="2211064"/>
                  </a:moveTo>
                  <a:lnTo>
                    <a:pt x="0" y="2211064"/>
                  </a:lnTo>
                  <a:lnTo>
                    <a:pt x="0" y="0"/>
                  </a:lnTo>
                  <a:lnTo>
                    <a:pt x="3031576" y="0"/>
                  </a:lnTo>
                  <a:lnTo>
                    <a:pt x="3031576" y="2211064"/>
                  </a:lnTo>
                  <a:close/>
                </a:path>
              </a:pathLst>
            </a:custGeom>
            <a:solidFill>
              <a:srgbClr val="3878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4" name="object 14">
              <a:extLst>
                <a:ext uri="{FF2B5EF4-FFF2-40B4-BE49-F238E27FC236}">
                  <a16:creationId xmlns:a16="http://schemas.microsoft.com/office/drawing/2014/main" id="{22FC37DF-E890-62D9-9F7C-1CD5152D602E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243099" y="4767008"/>
              <a:ext cx="2724150" cy="1666874"/>
            </a:xfrm>
            <a:prstGeom prst="rect">
              <a:avLst/>
            </a:prstGeom>
          </p:spPr>
        </p:pic>
      </p:grpSp>
      <p:grpSp>
        <p:nvGrpSpPr>
          <p:cNvPr id="135" name="object 15">
            <a:extLst>
              <a:ext uri="{FF2B5EF4-FFF2-40B4-BE49-F238E27FC236}">
                <a16:creationId xmlns:a16="http://schemas.microsoft.com/office/drawing/2014/main" id="{747BBD39-5D2C-0055-0B26-5743252F6954}"/>
              </a:ext>
            </a:extLst>
          </p:cNvPr>
          <p:cNvGrpSpPr/>
          <p:nvPr/>
        </p:nvGrpSpPr>
        <p:grpSpPr>
          <a:xfrm>
            <a:off x="3046258" y="3990697"/>
            <a:ext cx="1519236" cy="1189671"/>
            <a:chOff x="1628889" y="6430152"/>
            <a:chExt cx="3038475" cy="2379345"/>
          </a:xfrm>
        </p:grpSpPr>
        <p:pic>
          <p:nvPicPr>
            <p:cNvPr id="136" name="object 16">
              <a:extLst>
                <a:ext uri="{FF2B5EF4-FFF2-40B4-BE49-F238E27FC236}">
                  <a16:creationId xmlns:a16="http://schemas.microsoft.com/office/drawing/2014/main" id="{15421235-E3E0-D693-CEC1-B20B75A87D8D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628889" y="8542367"/>
              <a:ext cx="3038474" cy="266699"/>
            </a:xfrm>
            <a:prstGeom prst="rect">
              <a:avLst/>
            </a:prstGeom>
          </p:spPr>
        </p:pic>
        <p:sp>
          <p:nvSpPr>
            <p:cNvPr id="137" name="object 17">
              <a:extLst>
                <a:ext uri="{FF2B5EF4-FFF2-40B4-BE49-F238E27FC236}">
                  <a16:creationId xmlns:a16="http://schemas.microsoft.com/office/drawing/2014/main" id="{697C2C25-C57C-7AE6-0EEF-ECC9230EFC06}"/>
                </a:ext>
              </a:extLst>
            </p:cNvPr>
            <p:cNvSpPr/>
            <p:nvPr/>
          </p:nvSpPr>
          <p:spPr>
            <a:xfrm>
              <a:off x="1632357" y="6430152"/>
              <a:ext cx="3032125" cy="2211070"/>
            </a:xfrm>
            <a:custGeom>
              <a:avLst/>
              <a:gdLst/>
              <a:ahLst/>
              <a:cxnLst/>
              <a:rect l="l" t="t" r="r" b="b"/>
              <a:pathLst>
                <a:path w="3032125" h="2211070">
                  <a:moveTo>
                    <a:pt x="3031576" y="2211064"/>
                  </a:moveTo>
                  <a:lnTo>
                    <a:pt x="0" y="2211064"/>
                  </a:lnTo>
                  <a:lnTo>
                    <a:pt x="0" y="0"/>
                  </a:lnTo>
                  <a:lnTo>
                    <a:pt x="3031576" y="0"/>
                  </a:lnTo>
                  <a:lnTo>
                    <a:pt x="3031576" y="221106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8" name="object 18">
              <a:extLst>
                <a:ext uri="{FF2B5EF4-FFF2-40B4-BE49-F238E27FC236}">
                  <a16:creationId xmlns:a16="http://schemas.microsoft.com/office/drawing/2014/main" id="{6CC6F99F-1C67-8099-DB5F-5D25C0EF21FB}"/>
                </a:ext>
              </a:extLst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047309" y="6757289"/>
              <a:ext cx="2209799" cy="1552574"/>
            </a:xfrm>
            <a:prstGeom prst="rect">
              <a:avLst/>
            </a:prstGeom>
          </p:spPr>
        </p:pic>
      </p:grpSp>
      <p:pic>
        <p:nvPicPr>
          <p:cNvPr id="139" name="object 19">
            <a:extLst>
              <a:ext uri="{FF2B5EF4-FFF2-40B4-BE49-F238E27FC236}">
                <a16:creationId xmlns:a16="http://schemas.microsoft.com/office/drawing/2014/main" id="{FE657379-5BA2-B04C-78F5-8940C73E4157}"/>
              </a:ext>
            </a:extLst>
          </p:cNvPr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3198807" y="3073615"/>
            <a:ext cx="1309686" cy="671512"/>
          </a:xfrm>
          <a:prstGeom prst="rect">
            <a:avLst/>
          </a:prstGeom>
        </p:spPr>
      </p:pic>
      <p:pic>
        <p:nvPicPr>
          <p:cNvPr id="144" name="object 24">
            <a:extLst>
              <a:ext uri="{FF2B5EF4-FFF2-40B4-BE49-F238E27FC236}">
                <a16:creationId xmlns:a16="http://schemas.microsoft.com/office/drawing/2014/main" id="{55DB9026-245E-441C-4A94-2666AA3AAFC4}"/>
              </a:ext>
            </a:extLst>
          </p:cNvPr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6913617" y="2302893"/>
            <a:ext cx="3610283" cy="715722"/>
          </a:xfrm>
          <a:prstGeom prst="rect">
            <a:avLst/>
          </a:prstGeom>
        </p:spPr>
      </p:pic>
      <p:sp>
        <p:nvSpPr>
          <p:cNvPr id="145" name="object 25">
            <a:extLst>
              <a:ext uri="{FF2B5EF4-FFF2-40B4-BE49-F238E27FC236}">
                <a16:creationId xmlns:a16="http://schemas.microsoft.com/office/drawing/2014/main" id="{D11A3503-7535-D20F-6C95-1B39BDDBF761}"/>
              </a:ext>
            </a:extLst>
          </p:cNvPr>
          <p:cNvSpPr txBox="1"/>
          <p:nvPr/>
        </p:nvSpPr>
        <p:spPr>
          <a:xfrm>
            <a:off x="7076342" y="1676584"/>
            <a:ext cx="4456651" cy="2148643"/>
          </a:xfrm>
          <a:prstGeom prst="rect">
            <a:avLst/>
          </a:prstGeom>
          <a:solidFill>
            <a:srgbClr val="90C29D"/>
          </a:solidFill>
        </p:spPr>
        <p:txBody>
          <a:bodyPr vert="horz" wrap="square" lIns="0" tIns="149901" rIns="0" bIns="0" rtlCol="0">
            <a:spAutoFit/>
          </a:bodyPr>
          <a:lstStyle/>
          <a:p>
            <a:pPr marL="339509" marR="439588" indent="19002" algn="ctr">
              <a:lnSpc>
                <a:spcPct val="125000"/>
              </a:lnSpc>
              <a:spcBef>
                <a:spcPts val="1180"/>
              </a:spcBef>
            </a:pPr>
            <a:r>
              <a:rPr lang="es-ES" sz="1663" b="1" spc="70" dirty="0">
                <a:solidFill>
                  <a:srgbClr val="FFFF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FINANCIACIÓN PÚBLICA</a:t>
            </a:r>
          </a:p>
          <a:p>
            <a:pPr marL="601189" indent="-285750">
              <a:spcBef>
                <a:spcPts val="1367"/>
              </a:spcBef>
              <a:buFont typeface="Arial" panose="020B0604020202020204" pitchFamily="34" charset="0"/>
              <a:buChar char="•"/>
            </a:pPr>
            <a:r>
              <a:rPr lang="gl-ES" sz="1400" b="1" spc="106" dirty="0">
                <a:solidFill>
                  <a:srgbClr val="345264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Subvencións de organismos públicos que cobren parte da inversión</a:t>
            </a:r>
          </a:p>
          <a:p>
            <a:pPr marL="601189" indent="-285750">
              <a:spcBef>
                <a:spcPts val="1367"/>
              </a:spcBef>
              <a:buFont typeface="Arial" panose="020B0604020202020204" pitchFamily="34" charset="0"/>
              <a:buChar char="•"/>
            </a:pPr>
            <a:r>
              <a:rPr lang="gl-ES" sz="1400" b="1" spc="106" dirty="0">
                <a:solidFill>
                  <a:srgbClr val="345264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Específicas en moitos casos para CE</a:t>
            </a:r>
          </a:p>
          <a:p>
            <a:pPr marL="315439">
              <a:spcBef>
                <a:spcPts val="1367"/>
              </a:spcBef>
            </a:pPr>
            <a:endParaRPr lang="gl-ES" sz="1800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grpSp>
        <p:nvGrpSpPr>
          <p:cNvPr id="146" name="object 26">
            <a:extLst>
              <a:ext uri="{FF2B5EF4-FFF2-40B4-BE49-F238E27FC236}">
                <a16:creationId xmlns:a16="http://schemas.microsoft.com/office/drawing/2014/main" id="{DC358812-B9B4-E41D-02F8-CE4E1805345B}"/>
              </a:ext>
            </a:extLst>
          </p:cNvPr>
          <p:cNvGrpSpPr/>
          <p:nvPr/>
        </p:nvGrpSpPr>
        <p:grpSpPr>
          <a:xfrm>
            <a:off x="7017940" y="3541668"/>
            <a:ext cx="4617102" cy="1700996"/>
            <a:chOff x="11617022" y="5743227"/>
            <a:chExt cx="5991224" cy="2558009"/>
          </a:xfrm>
        </p:grpSpPr>
        <p:pic>
          <p:nvPicPr>
            <p:cNvPr id="147" name="object 27">
              <a:extLst>
                <a:ext uri="{FF2B5EF4-FFF2-40B4-BE49-F238E27FC236}">
                  <a16:creationId xmlns:a16="http://schemas.microsoft.com/office/drawing/2014/main" id="{111A64B1-1FCF-1BBC-518D-51E68779ABF7}"/>
                </a:ext>
              </a:extLst>
            </p:cNvPr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1617022" y="7120137"/>
              <a:ext cx="5991224" cy="1181099"/>
            </a:xfrm>
            <a:prstGeom prst="rect">
              <a:avLst/>
            </a:prstGeom>
          </p:spPr>
        </p:pic>
        <p:sp>
          <p:nvSpPr>
            <p:cNvPr id="148" name="object 28">
              <a:extLst>
                <a:ext uri="{FF2B5EF4-FFF2-40B4-BE49-F238E27FC236}">
                  <a16:creationId xmlns:a16="http://schemas.microsoft.com/office/drawing/2014/main" id="{26057E02-BD6B-CDC9-5369-16B743B6EDA5}"/>
                </a:ext>
              </a:extLst>
            </p:cNvPr>
            <p:cNvSpPr/>
            <p:nvPr/>
          </p:nvSpPr>
          <p:spPr>
            <a:xfrm>
              <a:off x="11681448" y="5743227"/>
              <a:ext cx="5794375" cy="2188210"/>
            </a:xfrm>
            <a:custGeom>
              <a:avLst/>
              <a:gdLst/>
              <a:ahLst/>
              <a:cxnLst/>
              <a:rect l="l" t="t" r="r" b="b"/>
              <a:pathLst>
                <a:path w="5794375" h="2188209">
                  <a:moveTo>
                    <a:pt x="5793874" y="2187657"/>
                  </a:moveTo>
                  <a:lnTo>
                    <a:pt x="0" y="2187657"/>
                  </a:lnTo>
                  <a:lnTo>
                    <a:pt x="0" y="0"/>
                  </a:lnTo>
                  <a:lnTo>
                    <a:pt x="5793874" y="0"/>
                  </a:lnTo>
                  <a:lnTo>
                    <a:pt x="5793874" y="2187657"/>
                  </a:lnTo>
                  <a:close/>
                </a:path>
              </a:pathLst>
            </a:custGeom>
            <a:solidFill>
              <a:srgbClr val="F4F4F4"/>
            </a:solidFill>
          </p:spPr>
          <p:txBody>
            <a:bodyPr wrap="square" lIns="0" tIns="0" rIns="0" bIns="0" rtlCol="0"/>
            <a:lstStyle/>
            <a:p>
              <a:endParaRPr>
                <a:latin typeface="Poppins" panose="00000500000000000000" pitchFamily="2" charset="0"/>
                <a:cs typeface="Poppins" panose="00000500000000000000" pitchFamily="2" charset="0"/>
              </a:endParaRPr>
            </a:p>
          </p:txBody>
        </p:sp>
      </p:grpSp>
      <p:sp>
        <p:nvSpPr>
          <p:cNvPr id="152" name="object 32">
            <a:extLst>
              <a:ext uri="{FF2B5EF4-FFF2-40B4-BE49-F238E27FC236}">
                <a16:creationId xmlns:a16="http://schemas.microsoft.com/office/drawing/2014/main" id="{89365BCB-0943-B373-034B-AA7CC5FDF353}"/>
              </a:ext>
            </a:extLst>
          </p:cNvPr>
          <p:cNvSpPr txBox="1"/>
          <p:nvPr/>
        </p:nvSpPr>
        <p:spPr>
          <a:xfrm>
            <a:off x="7075663" y="3513422"/>
            <a:ext cx="4588307" cy="1378592"/>
          </a:xfrm>
          <a:prstGeom prst="rect">
            <a:avLst/>
          </a:prstGeom>
        </p:spPr>
        <p:txBody>
          <a:bodyPr vert="horz" wrap="square" lIns="0" tIns="87829" rIns="0" bIns="0" rtlCol="0">
            <a:spAutoFit/>
          </a:bodyPr>
          <a:lstStyle/>
          <a:p>
            <a:pPr marR="125416" algn="ctr">
              <a:spcBef>
                <a:spcPts val="692"/>
              </a:spcBef>
            </a:pPr>
            <a:r>
              <a:rPr sz="1596" b="1" spc="106" dirty="0">
                <a:solidFill>
                  <a:srgbClr val="387886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FINANCIACIÓN</a:t>
            </a:r>
            <a:r>
              <a:rPr sz="1596" b="1" spc="-3" dirty="0">
                <a:solidFill>
                  <a:srgbClr val="387886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sz="1596" b="1" spc="152" dirty="0">
                <a:solidFill>
                  <a:srgbClr val="387886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PRIVADA</a:t>
            </a:r>
            <a:endParaRPr sz="1596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601189" indent="-285750">
              <a:spcBef>
                <a:spcPts val="1367"/>
              </a:spcBef>
              <a:buFont typeface="Arial" panose="020B0604020202020204" pitchFamily="34" charset="0"/>
              <a:buChar char="•"/>
            </a:pPr>
            <a:r>
              <a:rPr sz="1330" b="1" spc="106" dirty="0">
                <a:solidFill>
                  <a:srgbClr val="345264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Promotor</a:t>
            </a:r>
            <a:endParaRPr sz="133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601189" marR="227184" indent="-285750">
              <a:lnSpc>
                <a:spcPts val="2494"/>
              </a:lnSpc>
              <a:spcBef>
                <a:spcPts val="233"/>
              </a:spcBef>
              <a:buFont typeface="Arial" panose="020B0604020202020204" pitchFamily="34" charset="0"/>
              <a:buChar char="•"/>
            </a:pPr>
            <a:r>
              <a:rPr sz="1330" b="1" spc="93" dirty="0" err="1">
                <a:solidFill>
                  <a:srgbClr val="345264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Aportaci</a:t>
            </a:r>
            <a:r>
              <a:rPr lang="es-ES" sz="1330" b="1" spc="93" dirty="0" err="1">
                <a:solidFill>
                  <a:srgbClr val="345264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ón</a:t>
            </a:r>
            <a:r>
              <a:rPr sz="1330" b="1" spc="93" dirty="0">
                <a:solidFill>
                  <a:srgbClr val="345264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</a:t>
            </a:r>
            <a:r>
              <a:rPr sz="1330" b="1" spc="63" dirty="0">
                <a:solidFill>
                  <a:srgbClr val="345264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sz="1330" b="1" spc="113" dirty="0">
                <a:solidFill>
                  <a:srgbClr val="345264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d</a:t>
            </a:r>
            <a:r>
              <a:rPr sz="1330" b="1" spc="53" dirty="0">
                <a:solidFill>
                  <a:srgbClr val="345264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os</a:t>
            </a:r>
            <a:r>
              <a:rPr sz="1330" b="1" spc="63" dirty="0">
                <a:solidFill>
                  <a:srgbClr val="345264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sz="1330" b="1" spc="53" dirty="0" err="1">
                <a:solidFill>
                  <a:srgbClr val="345264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socios</a:t>
            </a:r>
            <a:r>
              <a:rPr sz="1330" b="1" spc="67" dirty="0">
                <a:solidFill>
                  <a:srgbClr val="345264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s-ES" sz="1330" b="1" spc="106" dirty="0">
                <a:solidFill>
                  <a:srgbClr val="345264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á </a:t>
            </a:r>
            <a:r>
              <a:rPr sz="1330" b="1" spc="96" dirty="0" err="1">
                <a:solidFill>
                  <a:srgbClr val="345264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comunidad</a:t>
            </a:r>
            <a:r>
              <a:rPr lang="es-ES" sz="1330" b="1" spc="96" dirty="0">
                <a:solidFill>
                  <a:srgbClr val="345264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</a:t>
            </a:r>
            <a:r>
              <a:rPr sz="1330" b="1" spc="96" dirty="0">
                <a:solidFill>
                  <a:srgbClr val="345264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endParaRPr lang="es-ES" sz="1330" b="1" spc="96" dirty="0">
              <a:solidFill>
                <a:srgbClr val="345264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601189" marR="227184" indent="-285750">
              <a:lnSpc>
                <a:spcPts val="2494"/>
              </a:lnSpc>
              <a:spcBef>
                <a:spcPts val="233"/>
              </a:spcBef>
              <a:buFont typeface="Arial" panose="020B0604020202020204" pitchFamily="34" charset="0"/>
              <a:buChar char="•"/>
            </a:pPr>
            <a:r>
              <a:rPr sz="1330" b="1" spc="73" dirty="0" err="1">
                <a:solidFill>
                  <a:srgbClr val="345264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Financiación</a:t>
            </a:r>
            <a:r>
              <a:rPr sz="1330" b="1" spc="70" dirty="0">
                <a:solidFill>
                  <a:srgbClr val="345264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sz="1330" b="1" spc="93" dirty="0">
                <a:solidFill>
                  <a:srgbClr val="345264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externa</a:t>
            </a:r>
            <a:endParaRPr sz="1330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59" name="Título 1">
            <a:extLst>
              <a:ext uri="{FF2B5EF4-FFF2-40B4-BE49-F238E27FC236}">
                <a16:creationId xmlns:a16="http://schemas.microsoft.com/office/drawing/2014/main" id="{692DCD24-CB76-BB9E-B584-E4D464144178}"/>
              </a:ext>
            </a:extLst>
          </p:cNvPr>
          <p:cNvSpPr txBox="1">
            <a:spLocks/>
          </p:cNvSpPr>
          <p:nvPr/>
        </p:nvSpPr>
        <p:spPr>
          <a:xfrm>
            <a:off x="382834" y="266942"/>
            <a:ext cx="10873789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00" b="1" dirty="0">
                <a:solidFill>
                  <a:srgbClr val="4A594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COMUNIDADES </a:t>
            </a:r>
            <a:r>
              <a:rPr lang="es-ES" sz="2800" b="1" dirty="0" err="1">
                <a:solidFill>
                  <a:srgbClr val="4A594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ENERXÉTICAS</a:t>
            </a:r>
            <a:endParaRPr lang="es-ES" sz="2800" b="1" dirty="0">
              <a:solidFill>
                <a:schemeClr val="accent4">
                  <a:lumMod val="75000"/>
                </a:schemeClr>
              </a:solidFill>
              <a:latin typeface="Poppins" panose="00000500000000000000" pitchFamily="2" charset="0"/>
              <a:ea typeface="+mn-ea"/>
              <a:cs typeface="Poppins" panose="00000500000000000000" pitchFamily="2" charset="0"/>
            </a:endParaRPr>
          </a:p>
        </p:txBody>
      </p:sp>
      <p:sp>
        <p:nvSpPr>
          <p:cNvPr id="160" name="object 22">
            <a:extLst>
              <a:ext uri="{FF2B5EF4-FFF2-40B4-BE49-F238E27FC236}">
                <a16:creationId xmlns:a16="http://schemas.microsoft.com/office/drawing/2014/main" id="{58F5FA9A-2E69-F69F-C94D-837576C51187}"/>
              </a:ext>
            </a:extLst>
          </p:cNvPr>
          <p:cNvSpPr txBox="1">
            <a:spLocks/>
          </p:cNvSpPr>
          <p:nvPr/>
        </p:nvSpPr>
        <p:spPr>
          <a:xfrm>
            <a:off x="447370" y="932273"/>
            <a:ext cx="5567437" cy="344430"/>
          </a:xfrm>
          <a:prstGeom prst="rect">
            <a:avLst/>
          </a:prstGeom>
        </p:spPr>
        <p:txBody>
          <a:bodyPr vert="horz" wrap="square" lIns="0" tIns="8867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8446">
              <a:spcBef>
                <a:spcPts val="70"/>
              </a:spcBef>
            </a:pPr>
            <a:r>
              <a:rPr lang="es-ES" sz="2400" b="1" kern="0" dirty="0">
                <a:solidFill>
                  <a:srgbClr val="E0C537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AXUDAS</a:t>
            </a:r>
            <a:r>
              <a:rPr lang="es-ES" sz="2400" b="1" kern="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E FINANCIACIÓN</a:t>
            </a:r>
          </a:p>
        </p:txBody>
      </p:sp>
      <p:pic>
        <p:nvPicPr>
          <p:cNvPr id="2" name="Marcador de contenido 14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6805C5D8-DFF3-E384-528B-8F9D4704406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030" y="2612050"/>
            <a:ext cx="2424417" cy="2424417"/>
          </a:xfrm>
          <a:prstGeom prst="rect">
            <a:avLst/>
          </a:prstGeom>
        </p:spPr>
      </p:pic>
      <p:pic>
        <p:nvPicPr>
          <p:cNvPr id="1026" name="Picture 2" descr="logo-Inega – Colegio PADRES ESCOLAPIOS Monforte de Lemos">
            <a:extLst>
              <a:ext uri="{FF2B5EF4-FFF2-40B4-BE49-F238E27FC236}">
                <a16:creationId xmlns:a16="http://schemas.microsoft.com/office/drawing/2014/main" id="{12D72D53-2B2D-2417-AFF3-ED2ED7076D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059" y="1642419"/>
            <a:ext cx="2763884" cy="700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F39B61E4-40DF-BA20-4417-AEEBE55450B2}"/>
              </a:ext>
            </a:extLst>
          </p:cNvPr>
          <p:cNvSpPr/>
          <p:nvPr/>
        </p:nvSpPr>
        <p:spPr>
          <a:xfrm>
            <a:off x="688369" y="1430007"/>
            <a:ext cx="5845995" cy="1201135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47FF5D31-7E57-BD8B-16AD-8AA5E533F93D}"/>
              </a:ext>
            </a:extLst>
          </p:cNvPr>
          <p:cNvSpPr/>
          <p:nvPr/>
        </p:nvSpPr>
        <p:spPr>
          <a:xfrm>
            <a:off x="688368" y="2722739"/>
            <a:ext cx="5845995" cy="2633641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900743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9D7150-E338-2937-A0AF-C9AE78CE83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E08223F8-0401-13BD-D8E2-7AEBF70FA43E}"/>
              </a:ext>
            </a:extLst>
          </p:cNvPr>
          <p:cNvSpPr txBox="1"/>
          <p:nvPr/>
        </p:nvSpPr>
        <p:spPr>
          <a:xfrm>
            <a:off x="97654" y="5743853"/>
            <a:ext cx="12020365" cy="97654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gl-E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Marcador de texto 6">
            <a:extLst>
              <a:ext uri="{FF2B5EF4-FFF2-40B4-BE49-F238E27FC236}">
                <a16:creationId xmlns:a16="http://schemas.microsoft.com/office/drawing/2014/main" id="{C095F883-D4F1-ECCB-4FC4-B884BD8F1893}"/>
              </a:ext>
            </a:extLst>
          </p:cNvPr>
          <p:cNvSpPr txBox="1">
            <a:spLocks/>
          </p:cNvSpPr>
          <p:nvPr/>
        </p:nvSpPr>
        <p:spPr>
          <a:xfrm>
            <a:off x="3182149" y="5896364"/>
            <a:ext cx="5665316" cy="6043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E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gl-E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1A284639-0964-AC44-4686-56790197058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11365" b="-1094"/>
          <a:stretch/>
        </p:blipFill>
        <p:spPr>
          <a:xfrm>
            <a:off x="189408" y="5986811"/>
            <a:ext cx="8305689" cy="490625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678F66B9-A31D-21BE-3478-DDA38D2519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49522" y="6010083"/>
            <a:ext cx="1733003" cy="494774"/>
          </a:xfrm>
          <a:prstGeom prst="rect">
            <a:avLst/>
          </a:prstGeom>
        </p:spPr>
      </p:pic>
      <p:pic>
        <p:nvPicPr>
          <p:cNvPr id="11" name="Imagen 10" descr="Logotipo&#10;&#10;Descripción generada automáticamente">
            <a:extLst>
              <a:ext uri="{FF2B5EF4-FFF2-40B4-BE49-F238E27FC236}">
                <a16:creationId xmlns:a16="http://schemas.microsoft.com/office/drawing/2014/main" id="{4BE8DC57-565C-5311-88DD-6869D52DEA6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20915" y="5896364"/>
            <a:ext cx="876972" cy="712101"/>
          </a:xfrm>
          <a:prstGeom prst="rect">
            <a:avLst/>
          </a:prstGeom>
        </p:spPr>
      </p:pic>
      <p:grpSp>
        <p:nvGrpSpPr>
          <p:cNvPr id="4" name="object 3">
            <a:extLst>
              <a:ext uri="{FF2B5EF4-FFF2-40B4-BE49-F238E27FC236}">
                <a16:creationId xmlns:a16="http://schemas.microsoft.com/office/drawing/2014/main" id="{C825DF9F-BE27-BDFB-6E57-0B0C6EAFA1F7}"/>
              </a:ext>
            </a:extLst>
          </p:cNvPr>
          <p:cNvGrpSpPr/>
          <p:nvPr/>
        </p:nvGrpSpPr>
        <p:grpSpPr>
          <a:xfrm>
            <a:off x="1083751" y="2140571"/>
            <a:ext cx="10049841" cy="3419846"/>
            <a:chOff x="1028699" y="3426576"/>
            <a:chExt cx="15113244" cy="5142864"/>
          </a:xfrm>
        </p:grpSpPr>
        <p:sp>
          <p:nvSpPr>
            <p:cNvPr id="13" name="object 8">
              <a:extLst>
                <a:ext uri="{FF2B5EF4-FFF2-40B4-BE49-F238E27FC236}">
                  <a16:creationId xmlns:a16="http://schemas.microsoft.com/office/drawing/2014/main" id="{C2E59854-4BF0-73A5-A4F6-40B10755FFE5}"/>
                </a:ext>
              </a:extLst>
            </p:cNvPr>
            <p:cNvSpPr/>
            <p:nvPr/>
          </p:nvSpPr>
          <p:spPr>
            <a:xfrm>
              <a:off x="1028699" y="4116752"/>
              <a:ext cx="3590925" cy="628650"/>
            </a:xfrm>
            <a:custGeom>
              <a:avLst/>
              <a:gdLst/>
              <a:ahLst/>
              <a:cxnLst/>
              <a:rect l="l" t="t" r="r" b="b"/>
              <a:pathLst>
                <a:path w="3590925" h="628650">
                  <a:moveTo>
                    <a:pt x="3590924" y="628649"/>
                  </a:moveTo>
                  <a:lnTo>
                    <a:pt x="0" y="628649"/>
                  </a:lnTo>
                  <a:lnTo>
                    <a:pt x="0" y="0"/>
                  </a:lnTo>
                  <a:lnTo>
                    <a:pt x="3590924" y="0"/>
                  </a:lnTo>
                  <a:lnTo>
                    <a:pt x="3590924" y="62864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lang="gl-ES" noProof="0" dirty="0">
                <a:latin typeface="Poppins" panose="00000500000000000000" pitchFamily="2" charset="0"/>
                <a:cs typeface="Poppins" panose="00000500000000000000" pitchFamily="2" charset="0"/>
              </a:endParaRPr>
            </a:p>
          </p:txBody>
        </p:sp>
        <p:sp>
          <p:nvSpPr>
            <p:cNvPr id="14" name="object 9">
              <a:extLst>
                <a:ext uri="{FF2B5EF4-FFF2-40B4-BE49-F238E27FC236}">
                  <a16:creationId xmlns:a16="http://schemas.microsoft.com/office/drawing/2014/main" id="{7CA7B190-723E-10F4-F5DB-F56AFF9A6C17}"/>
                </a:ext>
              </a:extLst>
            </p:cNvPr>
            <p:cNvSpPr/>
            <p:nvPr/>
          </p:nvSpPr>
          <p:spPr>
            <a:xfrm>
              <a:off x="1243544" y="4280517"/>
              <a:ext cx="0" cy="340995"/>
            </a:xfrm>
            <a:custGeom>
              <a:avLst/>
              <a:gdLst/>
              <a:ahLst/>
              <a:cxnLst/>
              <a:rect l="l" t="t" r="r" b="b"/>
              <a:pathLst>
                <a:path h="340995">
                  <a:moveTo>
                    <a:pt x="0" y="340709"/>
                  </a:moveTo>
                  <a:lnTo>
                    <a:pt x="0" y="0"/>
                  </a:lnTo>
                </a:path>
              </a:pathLst>
            </a:custGeom>
            <a:ln w="40456">
              <a:solidFill>
                <a:srgbClr val="387886"/>
              </a:solidFill>
            </a:ln>
          </p:spPr>
          <p:txBody>
            <a:bodyPr wrap="square" lIns="0" tIns="0" rIns="0" bIns="0" rtlCol="0"/>
            <a:lstStyle/>
            <a:p>
              <a:endParaRPr lang="gl-ES" noProof="0" dirty="0">
                <a:latin typeface="Poppins" panose="00000500000000000000" pitchFamily="2" charset="0"/>
                <a:cs typeface="Poppins" panose="00000500000000000000" pitchFamily="2" charset="0"/>
              </a:endParaRPr>
            </a:p>
          </p:txBody>
        </p:sp>
        <p:sp>
          <p:nvSpPr>
            <p:cNvPr id="15" name="object 10">
              <a:extLst>
                <a:ext uri="{FF2B5EF4-FFF2-40B4-BE49-F238E27FC236}">
                  <a16:creationId xmlns:a16="http://schemas.microsoft.com/office/drawing/2014/main" id="{8369D0D1-BA52-FDC1-D0FB-C819464CD29A}"/>
                </a:ext>
              </a:extLst>
            </p:cNvPr>
            <p:cNvSpPr/>
            <p:nvPr/>
          </p:nvSpPr>
          <p:spPr>
            <a:xfrm>
              <a:off x="1601565" y="4280517"/>
              <a:ext cx="0" cy="340995"/>
            </a:xfrm>
            <a:custGeom>
              <a:avLst/>
              <a:gdLst/>
              <a:ahLst/>
              <a:cxnLst/>
              <a:rect l="l" t="t" r="r" b="b"/>
              <a:pathLst>
                <a:path h="340995">
                  <a:moveTo>
                    <a:pt x="0" y="340709"/>
                  </a:moveTo>
                  <a:lnTo>
                    <a:pt x="0" y="0"/>
                  </a:lnTo>
                </a:path>
              </a:pathLst>
            </a:custGeom>
            <a:ln w="40456">
              <a:solidFill>
                <a:srgbClr val="387886"/>
              </a:solidFill>
            </a:ln>
          </p:spPr>
          <p:txBody>
            <a:bodyPr wrap="square" lIns="0" tIns="0" rIns="0" bIns="0" rtlCol="0"/>
            <a:lstStyle/>
            <a:p>
              <a:endParaRPr lang="gl-ES" noProof="0" dirty="0">
                <a:latin typeface="Poppins" panose="00000500000000000000" pitchFamily="2" charset="0"/>
                <a:cs typeface="Poppins" panose="00000500000000000000" pitchFamily="2" charset="0"/>
              </a:endParaRPr>
            </a:p>
          </p:txBody>
        </p:sp>
        <p:sp>
          <p:nvSpPr>
            <p:cNvPr id="16" name="object 11">
              <a:extLst>
                <a:ext uri="{FF2B5EF4-FFF2-40B4-BE49-F238E27FC236}">
                  <a16:creationId xmlns:a16="http://schemas.microsoft.com/office/drawing/2014/main" id="{EBFB0A41-EEF7-D4AC-4B5F-1DCE6FFE1191}"/>
                </a:ext>
              </a:extLst>
            </p:cNvPr>
            <p:cNvSpPr/>
            <p:nvPr/>
          </p:nvSpPr>
          <p:spPr>
            <a:xfrm>
              <a:off x="1263772" y="4267938"/>
              <a:ext cx="318135" cy="0"/>
            </a:xfrm>
            <a:custGeom>
              <a:avLst/>
              <a:gdLst/>
              <a:ahLst/>
              <a:cxnLst/>
              <a:rect l="l" t="t" r="r" b="b"/>
              <a:pathLst>
                <a:path w="318134">
                  <a:moveTo>
                    <a:pt x="317564" y="0"/>
                  </a:moveTo>
                  <a:lnTo>
                    <a:pt x="0" y="0"/>
                  </a:lnTo>
                </a:path>
              </a:pathLst>
            </a:custGeom>
            <a:ln w="40456">
              <a:solidFill>
                <a:srgbClr val="387886"/>
              </a:solidFill>
            </a:ln>
          </p:spPr>
          <p:txBody>
            <a:bodyPr wrap="square" lIns="0" tIns="0" rIns="0" bIns="0" rtlCol="0"/>
            <a:lstStyle/>
            <a:p>
              <a:endParaRPr lang="gl-ES" noProof="0" dirty="0">
                <a:latin typeface="Poppins" panose="00000500000000000000" pitchFamily="2" charset="0"/>
                <a:cs typeface="Poppins" panose="00000500000000000000" pitchFamily="2" charset="0"/>
              </a:endParaRPr>
            </a:p>
          </p:txBody>
        </p:sp>
        <p:sp>
          <p:nvSpPr>
            <p:cNvPr id="17" name="object 12">
              <a:extLst>
                <a:ext uri="{FF2B5EF4-FFF2-40B4-BE49-F238E27FC236}">
                  <a16:creationId xmlns:a16="http://schemas.microsoft.com/office/drawing/2014/main" id="{BBAADEDA-71B2-EB8C-3DC6-3052DFA2C89B}"/>
                </a:ext>
              </a:extLst>
            </p:cNvPr>
            <p:cNvSpPr/>
            <p:nvPr/>
          </p:nvSpPr>
          <p:spPr>
            <a:xfrm>
              <a:off x="1263763" y="4633950"/>
              <a:ext cx="310515" cy="0"/>
            </a:xfrm>
            <a:custGeom>
              <a:avLst/>
              <a:gdLst/>
              <a:ahLst/>
              <a:cxnLst/>
              <a:rect l="l" t="t" r="r" b="b"/>
              <a:pathLst>
                <a:path w="310515">
                  <a:moveTo>
                    <a:pt x="309987" y="0"/>
                  </a:moveTo>
                  <a:lnTo>
                    <a:pt x="0" y="0"/>
                  </a:lnTo>
                </a:path>
              </a:pathLst>
            </a:custGeom>
            <a:ln w="40456">
              <a:solidFill>
                <a:srgbClr val="387886"/>
              </a:solidFill>
            </a:ln>
          </p:spPr>
          <p:txBody>
            <a:bodyPr wrap="square" lIns="0" tIns="0" rIns="0" bIns="0" rtlCol="0"/>
            <a:lstStyle/>
            <a:p>
              <a:endParaRPr lang="gl-ES" noProof="0" dirty="0">
                <a:latin typeface="Poppins" panose="00000500000000000000" pitchFamily="2" charset="0"/>
                <a:cs typeface="Poppins" panose="00000500000000000000" pitchFamily="2" charset="0"/>
              </a:endParaRPr>
            </a:p>
          </p:txBody>
        </p:sp>
        <p:sp>
          <p:nvSpPr>
            <p:cNvPr id="18" name="object 13">
              <a:extLst>
                <a:ext uri="{FF2B5EF4-FFF2-40B4-BE49-F238E27FC236}">
                  <a16:creationId xmlns:a16="http://schemas.microsoft.com/office/drawing/2014/main" id="{4FBE4EAE-186E-08E8-CA9C-1ADA7E56DA21}"/>
                </a:ext>
              </a:extLst>
            </p:cNvPr>
            <p:cNvSpPr/>
            <p:nvPr/>
          </p:nvSpPr>
          <p:spPr>
            <a:xfrm>
              <a:off x="1028699" y="4890726"/>
              <a:ext cx="3590925" cy="628650"/>
            </a:xfrm>
            <a:custGeom>
              <a:avLst/>
              <a:gdLst/>
              <a:ahLst/>
              <a:cxnLst/>
              <a:rect l="l" t="t" r="r" b="b"/>
              <a:pathLst>
                <a:path w="3590925" h="628650">
                  <a:moveTo>
                    <a:pt x="3590924" y="628649"/>
                  </a:moveTo>
                  <a:lnTo>
                    <a:pt x="0" y="628649"/>
                  </a:lnTo>
                  <a:lnTo>
                    <a:pt x="0" y="0"/>
                  </a:lnTo>
                  <a:lnTo>
                    <a:pt x="3590924" y="0"/>
                  </a:lnTo>
                  <a:lnTo>
                    <a:pt x="3590924" y="62864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lang="gl-ES" noProof="0" dirty="0">
                <a:latin typeface="Poppins" panose="00000500000000000000" pitchFamily="2" charset="0"/>
                <a:cs typeface="Poppins" panose="00000500000000000000" pitchFamily="2" charset="0"/>
              </a:endParaRPr>
            </a:p>
          </p:txBody>
        </p:sp>
        <p:sp>
          <p:nvSpPr>
            <p:cNvPr id="19" name="object 14">
              <a:extLst>
                <a:ext uri="{FF2B5EF4-FFF2-40B4-BE49-F238E27FC236}">
                  <a16:creationId xmlns:a16="http://schemas.microsoft.com/office/drawing/2014/main" id="{2776FB7C-B6C2-1A3D-DE10-B76BB1F28C44}"/>
                </a:ext>
              </a:extLst>
            </p:cNvPr>
            <p:cNvSpPr/>
            <p:nvPr/>
          </p:nvSpPr>
          <p:spPr>
            <a:xfrm>
              <a:off x="1243544" y="5054491"/>
              <a:ext cx="0" cy="340995"/>
            </a:xfrm>
            <a:custGeom>
              <a:avLst/>
              <a:gdLst/>
              <a:ahLst/>
              <a:cxnLst/>
              <a:rect l="l" t="t" r="r" b="b"/>
              <a:pathLst>
                <a:path h="340995">
                  <a:moveTo>
                    <a:pt x="0" y="340709"/>
                  </a:moveTo>
                  <a:lnTo>
                    <a:pt x="0" y="0"/>
                  </a:lnTo>
                </a:path>
              </a:pathLst>
            </a:custGeom>
            <a:ln w="40456">
              <a:solidFill>
                <a:srgbClr val="387886"/>
              </a:solidFill>
            </a:ln>
          </p:spPr>
          <p:txBody>
            <a:bodyPr wrap="square" lIns="0" tIns="0" rIns="0" bIns="0" rtlCol="0"/>
            <a:lstStyle/>
            <a:p>
              <a:endParaRPr lang="gl-ES" noProof="0" dirty="0">
                <a:latin typeface="Poppins" panose="00000500000000000000" pitchFamily="2" charset="0"/>
                <a:cs typeface="Poppins" panose="00000500000000000000" pitchFamily="2" charset="0"/>
              </a:endParaRPr>
            </a:p>
          </p:txBody>
        </p:sp>
        <p:sp>
          <p:nvSpPr>
            <p:cNvPr id="20" name="object 15">
              <a:extLst>
                <a:ext uri="{FF2B5EF4-FFF2-40B4-BE49-F238E27FC236}">
                  <a16:creationId xmlns:a16="http://schemas.microsoft.com/office/drawing/2014/main" id="{EAF69DBE-C8C7-9CD4-EA3A-75EAD88EE742}"/>
                </a:ext>
              </a:extLst>
            </p:cNvPr>
            <p:cNvSpPr/>
            <p:nvPr/>
          </p:nvSpPr>
          <p:spPr>
            <a:xfrm>
              <a:off x="1601565" y="5054491"/>
              <a:ext cx="0" cy="340995"/>
            </a:xfrm>
            <a:custGeom>
              <a:avLst/>
              <a:gdLst/>
              <a:ahLst/>
              <a:cxnLst/>
              <a:rect l="l" t="t" r="r" b="b"/>
              <a:pathLst>
                <a:path h="340995">
                  <a:moveTo>
                    <a:pt x="0" y="340709"/>
                  </a:moveTo>
                  <a:lnTo>
                    <a:pt x="0" y="0"/>
                  </a:lnTo>
                </a:path>
              </a:pathLst>
            </a:custGeom>
            <a:ln w="40456">
              <a:solidFill>
                <a:srgbClr val="387886"/>
              </a:solidFill>
            </a:ln>
          </p:spPr>
          <p:txBody>
            <a:bodyPr wrap="square" lIns="0" tIns="0" rIns="0" bIns="0" rtlCol="0"/>
            <a:lstStyle/>
            <a:p>
              <a:endParaRPr lang="gl-ES" noProof="0" dirty="0">
                <a:latin typeface="Poppins" panose="00000500000000000000" pitchFamily="2" charset="0"/>
                <a:cs typeface="Poppins" panose="00000500000000000000" pitchFamily="2" charset="0"/>
              </a:endParaRPr>
            </a:p>
          </p:txBody>
        </p:sp>
        <p:sp>
          <p:nvSpPr>
            <p:cNvPr id="21" name="object 16">
              <a:extLst>
                <a:ext uri="{FF2B5EF4-FFF2-40B4-BE49-F238E27FC236}">
                  <a16:creationId xmlns:a16="http://schemas.microsoft.com/office/drawing/2014/main" id="{D0CE84B7-F011-1628-A4D4-F857FED19F8D}"/>
                </a:ext>
              </a:extLst>
            </p:cNvPr>
            <p:cNvSpPr/>
            <p:nvPr/>
          </p:nvSpPr>
          <p:spPr>
            <a:xfrm>
              <a:off x="1263772" y="5041912"/>
              <a:ext cx="318135" cy="0"/>
            </a:xfrm>
            <a:custGeom>
              <a:avLst/>
              <a:gdLst/>
              <a:ahLst/>
              <a:cxnLst/>
              <a:rect l="l" t="t" r="r" b="b"/>
              <a:pathLst>
                <a:path w="318134">
                  <a:moveTo>
                    <a:pt x="317564" y="0"/>
                  </a:moveTo>
                  <a:lnTo>
                    <a:pt x="0" y="0"/>
                  </a:lnTo>
                </a:path>
              </a:pathLst>
            </a:custGeom>
            <a:ln w="40456">
              <a:solidFill>
                <a:srgbClr val="387886"/>
              </a:solidFill>
            </a:ln>
          </p:spPr>
          <p:txBody>
            <a:bodyPr wrap="square" lIns="0" tIns="0" rIns="0" bIns="0" rtlCol="0"/>
            <a:lstStyle/>
            <a:p>
              <a:endParaRPr lang="gl-ES" noProof="0" dirty="0">
                <a:latin typeface="Poppins" panose="00000500000000000000" pitchFamily="2" charset="0"/>
                <a:cs typeface="Poppins" panose="00000500000000000000" pitchFamily="2" charset="0"/>
              </a:endParaRPr>
            </a:p>
          </p:txBody>
        </p:sp>
        <p:sp>
          <p:nvSpPr>
            <p:cNvPr id="22" name="object 17">
              <a:extLst>
                <a:ext uri="{FF2B5EF4-FFF2-40B4-BE49-F238E27FC236}">
                  <a16:creationId xmlns:a16="http://schemas.microsoft.com/office/drawing/2014/main" id="{B1BE6A24-9C83-BCC7-CCBE-9F4C7AFAB5FD}"/>
                </a:ext>
              </a:extLst>
            </p:cNvPr>
            <p:cNvSpPr/>
            <p:nvPr/>
          </p:nvSpPr>
          <p:spPr>
            <a:xfrm>
              <a:off x="1263763" y="5407924"/>
              <a:ext cx="310515" cy="0"/>
            </a:xfrm>
            <a:custGeom>
              <a:avLst/>
              <a:gdLst/>
              <a:ahLst/>
              <a:cxnLst/>
              <a:rect l="l" t="t" r="r" b="b"/>
              <a:pathLst>
                <a:path w="310515">
                  <a:moveTo>
                    <a:pt x="309987" y="0"/>
                  </a:moveTo>
                  <a:lnTo>
                    <a:pt x="0" y="0"/>
                  </a:lnTo>
                </a:path>
              </a:pathLst>
            </a:custGeom>
            <a:ln w="40456">
              <a:solidFill>
                <a:srgbClr val="387886"/>
              </a:solidFill>
            </a:ln>
          </p:spPr>
          <p:txBody>
            <a:bodyPr wrap="square" lIns="0" tIns="0" rIns="0" bIns="0" rtlCol="0"/>
            <a:lstStyle/>
            <a:p>
              <a:endParaRPr lang="gl-ES" noProof="0" dirty="0">
                <a:latin typeface="Poppins" panose="00000500000000000000" pitchFamily="2" charset="0"/>
                <a:cs typeface="Poppins" panose="00000500000000000000" pitchFamily="2" charset="0"/>
              </a:endParaRPr>
            </a:p>
          </p:txBody>
        </p:sp>
        <p:sp>
          <p:nvSpPr>
            <p:cNvPr id="23" name="object 18">
              <a:extLst>
                <a:ext uri="{FF2B5EF4-FFF2-40B4-BE49-F238E27FC236}">
                  <a16:creationId xmlns:a16="http://schemas.microsoft.com/office/drawing/2014/main" id="{DCD695B2-71E4-3031-2C61-B0BA7656875E}"/>
                </a:ext>
              </a:extLst>
            </p:cNvPr>
            <p:cNvSpPr/>
            <p:nvPr/>
          </p:nvSpPr>
          <p:spPr>
            <a:xfrm>
              <a:off x="1028699" y="5663637"/>
              <a:ext cx="3590925" cy="628650"/>
            </a:xfrm>
            <a:custGeom>
              <a:avLst/>
              <a:gdLst/>
              <a:ahLst/>
              <a:cxnLst/>
              <a:rect l="l" t="t" r="r" b="b"/>
              <a:pathLst>
                <a:path w="3590925" h="628650">
                  <a:moveTo>
                    <a:pt x="3590924" y="628649"/>
                  </a:moveTo>
                  <a:lnTo>
                    <a:pt x="0" y="628649"/>
                  </a:lnTo>
                  <a:lnTo>
                    <a:pt x="0" y="0"/>
                  </a:lnTo>
                  <a:lnTo>
                    <a:pt x="3590924" y="0"/>
                  </a:lnTo>
                  <a:lnTo>
                    <a:pt x="3590924" y="62864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lang="gl-ES" noProof="0" dirty="0">
                <a:latin typeface="Poppins" panose="00000500000000000000" pitchFamily="2" charset="0"/>
                <a:cs typeface="Poppins" panose="00000500000000000000" pitchFamily="2" charset="0"/>
              </a:endParaRPr>
            </a:p>
          </p:txBody>
        </p:sp>
        <p:sp>
          <p:nvSpPr>
            <p:cNvPr id="24" name="object 19">
              <a:extLst>
                <a:ext uri="{FF2B5EF4-FFF2-40B4-BE49-F238E27FC236}">
                  <a16:creationId xmlns:a16="http://schemas.microsoft.com/office/drawing/2014/main" id="{CF4012D5-CB85-BFF7-FD65-8DCA10A18695}"/>
                </a:ext>
              </a:extLst>
            </p:cNvPr>
            <p:cNvSpPr/>
            <p:nvPr/>
          </p:nvSpPr>
          <p:spPr>
            <a:xfrm>
              <a:off x="1243544" y="5787295"/>
              <a:ext cx="0" cy="340995"/>
            </a:xfrm>
            <a:custGeom>
              <a:avLst/>
              <a:gdLst/>
              <a:ahLst/>
              <a:cxnLst/>
              <a:rect l="l" t="t" r="r" b="b"/>
              <a:pathLst>
                <a:path h="340995">
                  <a:moveTo>
                    <a:pt x="0" y="340709"/>
                  </a:moveTo>
                  <a:lnTo>
                    <a:pt x="0" y="0"/>
                  </a:lnTo>
                </a:path>
              </a:pathLst>
            </a:custGeom>
            <a:ln w="40456">
              <a:solidFill>
                <a:srgbClr val="387886"/>
              </a:solidFill>
            </a:ln>
          </p:spPr>
          <p:txBody>
            <a:bodyPr wrap="square" lIns="0" tIns="0" rIns="0" bIns="0" rtlCol="0"/>
            <a:lstStyle/>
            <a:p>
              <a:endParaRPr lang="gl-ES" noProof="0" dirty="0">
                <a:latin typeface="Poppins" panose="00000500000000000000" pitchFamily="2" charset="0"/>
                <a:cs typeface="Poppins" panose="00000500000000000000" pitchFamily="2" charset="0"/>
              </a:endParaRPr>
            </a:p>
          </p:txBody>
        </p:sp>
        <p:sp>
          <p:nvSpPr>
            <p:cNvPr id="25" name="object 20">
              <a:extLst>
                <a:ext uri="{FF2B5EF4-FFF2-40B4-BE49-F238E27FC236}">
                  <a16:creationId xmlns:a16="http://schemas.microsoft.com/office/drawing/2014/main" id="{E1429F4F-8A8E-D330-C0D4-291AFAE52AFD}"/>
                </a:ext>
              </a:extLst>
            </p:cNvPr>
            <p:cNvSpPr/>
            <p:nvPr/>
          </p:nvSpPr>
          <p:spPr>
            <a:xfrm>
              <a:off x="1601565" y="5787295"/>
              <a:ext cx="0" cy="340995"/>
            </a:xfrm>
            <a:custGeom>
              <a:avLst/>
              <a:gdLst/>
              <a:ahLst/>
              <a:cxnLst/>
              <a:rect l="l" t="t" r="r" b="b"/>
              <a:pathLst>
                <a:path h="340995">
                  <a:moveTo>
                    <a:pt x="0" y="340709"/>
                  </a:moveTo>
                  <a:lnTo>
                    <a:pt x="0" y="0"/>
                  </a:lnTo>
                </a:path>
              </a:pathLst>
            </a:custGeom>
            <a:ln w="40456">
              <a:solidFill>
                <a:srgbClr val="387886"/>
              </a:solidFill>
            </a:ln>
          </p:spPr>
          <p:txBody>
            <a:bodyPr wrap="square" lIns="0" tIns="0" rIns="0" bIns="0" rtlCol="0"/>
            <a:lstStyle/>
            <a:p>
              <a:endParaRPr lang="gl-ES" noProof="0" dirty="0">
                <a:latin typeface="Poppins" panose="00000500000000000000" pitchFamily="2" charset="0"/>
                <a:cs typeface="Poppins" panose="00000500000000000000" pitchFamily="2" charset="0"/>
              </a:endParaRPr>
            </a:p>
          </p:txBody>
        </p:sp>
        <p:sp>
          <p:nvSpPr>
            <p:cNvPr id="26" name="object 21">
              <a:extLst>
                <a:ext uri="{FF2B5EF4-FFF2-40B4-BE49-F238E27FC236}">
                  <a16:creationId xmlns:a16="http://schemas.microsoft.com/office/drawing/2014/main" id="{1D6C8B38-FFF4-A2B6-E38D-12FFC2C5BF2D}"/>
                </a:ext>
              </a:extLst>
            </p:cNvPr>
            <p:cNvSpPr/>
            <p:nvPr/>
          </p:nvSpPr>
          <p:spPr>
            <a:xfrm>
              <a:off x="1263772" y="5774715"/>
              <a:ext cx="318135" cy="0"/>
            </a:xfrm>
            <a:custGeom>
              <a:avLst/>
              <a:gdLst/>
              <a:ahLst/>
              <a:cxnLst/>
              <a:rect l="l" t="t" r="r" b="b"/>
              <a:pathLst>
                <a:path w="318134">
                  <a:moveTo>
                    <a:pt x="317564" y="0"/>
                  </a:moveTo>
                  <a:lnTo>
                    <a:pt x="0" y="0"/>
                  </a:lnTo>
                </a:path>
              </a:pathLst>
            </a:custGeom>
            <a:ln w="40456">
              <a:solidFill>
                <a:srgbClr val="387886"/>
              </a:solidFill>
            </a:ln>
          </p:spPr>
          <p:txBody>
            <a:bodyPr wrap="square" lIns="0" tIns="0" rIns="0" bIns="0" rtlCol="0"/>
            <a:lstStyle/>
            <a:p>
              <a:endParaRPr lang="gl-ES" noProof="0" dirty="0">
                <a:latin typeface="Poppins" panose="00000500000000000000" pitchFamily="2" charset="0"/>
                <a:cs typeface="Poppins" panose="00000500000000000000" pitchFamily="2" charset="0"/>
              </a:endParaRPr>
            </a:p>
          </p:txBody>
        </p:sp>
        <p:sp>
          <p:nvSpPr>
            <p:cNvPr id="27" name="object 22">
              <a:extLst>
                <a:ext uri="{FF2B5EF4-FFF2-40B4-BE49-F238E27FC236}">
                  <a16:creationId xmlns:a16="http://schemas.microsoft.com/office/drawing/2014/main" id="{1FE6F4CE-EA2B-8C6C-B2D2-B967389C8000}"/>
                </a:ext>
              </a:extLst>
            </p:cNvPr>
            <p:cNvSpPr/>
            <p:nvPr/>
          </p:nvSpPr>
          <p:spPr>
            <a:xfrm>
              <a:off x="1263763" y="6140727"/>
              <a:ext cx="310515" cy="0"/>
            </a:xfrm>
            <a:custGeom>
              <a:avLst/>
              <a:gdLst/>
              <a:ahLst/>
              <a:cxnLst/>
              <a:rect l="l" t="t" r="r" b="b"/>
              <a:pathLst>
                <a:path w="310515">
                  <a:moveTo>
                    <a:pt x="309987" y="0"/>
                  </a:moveTo>
                  <a:lnTo>
                    <a:pt x="0" y="0"/>
                  </a:lnTo>
                </a:path>
              </a:pathLst>
            </a:custGeom>
            <a:ln w="40456">
              <a:solidFill>
                <a:srgbClr val="387886"/>
              </a:solidFill>
            </a:ln>
          </p:spPr>
          <p:txBody>
            <a:bodyPr wrap="square" lIns="0" tIns="0" rIns="0" bIns="0" rtlCol="0"/>
            <a:lstStyle/>
            <a:p>
              <a:endParaRPr lang="gl-ES" noProof="0" dirty="0">
                <a:latin typeface="Poppins" panose="00000500000000000000" pitchFamily="2" charset="0"/>
                <a:cs typeface="Poppins" panose="00000500000000000000" pitchFamily="2" charset="0"/>
              </a:endParaRPr>
            </a:p>
          </p:txBody>
        </p:sp>
        <p:sp>
          <p:nvSpPr>
            <p:cNvPr id="28" name="object 23">
              <a:extLst>
                <a:ext uri="{FF2B5EF4-FFF2-40B4-BE49-F238E27FC236}">
                  <a16:creationId xmlns:a16="http://schemas.microsoft.com/office/drawing/2014/main" id="{1EE33209-703C-C6C6-BCEB-4D727B9195E6}"/>
                </a:ext>
              </a:extLst>
            </p:cNvPr>
            <p:cNvSpPr/>
            <p:nvPr/>
          </p:nvSpPr>
          <p:spPr>
            <a:xfrm>
              <a:off x="1028699" y="6436369"/>
              <a:ext cx="3590925" cy="628650"/>
            </a:xfrm>
            <a:custGeom>
              <a:avLst/>
              <a:gdLst/>
              <a:ahLst/>
              <a:cxnLst/>
              <a:rect l="l" t="t" r="r" b="b"/>
              <a:pathLst>
                <a:path w="3590925" h="628650">
                  <a:moveTo>
                    <a:pt x="3590924" y="628649"/>
                  </a:moveTo>
                  <a:lnTo>
                    <a:pt x="0" y="628649"/>
                  </a:lnTo>
                  <a:lnTo>
                    <a:pt x="0" y="0"/>
                  </a:lnTo>
                  <a:lnTo>
                    <a:pt x="3590924" y="0"/>
                  </a:lnTo>
                  <a:lnTo>
                    <a:pt x="3590924" y="62864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lang="gl-ES" noProof="0" dirty="0">
                <a:latin typeface="Poppins" panose="00000500000000000000" pitchFamily="2" charset="0"/>
                <a:cs typeface="Poppins" panose="00000500000000000000" pitchFamily="2" charset="0"/>
              </a:endParaRPr>
            </a:p>
          </p:txBody>
        </p:sp>
        <p:sp>
          <p:nvSpPr>
            <p:cNvPr id="29" name="object 24">
              <a:extLst>
                <a:ext uri="{FF2B5EF4-FFF2-40B4-BE49-F238E27FC236}">
                  <a16:creationId xmlns:a16="http://schemas.microsoft.com/office/drawing/2014/main" id="{036185C5-1CFC-1AD3-3C8B-1C2B92B807B9}"/>
                </a:ext>
              </a:extLst>
            </p:cNvPr>
            <p:cNvSpPr/>
            <p:nvPr/>
          </p:nvSpPr>
          <p:spPr>
            <a:xfrm>
              <a:off x="1243544" y="6600134"/>
              <a:ext cx="0" cy="340995"/>
            </a:xfrm>
            <a:custGeom>
              <a:avLst/>
              <a:gdLst/>
              <a:ahLst/>
              <a:cxnLst/>
              <a:rect l="l" t="t" r="r" b="b"/>
              <a:pathLst>
                <a:path h="340995">
                  <a:moveTo>
                    <a:pt x="0" y="340709"/>
                  </a:moveTo>
                  <a:lnTo>
                    <a:pt x="0" y="0"/>
                  </a:lnTo>
                </a:path>
              </a:pathLst>
            </a:custGeom>
            <a:ln w="40456">
              <a:solidFill>
                <a:srgbClr val="387886"/>
              </a:solidFill>
            </a:ln>
          </p:spPr>
          <p:txBody>
            <a:bodyPr wrap="square" lIns="0" tIns="0" rIns="0" bIns="0" rtlCol="0"/>
            <a:lstStyle/>
            <a:p>
              <a:endParaRPr lang="gl-ES" noProof="0" dirty="0">
                <a:latin typeface="Poppins" panose="00000500000000000000" pitchFamily="2" charset="0"/>
                <a:cs typeface="Poppins" panose="00000500000000000000" pitchFamily="2" charset="0"/>
              </a:endParaRPr>
            </a:p>
          </p:txBody>
        </p:sp>
        <p:sp>
          <p:nvSpPr>
            <p:cNvPr id="30" name="object 25">
              <a:extLst>
                <a:ext uri="{FF2B5EF4-FFF2-40B4-BE49-F238E27FC236}">
                  <a16:creationId xmlns:a16="http://schemas.microsoft.com/office/drawing/2014/main" id="{7826D36E-5D1C-80AF-FB28-55F8BCF38A3D}"/>
                </a:ext>
              </a:extLst>
            </p:cNvPr>
            <p:cNvSpPr/>
            <p:nvPr/>
          </p:nvSpPr>
          <p:spPr>
            <a:xfrm>
              <a:off x="1601565" y="6600134"/>
              <a:ext cx="0" cy="340995"/>
            </a:xfrm>
            <a:custGeom>
              <a:avLst/>
              <a:gdLst/>
              <a:ahLst/>
              <a:cxnLst/>
              <a:rect l="l" t="t" r="r" b="b"/>
              <a:pathLst>
                <a:path h="340995">
                  <a:moveTo>
                    <a:pt x="0" y="340709"/>
                  </a:moveTo>
                  <a:lnTo>
                    <a:pt x="0" y="0"/>
                  </a:lnTo>
                </a:path>
              </a:pathLst>
            </a:custGeom>
            <a:ln w="40456">
              <a:solidFill>
                <a:srgbClr val="387886"/>
              </a:solidFill>
            </a:ln>
          </p:spPr>
          <p:txBody>
            <a:bodyPr wrap="square" lIns="0" tIns="0" rIns="0" bIns="0" rtlCol="0"/>
            <a:lstStyle/>
            <a:p>
              <a:endParaRPr lang="gl-ES" noProof="0" dirty="0">
                <a:latin typeface="Poppins" panose="00000500000000000000" pitchFamily="2" charset="0"/>
                <a:cs typeface="Poppins" panose="00000500000000000000" pitchFamily="2" charset="0"/>
              </a:endParaRPr>
            </a:p>
          </p:txBody>
        </p:sp>
        <p:sp>
          <p:nvSpPr>
            <p:cNvPr id="31" name="object 26">
              <a:extLst>
                <a:ext uri="{FF2B5EF4-FFF2-40B4-BE49-F238E27FC236}">
                  <a16:creationId xmlns:a16="http://schemas.microsoft.com/office/drawing/2014/main" id="{5D5F75FC-4F1F-CAD5-060D-10BDB554B493}"/>
                </a:ext>
              </a:extLst>
            </p:cNvPr>
            <p:cNvSpPr/>
            <p:nvPr/>
          </p:nvSpPr>
          <p:spPr>
            <a:xfrm>
              <a:off x="1263772" y="6587555"/>
              <a:ext cx="318135" cy="0"/>
            </a:xfrm>
            <a:custGeom>
              <a:avLst/>
              <a:gdLst/>
              <a:ahLst/>
              <a:cxnLst/>
              <a:rect l="l" t="t" r="r" b="b"/>
              <a:pathLst>
                <a:path w="318134">
                  <a:moveTo>
                    <a:pt x="317564" y="0"/>
                  </a:moveTo>
                  <a:lnTo>
                    <a:pt x="0" y="0"/>
                  </a:lnTo>
                </a:path>
              </a:pathLst>
            </a:custGeom>
            <a:ln w="40456">
              <a:solidFill>
                <a:srgbClr val="387886"/>
              </a:solidFill>
            </a:ln>
          </p:spPr>
          <p:txBody>
            <a:bodyPr wrap="square" lIns="0" tIns="0" rIns="0" bIns="0" rtlCol="0"/>
            <a:lstStyle/>
            <a:p>
              <a:endParaRPr lang="gl-ES" noProof="0" dirty="0">
                <a:latin typeface="Poppins" panose="00000500000000000000" pitchFamily="2" charset="0"/>
                <a:cs typeface="Poppins" panose="00000500000000000000" pitchFamily="2" charset="0"/>
              </a:endParaRPr>
            </a:p>
          </p:txBody>
        </p:sp>
        <p:sp>
          <p:nvSpPr>
            <p:cNvPr id="32" name="object 27">
              <a:extLst>
                <a:ext uri="{FF2B5EF4-FFF2-40B4-BE49-F238E27FC236}">
                  <a16:creationId xmlns:a16="http://schemas.microsoft.com/office/drawing/2014/main" id="{1A7286E2-A2D2-D541-DEA8-22995CCD79CC}"/>
                </a:ext>
              </a:extLst>
            </p:cNvPr>
            <p:cNvSpPr/>
            <p:nvPr/>
          </p:nvSpPr>
          <p:spPr>
            <a:xfrm>
              <a:off x="1263763" y="6953567"/>
              <a:ext cx="310515" cy="0"/>
            </a:xfrm>
            <a:custGeom>
              <a:avLst/>
              <a:gdLst/>
              <a:ahLst/>
              <a:cxnLst/>
              <a:rect l="l" t="t" r="r" b="b"/>
              <a:pathLst>
                <a:path w="310515">
                  <a:moveTo>
                    <a:pt x="309987" y="0"/>
                  </a:moveTo>
                  <a:lnTo>
                    <a:pt x="0" y="0"/>
                  </a:lnTo>
                </a:path>
              </a:pathLst>
            </a:custGeom>
            <a:ln w="40456">
              <a:solidFill>
                <a:srgbClr val="387886"/>
              </a:solidFill>
            </a:ln>
          </p:spPr>
          <p:txBody>
            <a:bodyPr wrap="square" lIns="0" tIns="0" rIns="0" bIns="0" rtlCol="0"/>
            <a:lstStyle/>
            <a:p>
              <a:endParaRPr lang="gl-ES" noProof="0" dirty="0">
                <a:latin typeface="Poppins" panose="00000500000000000000" pitchFamily="2" charset="0"/>
                <a:cs typeface="Poppins" panose="00000500000000000000" pitchFamily="2" charset="0"/>
              </a:endParaRPr>
            </a:p>
          </p:txBody>
        </p:sp>
        <p:sp>
          <p:nvSpPr>
            <p:cNvPr id="34" name="object 29">
              <a:extLst>
                <a:ext uri="{FF2B5EF4-FFF2-40B4-BE49-F238E27FC236}">
                  <a16:creationId xmlns:a16="http://schemas.microsoft.com/office/drawing/2014/main" id="{03A385FB-478E-A89F-A586-11DB1F2B4D63}"/>
                </a:ext>
              </a:extLst>
            </p:cNvPr>
            <p:cNvSpPr/>
            <p:nvPr/>
          </p:nvSpPr>
          <p:spPr>
            <a:xfrm>
              <a:off x="1254092" y="7388771"/>
              <a:ext cx="0" cy="340995"/>
            </a:xfrm>
            <a:custGeom>
              <a:avLst/>
              <a:gdLst/>
              <a:ahLst/>
              <a:cxnLst/>
              <a:rect l="l" t="t" r="r" b="b"/>
              <a:pathLst>
                <a:path h="340995">
                  <a:moveTo>
                    <a:pt x="0" y="340709"/>
                  </a:moveTo>
                  <a:lnTo>
                    <a:pt x="0" y="0"/>
                  </a:lnTo>
                </a:path>
              </a:pathLst>
            </a:custGeom>
            <a:ln w="40456">
              <a:solidFill>
                <a:srgbClr val="387886"/>
              </a:solidFill>
            </a:ln>
          </p:spPr>
          <p:txBody>
            <a:bodyPr wrap="square" lIns="0" tIns="0" rIns="0" bIns="0" rtlCol="0"/>
            <a:lstStyle/>
            <a:p>
              <a:endParaRPr lang="gl-ES" noProof="0" dirty="0">
                <a:latin typeface="Poppins" panose="00000500000000000000" pitchFamily="2" charset="0"/>
                <a:cs typeface="Poppins" panose="00000500000000000000" pitchFamily="2" charset="0"/>
              </a:endParaRPr>
            </a:p>
          </p:txBody>
        </p:sp>
        <p:sp>
          <p:nvSpPr>
            <p:cNvPr id="35" name="object 30">
              <a:extLst>
                <a:ext uri="{FF2B5EF4-FFF2-40B4-BE49-F238E27FC236}">
                  <a16:creationId xmlns:a16="http://schemas.microsoft.com/office/drawing/2014/main" id="{37F677B8-ADCA-178C-1DF1-B546B510B641}"/>
                </a:ext>
              </a:extLst>
            </p:cNvPr>
            <p:cNvSpPr/>
            <p:nvPr/>
          </p:nvSpPr>
          <p:spPr>
            <a:xfrm>
              <a:off x="1612114" y="7388771"/>
              <a:ext cx="0" cy="340995"/>
            </a:xfrm>
            <a:custGeom>
              <a:avLst/>
              <a:gdLst/>
              <a:ahLst/>
              <a:cxnLst/>
              <a:rect l="l" t="t" r="r" b="b"/>
              <a:pathLst>
                <a:path h="340995">
                  <a:moveTo>
                    <a:pt x="0" y="340709"/>
                  </a:moveTo>
                  <a:lnTo>
                    <a:pt x="0" y="0"/>
                  </a:lnTo>
                </a:path>
              </a:pathLst>
            </a:custGeom>
            <a:ln w="40456">
              <a:solidFill>
                <a:srgbClr val="387886"/>
              </a:solidFill>
            </a:ln>
          </p:spPr>
          <p:txBody>
            <a:bodyPr wrap="square" lIns="0" tIns="0" rIns="0" bIns="0" rtlCol="0"/>
            <a:lstStyle/>
            <a:p>
              <a:endParaRPr lang="gl-ES" noProof="0" dirty="0">
                <a:latin typeface="Poppins" panose="00000500000000000000" pitchFamily="2" charset="0"/>
                <a:cs typeface="Poppins" panose="00000500000000000000" pitchFamily="2" charset="0"/>
              </a:endParaRPr>
            </a:p>
          </p:txBody>
        </p:sp>
        <p:sp>
          <p:nvSpPr>
            <p:cNvPr id="36" name="object 31">
              <a:extLst>
                <a:ext uri="{FF2B5EF4-FFF2-40B4-BE49-F238E27FC236}">
                  <a16:creationId xmlns:a16="http://schemas.microsoft.com/office/drawing/2014/main" id="{2809F384-FC98-6785-564C-51C28E5066D6}"/>
                </a:ext>
              </a:extLst>
            </p:cNvPr>
            <p:cNvSpPr/>
            <p:nvPr/>
          </p:nvSpPr>
          <p:spPr>
            <a:xfrm>
              <a:off x="1274321" y="7376192"/>
              <a:ext cx="318135" cy="0"/>
            </a:xfrm>
            <a:custGeom>
              <a:avLst/>
              <a:gdLst/>
              <a:ahLst/>
              <a:cxnLst/>
              <a:rect l="l" t="t" r="r" b="b"/>
              <a:pathLst>
                <a:path w="318134">
                  <a:moveTo>
                    <a:pt x="317564" y="0"/>
                  </a:moveTo>
                  <a:lnTo>
                    <a:pt x="0" y="0"/>
                  </a:lnTo>
                </a:path>
              </a:pathLst>
            </a:custGeom>
            <a:ln w="40456">
              <a:solidFill>
                <a:srgbClr val="387886"/>
              </a:solidFill>
            </a:ln>
          </p:spPr>
          <p:txBody>
            <a:bodyPr wrap="square" lIns="0" tIns="0" rIns="0" bIns="0" rtlCol="0"/>
            <a:lstStyle/>
            <a:p>
              <a:endParaRPr lang="gl-ES" noProof="0" dirty="0">
                <a:latin typeface="Poppins" panose="00000500000000000000" pitchFamily="2" charset="0"/>
                <a:cs typeface="Poppins" panose="00000500000000000000" pitchFamily="2" charset="0"/>
              </a:endParaRPr>
            </a:p>
          </p:txBody>
        </p:sp>
        <p:sp>
          <p:nvSpPr>
            <p:cNvPr id="37" name="object 32">
              <a:extLst>
                <a:ext uri="{FF2B5EF4-FFF2-40B4-BE49-F238E27FC236}">
                  <a16:creationId xmlns:a16="http://schemas.microsoft.com/office/drawing/2014/main" id="{75392C98-AA6B-EC61-A5BB-335748C09F37}"/>
                </a:ext>
              </a:extLst>
            </p:cNvPr>
            <p:cNvSpPr/>
            <p:nvPr/>
          </p:nvSpPr>
          <p:spPr>
            <a:xfrm>
              <a:off x="1274312" y="7742204"/>
              <a:ext cx="310515" cy="0"/>
            </a:xfrm>
            <a:custGeom>
              <a:avLst/>
              <a:gdLst/>
              <a:ahLst/>
              <a:cxnLst/>
              <a:rect l="l" t="t" r="r" b="b"/>
              <a:pathLst>
                <a:path w="310515">
                  <a:moveTo>
                    <a:pt x="309987" y="0"/>
                  </a:moveTo>
                  <a:lnTo>
                    <a:pt x="0" y="0"/>
                  </a:lnTo>
                </a:path>
              </a:pathLst>
            </a:custGeom>
            <a:ln w="40456">
              <a:solidFill>
                <a:srgbClr val="387886"/>
              </a:solidFill>
            </a:ln>
          </p:spPr>
          <p:txBody>
            <a:bodyPr wrap="square" lIns="0" tIns="0" rIns="0" bIns="0" rtlCol="0"/>
            <a:lstStyle/>
            <a:p>
              <a:endParaRPr lang="gl-ES" noProof="0" dirty="0">
                <a:latin typeface="Poppins" panose="00000500000000000000" pitchFamily="2" charset="0"/>
                <a:cs typeface="Poppins" panose="00000500000000000000" pitchFamily="2" charset="0"/>
              </a:endParaRPr>
            </a:p>
          </p:txBody>
        </p:sp>
        <p:sp>
          <p:nvSpPr>
            <p:cNvPr id="38" name="object 33">
              <a:extLst>
                <a:ext uri="{FF2B5EF4-FFF2-40B4-BE49-F238E27FC236}">
                  <a16:creationId xmlns:a16="http://schemas.microsoft.com/office/drawing/2014/main" id="{3FEF4BF7-B5E1-894D-4044-F6D4215C681C}"/>
                </a:ext>
              </a:extLst>
            </p:cNvPr>
            <p:cNvSpPr/>
            <p:nvPr/>
          </p:nvSpPr>
          <p:spPr>
            <a:xfrm>
              <a:off x="9683993" y="3426576"/>
              <a:ext cx="6457950" cy="771525"/>
            </a:xfrm>
            <a:custGeom>
              <a:avLst/>
              <a:gdLst/>
              <a:ahLst/>
              <a:cxnLst/>
              <a:rect l="l" t="t" r="r" b="b"/>
              <a:pathLst>
                <a:path w="6457950" h="771525">
                  <a:moveTo>
                    <a:pt x="6457949" y="771524"/>
                  </a:moveTo>
                  <a:lnTo>
                    <a:pt x="0" y="771524"/>
                  </a:lnTo>
                  <a:lnTo>
                    <a:pt x="0" y="0"/>
                  </a:lnTo>
                  <a:lnTo>
                    <a:pt x="6457949" y="0"/>
                  </a:lnTo>
                  <a:lnTo>
                    <a:pt x="6457949" y="771524"/>
                  </a:lnTo>
                  <a:close/>
                </a:path>
              </a:pathLst>
            </a:custGeom>
            <a:solidFill>
              <a:srgbClr val="DBF4F4"/>
            </a:solidFill>
          </p:spPr>
          <p:txBody>
            <a:bodyPr wrap="square" lIns="0" tIns="0" rIns="0" bIns="0" rtlCol="0"/>
            <a:lstStyle/>
            <a:p>
              <a:endParaRPr lang="gl-ES" noProof="0" dirty="0">
                <a:latin typeface="Poppins" panose="00000500000000000000" pitchFamily="2" charset="0"/>
                <a:cs typeface="Poppins" panose="00000500000000000000" pitchFamily="2" charset="0"/>
              </a:endParaRPr>
            </a:p>
          </p:txBody>
        </p:sp>
        <p:sp>
          <p:nvSpPr>
            <p:cNvPr id="39" name="object 34">
              <a:extLst>
                <a:ext uri="{FF2B5EF4-FFF2-40B4-BE49-F238E27FC236}">
                  <a16:creationId xmlns:a16="http://schemas.microsoft.com/office/drawing/2014/main" id="{A8996C3F-6538-AAB0-F54C-52D7F72CE5F9}"/>
                </a:ext>
              </a:extLst>
            </p:cNvPr>
            <p:cNvSpPr/>
            <p:nvPr/>
          </p:nvSpPr>
          <p:spPr>
            <a:xfrm>
              <a:off x="9918816" y="3623382"/>
              <a:ext cx="0" cy="372745"/>
            </a:xfrm>
            <a:custGeom>
              <a:avLst/>
              <a:gdLst/>
              <a:ahLst/>
              <a:cxnLst/>
              <a:rect l="l" t="t" r="r" b="b"/>
              <a:pathLst>
                <a:path h="372745">
                  <a:moveTo>
                    <a:pt x="0" y="372393"/>
                  </a:moveTo>
                  <a:lnTo>
                    <a:pt x="0" y="0"/>
                  </a:lnTo>
                </a:path>
              </a:pathLst>
            </a:custGeom>
            <a:ln w="44219">
              <a:solidFill>
                <a:srgbClr val="529AAA"/>
              </a:solidFill>
            </a:ln>
          </p:spPr>
          <p:txBody>
            <a:bodyPr wrap="square" lIns="0" tIns="0" rIns="0" bIns="0" rtlCol="0"/>
            <a:lstStyle/>
            <a:p>
              <a:endParaRPr lang="gl-ES" noProof="0" dirty="0">
                <a:latin typeface="Poppins" panose="00000500000000000000" pitchFamily="2" charset="0"/>
                <a:cs typeface="Poppins" panose="00000500000000000000" pitchFamily="2" charset="0"/>
              </a:endParaRPr>
            </a:p>
          </p:txBody>
        </p:sp>
        <p:sp>
          <p:nvSpPr>
            <p:cNvPr id="40" name="object 35">
              <a:extLst>
                <a:ext uri="{FF2B5EF4-FFF2-40B4-BE49-F238E27FC236}">
                  <a16:creationId xmlns:a16="http://schemas.microsoft.com/office/drawing/2014/main" id="{779450DA-B3DB-7F18-0B51-1475D2B8881E}"/>
                </a:ext>
              </a:extLst>
            </p:cNvPr>
            <p:cNvSpPr/>
            <p:nvPr/>
          </p:nvSpPr>
          <p:spPr>
            <a:xfrm>
              <a:off x="10310132" y="3623382"/>
              <a:ext cx="0" cy="372745"/>
            </a:xfrm>
            <a:custGeom>
              <a:avLst/>
              <a:gdLst/>
              <a:ahLst/>
              <a:cxnLst/>
              <a:rect l="l" t="t" r="r" b="b"/>
              <a:pathLst>
                <a:path h="372745">
                  <a:moveTo>
                    <a:pt x="0" y="372393"/>
                  </a:moveTo>
                  <a:lnTo>
                    <a:pt x="0" y="0"/>
                  </a:lnTo>
                </a:path>
              </a:pathLst>
            </a:custGeom>
            <a:ln w="44219">
              <a:solidFill>
                <a:srgbClr val="529AAA"/>
              </a:solidFill>
            </a:ln>
          </p:spPr>
          <p:txBody>
            <a:bodyPr wrap="square" lIns="0" tIns="0" rIns="0" bIns="0" rtlCol="0"/>
            <a:lstStyle/>
            <a:p>
              <a:endParaRPr lang="gl-ES" noProof="0" dirty="0">
                <a:latin typeface="Poppins" panose="00000500000000000000" pitchFamily="2" charset="0"/>
                <a:cs typeface="Poppins" panose="00000500000000000000" pitchFamily="2" charset="0"/>
              </a:endParaRPr>
            </a:p>
          </p:txBody>
        </p:sp>
        <p:sp>
          <p:nvSpPr>
            <p:cNvPr id="41" name="object 36">
              <a:extLst>
                <a:ext uri="{FF2B5EF4-FFF2-40B4-BE49-F238E27FC236}">
                  <a16:creationId xmlns:a16="http://schemas.microsoft.com/office/drawing/2014/main" id="{E9E23868-BD82-DC91-331D-58B662099D26}"/>
                </a:ext>
              </a:extLst>
            </p:cNvPr>
            <p:cNvSpPr/>
            <p:nvPr/>
          </p:nvSpPr>
          <p:spPr>
            <a:xfrm>
              <a:off x="9940927" y="3609633"/>
              <a:ext cx="347345" cy="0"/>
            </a:xfrm>
            <a:custGeom>
              <a:avLst/>
              <a:gdLst/>
              <a:ahLst/>
              <a:cxnLst/>
              <a:rect l="l" t="t" r="r" b="b"/>
              <a:pathLst>
                <a:path w="347345">
                  <a:moveTo>
                    <a:pt x="347096" y="0"/>
                  </a:moveTo>
                  <a:lnTo>
                    <a:pt x="0" y="0"/>
                  </a:lnTo>
                </a:path>
              </a:pathLst>
            </a:custGeom>
            <a:ln w="44219">
              <a:solidFill>
                <a:srgbClr val="529AAA"/>
              </a:solidFill>
            </a:ln>
          </p:spPr>
          <p:txBody>
            <a:bodyPr wrap="square" lIns="0" tIns="0" rIns="0" bIns="0" rtlCol="0"/>
            <a:lstStyle/>
            <a:p>
              <a:endParaRPr lang="gl-ES" noProof="0" dirty="0">
                <a:latin typeface="Poppins" panose="00000500000000000000" pitchFamily="2" charset="0"/>
                <a:cs typeface="Poppins" panose="00000500000000000000" pitchFamily="2" charset="0"/>
              </a:endParaRPr>
            </a:p>
          </p:txBody>
        </p:sp>
        <p:sp>
          <p:nvSpPr>
            <p:cNvPr id="42" name="object 37">
              <a:extLst>
                <a:ext uri="{FF2B5EF4-FFF2-40B4-BE49-F238E27FC236}">
                  <a16:creationId xmlns:a16="http://schemas.microsoft.com/office/drawing/2014/main" id="{E8F9859A-014F-4E33-9DE9-5320F48871E0}"/>
                </a:ext>
              </a:extLst>
            </p:cNvPr>
            <p:cNvSpPr/>
            <p:nvPr/>
          </p:nvSpPr>
          <p:spPr>
            <a:xfrm>
              <a:off x="9940917" y="4009683"/>
              <a:ext cx="339090" cy="0"/>
            </a:xfrm>
            <a:custGeom>
              <a:avLst/>
              <a:gdLst/>
              <a:ahLst/>
              <a:cxnLst/>
              <a:rect l="l" t="t" r="r" b="b"/>
              <a:pathLst>
                <a:path w="339090">
                  <a:moveTo>
                    <a:pt x="338814" y="0"/>
                  </a:moveTo>
                  <a:lnTo>
                    <a:pt x="0" y="0"/>
                  </a:lnTo>
                </a:path>
              </a:pathLst>
            </a:custGeom>
            <a:ln w="44219">
              <a:solidFill>
                <a:srgbClr val="529AAA"/>
              </a:solidFill>
            </a:ln>
          </p:spPr>
          <p:txBody>
            <a:bodyPr wrap="square" lIns="0" tIns="0" rIns="0" bIns="0" rtlCol="0"/>
            <a:lstStyle/>
            <a:p>
              <a:endParaRPr lang="gl-ES" noProof="0" dirty="0">
                <a:latin typeface="Poppins" panose="00000500000000000000" pitchFamily="2" charset="0"/>
                <a:cs typeface="Poppins" panose="00000500000000000000" pitchFamily="2" charset="0"/>
              </a:endParaRPr>
            </a:p>
          </p:txBody>
        </p:sp>
        <p:sp>
          <p:nvSpPr>
            <p:cNvPr id="43" name="object 38">
              <a:extLst>
                <a:ext uri="{FF2B5EF4-FFF2-40B4-BE49-F238E27FC236}">
                  <a16:creationId xmlns:a16="http://schemas.microsoft.com/office/drawing/2014/main" id="{5FD1F131-5A03-39AC-4D8B-D5C9FB55C8CC}"/>
                </a:ext>
              </a:extLst>
            </p:cNvPr>
            <p:cNvSpPr/>
            <p:nvPr/>
          </p:nvSpPr>
          <p:spPr>
            <a:xfrm>
              <a:off x="9683993" y="4349202"/>
              <a:ext cx="6457950" cy="685800"/>
            </a:xfrm>
            <a:custGeom>
              <a:avLst/>
              <a:gdLst/>
              <a:ahLst/>
              <a:cxnLst/>
              <a:rect l="l" t="t" r="r" b="b"/>
              <a:pathLst>
                <a:path w="6457950" h="685800">
                  <a:moveTo>
                    <a:pt x="6457949" y="685799"/>
                  </a:moveTo>
                  <a:lnTo>
                    <a:pt x="0" y="685799"/>
                  </a:lnTo>
                  <a:lnTo>
                    <a:pt x="0" y="0"/>
                  </a:lnTo>
                  <a:lnTo>
                    <a:pt x="6457949" y="0"/>
                  </a:lnTo>
                  <a:lnTo>
                    <a:pt x="6457949" y="685799"/>
                  </a:lnTo>
                  <a:close/>
                </a:path>
              </a:pathLst>
            </a:custGeom>
            <a:solidFill>
              <a:srgbClr val="DBF4F4"/>
            </a:solidFill>
          </p:spPr>
          <p:txBody>
            <a:bodyPr wrap="square" lIns="0" tIns="0" rIns="0" bIns="0" rtlCol="0"/>
            <a:lstStyle/>
            <a:p>
              <a:endParaRPr lang="gl-ES" noProof="0" dirty="0">
                <a:latin typeface="Poppins" panose="00000500000000000000" pitchFamily="2" charset="0"/>
                <a:cs typeface="Poppins" panose="00000500000000000000" pitchFamily="2" charset="0"/>
              </a:endParaRPr>
            </a:p>
          </p:txBody>
        </p:sp>
        <p:sp>
          <p:nvSpPr>
            <p:cNvPr id="44" name="object 39">
              <a:extLst>
                <a:ext uri="{FF2B5EF4-FFF2-40B4-BE49-F238E27FC236}">
                  <a16:creationId xmlns:a16="http://schemas.microsoft.com/office/drawing/2014/main" id="{5B74B0FE-49A5-7101-299F-54229C04AAB0}"/>
                </a:ext>
              </a:extLst>
            </p:cNvPr>
            <p:cNvSpPr/>
            <p:nvPr/>
          </p:nvSpPr>
          <p:spPr>
            <a:xfrm>
              <a:off x="9918816" y="4528197"/>
              <a:ext cx="0" cy="372745"/>
            </a:xfrm>
            <a:custGeom>
              <a:avLst/>
              <a:gdLst/>
              <a:ahLst/>
              <a:cxnLst/>
              <a:rect l="l" t="t" r="r" b="b"/>
              <a:pathLst>
                <a:path h="372745">
                  <a:moveTo>
                    <a:pt x="0" y="372393"/>
                  </a:moveTo>
                  <a:lnTo>
                    <a:pt x="0" y="0"/>
                  </a:lnTo>
                </a:path>
              </a:pathLst>
            </a:custGeom>
            <a:ln w="44219">
              <a:solidFill>
                <a:srgbClr val="529AAA"/>
              </a:solidFill>
            </a:ln>
          </p:spPr>
          <p:txBody>
            <a:bodyPr wrap="square" lIns="0" tIns="0" rIns="0" bIns="0" rtlCol="0"/>
            <a:lstStyle/>
            <a:p>
              <a:endParaRPr lang="gl-ES" noProof="0" dirty="0">
                <a:latin typeface="Poppins" panose="00000500000000000000" pitchFamily="2" charset="0"/>
                <a:cs typeface="Poppins" panose="00000500000000000000" pitchFamily="2" charset="0"/>
              </a:endParaRPr>
            </a:p>
          </p:txBody>
        </p:sp>
        <p:sp>
          <p:nvSpPr>
            <p:cNvPr id="45" name="object 40">
              <a:extLst>
                <a:ext uri="{FF2B5EF4-FFF2-40B4-BE49-F238E27FC236}">
                  <a16:creationId xmlns:a16="http://schemas.microsoft.com/office/drawing/2014/main" id="{94473758-F293-4DB0-A2D4-A6DFB5572CFB}"/>
                </a:ext>
              </a:extLst>
            </p:cNvPr>
            <p:cNvSpPr/>
            <p:nvPr/>
          </p:nvSpPr>
          <p:spPr>
            <a:xfrm>
              <a:off x="10310132" y="4528197"/>
              <a:ext cx="0" cy="372745"/>
            </a:xfrm>
            <a:custGeom>
              <a:avLst/>
              <a:gdLst/>
              <a:ahLst/>
              <a:cxnLst/>
              <a:rect l="l" t="t" r="r" b="b"/>
              <a:pathLst>
                <a:path h="372745">
                  <a:moveTo>
                    <a:pt x="0" y="372393"/>
                  </a:moveTo>
                  <a:lnTo>
                    <a:pt x="0" y="0"/>
                  </a:lnTo>
                </a:path>
              </a:pathLst>
            </a:custGeom>
            <a:ln w="44219">
              <a:solidFill>
                <a:srgbClr val="529AAA"/>
              </a:solidFill>
            </a:ln>
          </p:spPr>
          <p:txBody>
            <a:bodyPr wrap="square" lIns="0" tIns="0" rIns="0" bIns="0" rtlCol="0"/>
            <a:lstStyle/>
            <a:p>
              <a:endParaRPr lang="gl-ES" noProof="0" dirty="0">
                <a:latin typeface="Poppins" panose="00000500000000000000" pitchFamily="2" charset="0"/>
                <a:cs typeface="Poppins" panose="00000500000000000000" pitchFamily="2" charset="0"/>
              </a:endParaRPr>
            </a:p>
          </p:txBody>
        </p:sp>
        <p:sp>
          <p:nvSpPr>
            <p:cNvPr id="46" name="object 41">
              <a:extLst>
                <a:ext uri="{FF2B5EF4-FFF2-40B4-BE49-F238E27FC236}">
                  <a16:creationId xmlns:a16="http://schemas.microsoft.com/office/drawing/2014/main" id="{9C2E9BB1-C1EF-0CD2-81CE-6243DB3DEF15}"/>
                </a:ext>
              </a:extLst>
            </p:cNvPr>
            <p:cNvSpPr/>
            <p:nvPr/>
          </p:nvSpPr>
          <p:spPr>
            <a:xfrm>
              <a:off x="9940927" y="4514447"/>
              <a:ext cx="347345" cy="0"/>
            </a:xfrm>
            <a:custGeom>
              <a:avLst/>
              <a:gdLst/>
              <a:ahLst/>
              <a:cxnLst/>
              <a:rect l="l" t="t" r="r" b="b"/>
              <a:pathLst>
                <a:path w="347345">
                  <a:moveTo>
                    <a:pt x="347096" y="0"/>
                  </a:moveTo>
                  <a:lnTo>
                    <a:pt x="0" y="0"/>
                  </a:lnTo>
                </a:path>
              </a:pathLst>
            </a:custGeom>
            <a:ln w="44219">
              <a:solidFill>
                <a:srgbClr val="529AAA"/>
              </a:solidFill>
            </a:ln>
          </p:spPr>
          <p:txBody>
            <a:bodyPr wrap="square" lIns="0" tIns="0" rIns="0" bIns="0" rtlCol="0"/>
            <a:lstStyle/>
            <a:p>
              <a:endParaRPr lang="gl-ES" noProof="0" dirty="0">
                <a:latin typeface="Poppins" panose="00000500000000000000" pitchFamily="2" charset="0"/>
                <a:cs typeface="Poppins" panose="00000500000000000000" pitchFamily="2" charset="0"/>
              </a:endParaRPr>
            </a:p>
          </p:txBody>
        </p:sp>
        <p:sp>
          <p:nvSpPr>
            <p:cNvPr id="47" name="object 42">
              <a:extLst>
                <a:ext uri="{FF2B5EF4-FFF2-40B4-BE49-F238E27FC236}">
                  <a16:creationId xmlns:a16="http://schemas.microsoft.com/office/drawing/2014/main" id="{670197F0-EC98-E61A-04F4-7D9B60BA52A1}"/>
                </a:ext>
              </a:extLst>
            </p:cNvPr>
            <p:cNvSpPr/>
            <p:nvPr/>
          </p:nvSpPr>
          <p:spPr>
            <a:xfrm>
              <a:off x="9940917" y="4914496"/>
              <a:ext cx="339090" cy="0"/>
            </a:xfrm>
            <a:custGeom>
              <a:avLst/>
              <a:gdLst/>
              <a:ahLst/>
              <a:cxnLst/>
              <a:rect l="l" t="t" r="r" b="b"/>
              <a:pathLst>
                <a:path w="339090">
                  <a:moveTo>
                    <a:pt x="338814" y="0"/>
                  </a:moveTo>
                  <a:lnTo>
                    <a:pt x="0" y="0"/>
                  </a:lnTo>
                </a:path>
              </a:pathLst>
            </a:custGeom>
            <a:ln w="44219">
              <a:solidFill>
                <a:srgbClr val="529AAA"/>
              </a:solidFill>
            </a:ln>
          </p:spPr>
          <p:txBody>
            <a:bodyPr wrap="square" lIns="0" tIns="0" rIns="0" bIns="0" rtlCol="0"/>
            <a:lstStyle/>
            <a:p>
              <a:endParaRPr lang="gl-ES" noProof="0" dirty="0">
                <a:latin typeface="Poppins" panose="00000500000000000000" pitchFamily="2" charset="0"/>
                <a:cs typeface="Poppins" panose="00000500000000000000" pitchFamily="2" charset="0"/>
              </a:endParaRPr>
            </a:p>
          </p:txBody>
        </p:sp>
        <p:sp>
          <p:nvSpPr>
            <p:cNvPr id="48" name="object 43">
              <a:extLst>
                <a:ext uri="{FF2B5EF4-FFF2-40B4-BE49-F238E27FC236}">
                  <a16:creationId xmlns:a16="http://schemas.microsoft.com/office/drawing/2014/main" id="{D5393519-DB43-9E37-A9F1-E3AE9264086C}"/>
                </a:ext>
              </a:extLst>
            </p:cNvPr>
            <p:cNvSpPr/>
            <p:nvPr/>
          </p:nvSpPr>
          <p:spPr>
            <a:xfrm>
              <a:off x="9683993" y="5193795"/>
              <a:ext cx="6457950" cy="771525"/>
            </a:xfrm>
            <a:custGeom>
              <a:avLst/>
              <a:gdLst/>
              <a:ahLst/>
              <a:cxnLst/>
              <a:rect l="l" t="t" r="r" b="b"/>
              <a:pathLst>
                <a:path w="6457950" h="771525">
                  <a:moveTo>
                    <a:pt x="6457949" y="771524"/>
                  </a:moveTo>
                  <a:lnTo>
                    <a:pt x="0" y="771524"/>
                  </a:lnTo>
                  <a:lnTo>
                    <a:pt x="0" y="0"/>
                  </a:lnTo>
                  <a:lnTo>
                    <a:pt x="6457949" y="0"/>
                  </a:lnTo>
                  <a:lnTo>
                    <a:pt x="6457949" y="771524"/>
                  </a:lnTo>
                  <a:close/>
                </a:path>
              </a:pathLst>
            </a:custGeom>
            <a:solidFill>
              <a:srgbClr val="DBF4F4"/>
            </a:solidFill>
          </p:spPr>
          <p:txBody>
            <a:bodyPr wrap="square" lIns="0" tIns="0" rIns="0" bIns="0" rtlCol="0"/>
            <a:lstStyle/>
            <a:p>
              <a:endParaRPr lang="gl-ES" noProof="0" dirty="0">
                <a:latin typeface="Poppins" panose="00000500000000000000" pitchFamily="2" charset="0"/>
                <a:cs typeface="Poppins" panose="00000500000000000000" pitchFamily="2" charset="0"/>
              </a:endParaRPr>
            </a:p>
          </p:txBody>
        </p:sp>
        <p:sp>
          <p:nvSpPr>
            <p:cNvPr id="49" name="object 44">
              <a:extLst>
                <a:ext uri="{FF2B5EF4-FFF2-40B4-BE49-F238E27FC236}">
                  <a16:creationId xmlns:a16="http://schemas.microsoft.com/office/drawing/2014/main" id="{DE4F8400-DB36-A70B-0BDA-B31183BD46B6}"/>
                </a:ext>
              </a:extLst>
            </p:cNvPr>
            <p:cNvSpPr/>
            <p:nvPr/>
          </p:nvSpPr>
          <p:spPr>
            <a:xfrm>
              <a:off x="9918816" y="5390601"/>
              <a:ext cx="0" cy="372745"/>
            </a:xfrm>
            <a:custGeom>
              <a:avLst/>
              <a:gdLst/>
              <a:ahLst/>
              <a:cxnLst/>
              <a:rect l="l" t="t" r="r" b="b"/>
              <a:pathLst>
                <a:path h="372745">
                  <a:moveTo>
                    <a:pt x="0" y="372393"/>
                  </a:moveTo>
                  <a:lnTo>
                    <a:pt x="0" y="0"/>
                  </a:lnTo>
                </a:path>
              </a:pathLst>
            </a:custGeom>
            <a:ln w="44219">
              <a:solidFill>
                <a:srgbClr val="529AAA"/>
              </a:solidFill>
            </a:ln>
          </p:spPr>
          <p:txBody>
            <a:bodyPr wrap="square" lIns="0" tIns="0" rIns="0" bIns="0" rtlCol="0"/>
            <a:lstStyle/>
            <a:p>
              <a:endParaRPr lang="gl-ES" noProof="0" dirty="0">
                <a:latin typeface="Poppins" panose="00000500000000000000" pitchFamily="2" charset="0"/>
                <a:cs typeface="Poppins" panose="00000500000000000000" pitchFamily="2" charset="0"/>
              </a:endParaRPr>
            </a:p>
          </p:txBody>
        </p:sp>
        <p:sp>
          <p:nvSpPr>
            <p:cNvPr id="50" name="object 45">
              <a:extLst>
                <a:ext uri="{FF2B5EF4-FFF2-40B4-BE49-F238E27FC236}">
                  <a16:creationId xmlns:a16="http://schemas.microsoft.com/office/drawing/2014/main" id="{D09F59D0-7DE1-A5D3-0A94-3D5112A2D03D}"/>
                </a:ext>
              </a:extLst>
            </p:cNvPr>
            <p:cNvSpPr/>
            <p:nvPr/>
          </p:nvSpPr>
          <p:spPr>
            <a:xfrm>
              <a:off x="10310132" y="5390601"/>
              <a:ext cx="0" cy="372745"/>
            </a:xfrm>
            <a:custGeom>
              <a:avLst/>
              <a:gdLst/>
              <a:ahLst/>
              <a:cxnLst/>
              <a:rect l="l" t="t" r="r" b="b"/>
              <a:pathLst>
                <a:path h="372745">
                  <a:moveTo>
                    <a:pt x="0" y="372393"/>
                  </a:moveTo>
                  <a:lnTo>
                    <a:pt x="0" y="0"/>
                  </a:lnTo>
                </a:path>
              </a:pathLst>
            </a:custGeom>
            <a:ln w="44219">
              <a:solidFill>
                <a:srgbClr val="529AAA"/>
              </a:solidFill>
            </a:ln>
          </p:spPr>
          <p:txBody>
            <a:bodyPr wrap="square" lIns="0" tIns="0" rIns="0" bIns="0" rtlCol="0"/>
            <a:lstStyle/>
            <a:p>
              <a:endParaRPr lang="gl-ES" noProof="0" dirty="0">
                <a:latin typeface="Poppins" panose="00000500000000000000" pitchFamily="2" charset="0"/>
                <a:cs typeface="Poppins" panose="00000500000000000000" pitchFamily="2" charset="0"/>
              </a:endParaRPr>
            </a:p>
          </p:txBody>
        </p:sp>
        <p:sp>
          <p:nvSpPr>
            <p:cNvPr id="51" name="object 46">
              <a:extLst>
                <a:ext uri="{FF2B5EF4-FFF2-40B4-BE49-F238E27FC236}">
                  <a16:creationId xmlns:a16="http://schemas.microsoft.com/office/drawing/2014/main" id="{87F99B79-7B22-FCFF-40A7-EEC7325B6623}"/>
                </a:ext>
              </a:extLst>
            </p:cNvPr>
            <p:cNvSpPr/>
            <p:nvPr/>
          </p:nvSpPr>
          <p:spPr>
            <a:xfrm>
              <a:off x="9940927" y="5376852"/>
              <a:ext cx="347345" cy="0"/>
            </a:xfrm>
            <a:custGeom>
              <a:avLst/>
              <a:gdLst/>
              <a:ahLst/>
              <a:cxnLst/>
              <a:rect l="l" t="t" r="r" b="b"/>
              <a:pathLst>
                <a:path w="347345">
                  <a:moveTo>
                    <a:pt x="347096" y="0"/>
                  </a:moveTo>
                  <a:lnTo>
                    <a:pt x="0" y="0"/>
                  </a:lnTo>
                </a:path>
              </a:pathLst>
            </a:custGeom>
            <a:ln w="44219">
              <a:solidFill>
                <a:srgbClr val="529AAA"/>
              </a:solidFill>
            </a:ln>
          </p:spPr>
          <p:txBody>
            <a:bodyPr wrap="square" lIns="0" tIns="0" rIns="0" bIns="0" rtlCol="0"/>
            <a:lstStyle/>
            <a:p>
              <a:endParaRPr lang="gl-ES" noProof="0" dirty="0">
                <a:latin typeface="Poppins" panose="00000500000000000000" pitchFamily="2" charset="0"/>
                <a:cs typeface="Poppins" panose="00000500000000000000" pitchFamily="2" charset="0"/>
              </a:endParaRPr>
            </a:p>
          </p:txBody>
        </p:sp>
        <p:sp>
          <p:nvSpPr>
            <p:cNvPr id="52" name="object 47">
              <a:extLst>
                <a:ext uri="{FF2B5EF4-FFF2-40B4-BE49-F238E27FC236}">
                  <a16:creationId xmlns:a16="http://schemas.microsoft.com/office/drawing/2014/main" id="{DBD67BCD-BD85-98C5-B6DE-7F21F4050ED7}"/>
                </a:ext>
              </a:extLst>
            </p:cNvPr>
            <p:cNvSpPr/>
            <p:nvPr/>
          </p:nvSpPr>
          <p:spPr>
            <a:xfrm>
              <a:off x="9940917" y="5776901"/>
              <a:ext cx="339090" cy="0"/>
            </a:xfrm>
            <a:custGeom>
              <a:avLst/>
              <a:gdLst/>
              <a:ahLst/>
              <a:cxnLst/>
              <a:rect l="l" t="t" r="r" b="b"/>
              <a:pathLst>
                <a:path w="339090">
                  <a:moveTo>
                    <a:pt x="338814" y="0"/>
                  </a:moveTo>
                  <a:lnTo>
                    <a:pt x="0" y="0"/>
                  </a:lnTo>
                </a:path>
              </a:pathLst>
            </a:custGeom>
            <a:ln w="44219">
              <a:solidFill>
                <a:srgbClr val="529AAA"/>
              </a:solidFill>
            </a:ln>
          </p:spPr>
          <p:txBody>
            <a:bodyPr wrap="square" lIns="0" tIns="0" rIns="0" bIns="0" rtlCol="0"/>
            <a:lstStyle/>
            <a:p>
              <a:endParaRPr lang="gl-ES" noProof="0" dirty="0">
                <a:latin typeface="Poppins" panose="00000500000000000000" pitchFamily="2" charset="0"/>
                <a:cs typeface="Poppins" panose="00000500000000000000" pitchFamily="2" charset="0"/>
              </a:endParaRPr>
            </a:p>
          </p:txBody>
        </p:sp>
        <p:sp>
          <p:nvSpPr>
            <p:cNvPr id="53" name="object 48">
              <a:extLst>
                <a:ext uri="{FF2B5EF4-FFF2-40B4-BE49-F238E27FC236}">
                  <a16:creationId xmlns:a16="http://schemas.microsoft.com/office/drawing/2014/main" id="{B01F1EC8-0F0D-15E8-6A7B-A45AE11D1908}"/>
                </a:ext>
              </a:extLst>
            </p:cNvPr>
            <p:cNvSpPr/>
            <p:nvPr/>
          </p:nvSpPr>
          <p:spPr>
            <a:xfrm>
              <a:off x="9683993" y="6116420"/>
              <a:ext cx="6457950" cy="685800"/>
            </a:xfrm>
            <a:custGeom>
              <a:avLst/>
              <a:gdLst/>
              <a:ahLst/>
              <a:cxnLst/>
              <a:rect l="l" t="t" r="r" b="b"/>
              <a:pathLst>
                <a:path w="6457950" h="685800">
                  <a:moveTo>
                    <a:pt x="6457949" y="685799"/>
                  </a:moveTo>
                  <a:lnTo>
                    <a:pt x="0" y="685799"/>
                  </a:lnTo>
                  <a:lnTo>
                    <a:pt x="0" y="0"/>
                  </a:lnTo>
                  <a:lnTo>
                    <a:pt x="6457949" y="0"/>
                  </a:lnTo>
                  <a:lnTo>
                    <a:pt x="6457949" y="685799"/>
                  </a:lnTo>
                  <a:close/>
                </a:path>
              </a:pathLst>
            </a:custGeom>
            <a:solidFill>
              <a:srgbClr val="DBF4F4"/>
            </a:solidFill>
          </p:spPr>
          <p:txBody>
            <a:bodyPr wrap="square" lIns="0" tIns="0" rIns="0" bIns="0" rtlCol="0"/>
            <a:lstStyle/>
            <a:p>
              <a:endParaRPr lang="gl-ES" noProof="0" dirty="0">
                <a:latin typeface="Poppins" panose="00000500000000000000" pitchFamily="2" charset="0"/>
                <a:cs typeface="Poppins" panose="00000500000000000000" pitchFamily="2" charset="0"/>
              </a:endParaRPr>
            </a:p>
          </p:txBody>
        </p:sp>
        <p:sp>
          <p:nvSpPr>
            <p:cNvPr id="54" name="object 49">
              <a:extLst>
                <a:ext uri="{FF2B5EF4-FFF2-40B4-BE49-F238E27FC236}">
                  <a16:creationId xmlns:a16="http://schemas.microsoft.com/office/drawing/2014/main" id="{842917CD-4295-C8AB-D1FE-C09A3F771715}"/>
                </a:ext>
              </a:extLst>
            </p:cNvPr>
            <p:cNvSpPr/>
            <p:nvPr/>
          </p:nvSpPr>
          <p:spPr>
            <a:xfrm>
              <a:off x="9918816" y="6295415"/>
              <a:ext cx="0" cy="372745"/>
            </a:xfrm>
            <a:custGeom>
              <a:avLst/>
              <a:gdLst/>
              <a:ahLst/>
              <a:cxnLst/>
              <a:rect l="l" t="t" r="r" b="b"/>
              <a:pathLst>
                <a:path h="372745">
                  <a:moveTo>
                    <a:pt x="0" y="372393"/>
                  </a:moveTo>
                  <a:lnTo>
                    <a:pt x="0" y="0"/>
                  </a:lnTo>
                </a:path>
              </a:pathLst>
            </a:custGeom>
            <a:ln w="44219">
              <a:solidFill>
                <a:srgbClr val="529AAA"/>
              </a:solidFill>
            </a:ln>
          </p:spPr>
          <p:txBody>
            <a:bodyPr wrap="square" lIns="0" tIns="0" rIns="0" bIns="0" rtlCol="0"/>
            <a:lstStyle/>
            <a:p>
              <a:endParaRPr lang="gl-ES" noProof="0" dirty="0">
                <a:latin typeface="Poppins" panose="00000500000000000000" pitchFamily="2" charset="0"/>
                <a:cs typeface="Poppins" panose="00000500000000000000" pitchFamily="2" charset="0"/>
              </a:endParaRPr>
            </a:p>
          </p:txBody>
        </p:sp>
        <p:sp>
          <p:nvSpPr>
            <p:cNvPr id="55" name="object 50">
              <a:extLst>
                <a:ext uri="{FF2B5EF4-FFF2-40B4-BE49-F238E27FC236}">
                  <a16:creationId xmlns:a16="http://schemas.microsoft.com/office/drawing/2014/main" id="{A57BDF8F-9B1C-DB0D-FD57-DD311A661544}"/>
                </a:ext>
              </a:extLst>
            </p:cNvPr>
            <p:cNvSpPr/>
            <p:nvPr/>
          </p:nvSpPr>
          <p:spPr>
            <a:xfrm>
              <a:off x="10310132" y="6295415"/>
              <a:ext cx="0" cy="372745"/>
            </a:xfrm>
            <a:custGeom>
              <a:avLst/>
              <a:gdLst/>
              <a:ahLst/>
              <a:cxnLst/>
              <a:rect l="l" t="t" r="r" b="b"/>
              <a:pathLst>
                <a:path h="372745">
                  <a:moveTo>
                    <a:pt x="0" y="372393"/>
                  </a:moveTo>
                  <a:lnTo>
                    <a:pt x="0" y="0"/>
                  </a:lnTo>
                </a:path>
              </a:pathLst>
            </a:custGeom>
            <a:ln w="44219">
              <a:solidFill>
                <a:srgbClr val="529AAA"/>
              </a:solidFill>
            </a:ln>
          </p:spPr>
          <p:txBody>
            <a:bodyPr wrap="square" lIns="0" tIns="0" rIns="0" bIns="0" rtlCol="0"/>
            <a:lstStyle/>
            <a:p>
              <a:endParaRPr lang="gl-ES" noProof="0" dirty="0">
                <a:latin typeface="Poppins" panose="00000500000000000000" pitchFamily="2" charset="0"/>
                <a:cs typeface="Poppins" panose="00000500000000000000" pitchFamily="2" charset="0"/>
              </a:endParaRPr>
            </a:p>
          </p:txBody>
        </p:sp>
        <p:sp>
          <p:nvSpPr>
            <p:cNvPr id="56" name="object 51">
              <a:extLst>
                <a:ext uri="{FF2B5EF4-FFF2-40B4-BE49-F238E27FC236}">
                  <a16:creationId xmlns:a16="http://schemas.microsoft.com/office/drawing/2014/main" id="{93A79F05-D215-6E05-0F13-0DAFFC730EF4}"/>
                </a:ext>
              </a:extLst>
            </p:cNvPr>
            <p:cNvSpPr/>
            <p:nvPr/>
          </p:nvSpPr>
          <p:spPr>
            <a:xfrm>
              <a:off x="9940927" y="6281666"/>
              <a:ext cx="347345" cy="0"/>
            </a:xfrm>
            <a:custGeom>
              <a:avLst/>
              <a:gdLst/>
              <a:ahLst/>
              <a:cxnLst/>
              <a:rect l="l" t="t" r="r" b="b"/>
              <a:pathLst>
                <a:path w="347345">
                  <a:moveTo>
                    <a:pt x="347096" y="0"/>
                  </a:moveTo>
                  <a:lnTo>
                    <a:pt x="0" y="0"/>
                  </a:lnTo>
                </a:path>
              </a:pathLst>
            </a:custGeom>
            <a:ln w="44219">
              <a:solidFill>
                <a:srgbClr val="529AAA"/>
              </a:solidFill>
            </a:ln>
          </p:spPr>
          <p:txBody>
            <a:bodyPr wrap="square" lIns="0" tIns="0" rIns="0" bIns="0" rtlCol="0"/>
            <a:lstStyle/>
            <a:p>
              <a:endParaRPr lang="gl-ES" noProof="0" dirty="0">
                <a:latin typeface="Poppins" panose="00000500000000000000" pitchFamily="2" charset="0"/>
                <a:cs typeface="Poppins" panose="00000500000000000000" pitchFamily="2" charset="0"/>
              </a:endParaRPr>
            </a:p>
          </p:txBody>
        </p:sp>
        <p:sp>
          <p:nvSpPr>
            <p:cNvPr id="57" name="object 52">
              <a:extLst>
                <a:ext uri="{FF2B5EF4-FFF2-40B4-BE49-F238E27FC236}">
                  <a16:creationId xmlns:a16="http://schemas.microsoft.com/office/drawing/2014/main" id="{8187B968-42F3-C3A9-DB99-5C7A44CA5EE1}"/>
                </a:ext>
              </a:extLst>
            </p:cNvPr>
            <p:cNvSpPr/>
            <p:nvPr/>
          </p:nvSpPr>
          <p:spPr>
            <a:xfrm>
              <a:off x="9940917" y="6681715"/>
              <a:ext cx="339090" cy="0"/>
            </a:xfrm>
            <a:custGeom>
              <a:avLst/>
              <a:gdLst/>
              <a:ahLst/>
              <a:cxnLst/>
              <a:rect l="l" t="t" r="r" b="b"/>
              <a:pathLst>
                <a:path w="339090">
                  <a:moveTo>
                    <a:pt x="338814" y="0"/>
                  </a:moveTo>
                  <a:lnTo>
                    <a:pt x="0" y="0"/>
                  </a:lnTo>
                </a:path>
              </a:pathLst>
            </a:custGeom>
            <a:ln w="44219">
              <a:solidFill>
                <a:srgbClr val="529AAA"/>
              </a:solidFill>
            </a:ln>
          </p:spPr>
          <p:txBody>
            <a:bodyPr wrap="square" lIns="0" tIns="0" rIns="0" bIns="0" rtlCol="0"/>
            <a:lstStyle/>
            <a:p>
              <a:endParaRPr lang="gl-ES" noProof="0" dirty="0">
                <a:latin typeface="Poppins" panose="00000500000000000000" pitchFamily="2" charset="0"/>
                <a:cs typeface="Poppins" panose="00000500000000000000" pitchFamily="2" charset="0"/>
              </a:endParaRPr>
            </a:p>
          </p:txBody>
        </p:sp>
        <p:sp>
          <p:nvSpPr>
            <p:cNvPr id="58" name="object 53">
              <a:extLst>
                <a:ext uri="{FF2B5EF4-FFF2-40B4-BE49-F238E27FC236}">
                  <a16:creationId xmlns:a16="http://schemas.microsoft.com/office/drawing/2014/main" id="{23EC7C3B-D690-355C-8500-BAB69309B713}"/>
                </a:ext>
              </a:extLst>
            </p:cNvPr>
            <p:cNvSpPr/>
            <p:nvPr/>
          </p:nvSpPr>
          <p:spPr>
            <a:xfrm>
              <a:off x="9683993" y="6961014"/>
              <a:ext cx="6457950" cy="771525"/>
            </a:xfrm>
            <a:custGeom>
              <a:avLst/>
              <a:gdLst/>
              <a:ahLst/>
              <a:cxnLst/>
              <a:rect l="l" t="t" r="r" b="b"/>
              <a:pathLst>
                <a:path w="6457950" h="771525">
                  <a:moveTo>
                    <a:pt x="6457949" y="771524"/>
                  </a:moveTo>
                  <a:lnTo>
                    <a:pt x="0" y="771524"/>
                  </a:lnTo>
                  <a:lnTo>
                    <a:pt x="0" y="0"/>
                  </a:lnTo>
                  <a:lnTo>
                    <a:pt x="6457949" y="0"/>
                  </a:lnTo>
                  <a:lnTo>
                    <a:pt x="6457949" y="771524"/>
                  </a:lnTo>
                  <a:close/>
                </a:path>
              </a:pathLst>
            </a:custGeom>
            <a:solidFill>
              <a:srgbClr val="DBF4F4"/>
            </a:solidFill>
          </p:spPr>
          <p:txBody>
            <a:bodyPr wrap="square" lIns="0" tIns="0" rIns="0" bIns="0" rtlCol="0"/>
            <a:lstStyle/>
            <a:p>
              <a:endParaRPr lang="gl-ES" noProof="0" dirty="0">
                <a:latin typeface="Poppins" panose="00000500000000000000" pitchFamily="2" charset="0"/>
                <a:cs typeface="Poppins" panose="00000500000000000000" pitchFamily="2" charset="0"/>
              </a:endParaRPr>
            </a:p>
          </p:txBody>
        </p:sp>
        <p:sp>
          <p:nvSpPr>
            <p:cNvPr id="59" name="object 54">
              <a:extLst>
                <a:ext uri="{FF2B5EF4-FFF2-40B4-BE49-F238E27FC236}">
                  <a16:creationId xmlns:a16="http://schemas.microsoft.com/office/drawing/2014/main" id="{73700AC4-B34F-9DB1-B79D-32C5EFA2B5B7}"/>
                </a:ext>
              </a:extLst>
            </p:cNvPr>
            <p:cNvSpPr/>
            <p:nvPr/>
          </p:nvSpPr>
          <p:spPr>
            <a:xfrm>
              <a:off x="9918816" y="7157820"/>
              <a:ext cx="0" cy="372745"/>
            </a:xfrm>
            <a:custGeom>
              <a:avLst/>
              <a:gdLst/>
              <a:ahLst/>
              <a:cxnLst/>
              <a:rect l="l" t="t" r="r" b="b"/>
              <a:pathLst>
                <a:path h="372745">
                  <a:moveTo>
                    <a:pt x="0" y="372393"/>
                  </a:moveTo>
                  <a:lnTo>
                    <a:pt x="0" y="0"/>
                  </a:lnTo>
                </a:path>
              </a:pathLst>
            </a:custGeom>
            <a:ln w="44219">
              <a:solidFill>
                <a:srgbClr val="529AAA"/>
              </a:solidFill>
            </a:ln>
          </p:spPr>
          <p:txBody>
            <a:bodyPr wrap="square" lIns="0" tIns="0" rIns="0" bIns="0" rtlCol="0"/>
            <a:lstStyle/>
            <a:p>
              <a:endParaRPr lang="gl-ES" noProof="0" dirty="0">
                <a:latin typeface="Poppins" panose="00000500000000000000" pitchFamily="2" charset="0"/>
                <a:cs typeface="Poppins" panose="00000500000000000000" pitchFamily="2" charset="0"/>
              </a:endParaRPr>
            </a:p>
          </p:txBody>
        </p:sp>
        <p:sp>
          <p:nvSpPr>
            <p:cNvPr id="60" name="object 55">
              <a:extLst>
                <a:ext uri="{FF2B5EF4-FFF2-40B4-BE49-F238E27FC236}">
                  <a16:creationId xmlns:a16="http://schemas.microsoft.com/office/drawing/2014/main" id="{3C457040-7B08-FB93-58BE-55B4024C3852}"/>
                </a:ext>
              </a:extLst>
            </p:cNvPr>
            <p:cNvSpPr/>
            <p:nvPr/>
          </p:nvSpPr>
          <p:spPr>
            <a:xfrm>
              <a:off x="10310132" y="7157820"/>
              <a:ext cx="0" cy="372745"/>
            </a:xfrm>
            <a:custGeom>
              <a:avLst/>
              <a:gdLst/>
              <a:ahLst/>
              <a:cxnLst/>
              <a:rect l="l" t="t" r="r" b="b"/>
              <a:pathLst>
                <a:path h="372745">
                  <a:moveTo>
                    <a:pt x="0" y="372393"/>
                  </a:moveTo>
                  <a:lnTo>
                    <a:pt x="0" y="0"/>
                  </a:lnTo>
                </a:path>
              </a:pathLst>
            </a:custGeom>
            <a:ln w="44219">
              <a:solidFill>
                <a:srgbClr val="529AAA"/>
              </a:solidFill>
            </a:ln>
          </p:spPr>
          <p:txBody>
            <a:bodyPr wrap="square" lIns="0" tIns="0" rIns="0" bIns="0" rtlCol="0"/>
            <a:lstStyle/>
            <a:p>
              <a:endParaRPr lang="gl-ES" noProof="0" dirty="0">
                <a:latin typeface="Poppins" panose="00000500000000000000" pitchFamily="2" charset="0"/>
                <a:cs typeface="Poppins" panose="00000500000000000000" pitchFamily="2" charset="0"/>
              </a:endParaRPr>
            </a:p>
          </p:txBody>
        </p:sp>
        <p:sp>
          <p:nvSpPr>
            <p:cNvPr id="61" name="object 56">
              <a:extLst>
                <a:ext uri="{FF2B5EF4-FFF2-40B4-BE49-F238E27FC236}">
                  <a16:creationId xmlns:a16="http://schemas.microsoft.com/office/drawing/2014/main" id="{58EA0C17-D862-0660-6705-63BCDFCA2B0D}"/>
                </a:ext>
              </a:extLst>
            </p:cNvPr>
            <p:cNvSpPr/>
            <p:nvPr/>
          </p:nvSpPr>
          <p:spPr>
            <a:xfrm>
              <a:off x="9940927" y="7144071"/>
              <a:ext cx="347345" cy="0"/>
            </a:xfrm>
            <a:custGeom>
              <a:avLst/>
              <a:gdLst/>
              <a:ahLst/>
              <a:cxnLst/>
              <a:rect l="l" t="t" r="r" b="b"/>
              <a:pathLst>
                <a:path w="347345">
                  <a:moveTo>
                    <a:pt x="347096" y="0"/>
                  </a:moveTo>
                  <a:lnTo>
                    <a:pt x="0" y="0"/>
                  </a:lnTo>
                </a:path>
              </a:pathLst>
            </a:custGeom>
            <a:ln w="44219">
              <a:solidFill>
                <a:srgbClr val="529AAA"/>
              </a:solidFill>
            </a:ln>
          </p:spPr>
          <p:txBody>
            <a:bodyPr wrap="square" lIns="0" tIns="0" rIns="0" bIns="0" rtlCol="0"/>
            <a:lstStyle/>
            <a:p>
              <a:endParaRPr lang="gl-ES" noProof="0" dirty="0">
                <a:latin typeface="Poppins" panose="00000500000000000000" pitchFamily="2" charset="0"/>
                <a:cs typeface="Poppins" panose="00000500000000000000" pitchFamily="2" charset="0"/>
              </a:endParaRPr>
            </a:p>
          </p:txBody>
        </p:sp>
        <p:sp>
          <p:nvSpPr>
            <p:cNvPr id="62" name="object 57">
              <a:extLst>
                <a:ext uri="{FF2B5EF4-FFF2-40B4-BE49-F238E27FC236}">
                  <a16:creationId xmlns:a16="http://schemas.microsoft.com/office/drawing/2014/main" id="{D3BE967B-A6FC-00DE-31BB-5FAB7DD7CBAF}"/>
                </a:ext>
              </a:extLst>
            </p:cNvPr>
            <p:cNvSpPr/>
            <p:nvPr/>
          </p:nvSpPr>
          <p:spPr>
            <a:xfrm>
              <a:off x="9940917" y="7544120"/>
              <a:ext cx="339090" cy="0"/>
            </a:xfrm>
            <a:custGeom>
              <a:avLst/>
              <a:gdLst/>
              <a:ahLst/>
              <a:cxnLst/>
              <a:rect l="l" t="t" r="r" b="b"/>
              <a:pathLst>
                <a:path w="339090">
                  <a:moveTo>
                    <a:pt x="338814" y="0"/>
                  </a:moveTo>
                  <a:lnTo>
                    <a:pt x="0" y="0"/>
                  </a:lnTo>
                </a:path>
              </a:pathLst>
            </a:custGeom>
            <a:ln w="44219">
              <a:solidFill>
                <a:srgbClr val="529AAA"/>
              </a:solidFill>
            </a:ln>
          </p:spPr>
          <p:txBody>
            <a:bodyPr wrap="square" lIns="0" tIns="0" rIns="0" bIns="0" rtlCol="0"/>
            <a:lstStyle/>
            <a:p>
              <a:endParaRPr lang="gl-ES" noProof="0" dirty="0">
                <a:latin typeface="Poppins" panose="00000500000000000000" pitchFamily="2" charset="0"/>
                <a:cs typeface="Poppins" panose="00000500000000000000" pitchFamily="2" charset="0"/>
              </a:endParaRPr>
            </a:p>
          </p:txBody>
        </p:sp>
        <p:sp>
          <p:nvSpPr>
            <p:cNvPr id="63" name="object 58">
              <a:extLst>
                <a:ext uri="{FF2B5EF4-FFF2-40B4-BE49-F238E27FC236}">
                  <a16:creationId xmlns:a16="http://schemas.microsoft.com/office/drawing/2014/main" id="{39D0E46B-A01A-BEE5-5017-3F51E7316644}"/>
                </a:ext>
              </a:extLst>
            </p:cNvPr>
            <p:cNvSpPr/>
            <p:nvPr/>
          </p:nvSpPr>
          <p:spPr>
            <a:xfrm>
              <a:off x="9683993" y="7883640"/>
              <a:ext cx="6457950" cy="685800"/>
            </a:xfrm>
            <a:custGeom>
              <a:avLst/>
              <a:gdLst/>
              <a:ahLst/>
              <a:cxnLst/>
              <a:rect l="l" t="t" r="r" b="b"/>
              <a:pathLst>
                <a:path w="6457950" h="685800">
                  <a:moveTo>
                    <a:pt x="6457949" y="685799"/>
                  </a:moveTo>
                  <a:lnTo>
                    <a:pt x="0" y="685799"/>
                  </a:lnTo>
                  <a:lnTo>
                    <a:pt x="0" y="0"/>
                  </a:lnTo>
                  <a:lnTo>
                    <a:pt x="6457949" y="0"/>
                  </a:lnTo>
                  <a:lnTo>
                    <a:pt x="6457949" y="685799"/>
                  </a:lnTo>
                  <a:close/>
                </a:path>
              </a:pathLst>
            </a:custGeom>
            <a:solidFill>
              <a:srgbClr val="DBF4F4"/>
            </a:solidFill>
          </p:spPr>
          <p:txBody>
            <a:bodyPr wrap="square" lIns="0" tIns="0" rIns="0" bIns="0" rtlCol="0"/>
            <a:lstStyle/>
            <a:p>
              <a:endParaRPr lang="gl-ES" noProof="0" dirty="0">
                <a:latin typeface="Poppins" panose="00000500000000000000" pitchFamily="2" charset="0"/>
                <a:cs typeface="Poppins" panose="00000500000000000000" pitchFamily="2" charset="0"/>
              </a:endParaRPr>
            </a:p>
          </p:txBody>
        </p:sp>
        <p:sp>
          <p:nvSpPr>
            <p:cNvPr id="64" name="object 59">
              <a:extLst>
                <a:ext uri="{FF2B5EF4-FFF2-40B4-BE49-F238E27FC236}">
                  <a16:creationId xmlns:a16="http://schemas.microsoft.com/office/drawing/2014/main" id="{064DB605-B247-34AD-1D80-DADD0FE0FB52}"/>
                </a:ext>
              </a:extLst>
            </p:cNvPr>
            <p:cNvSpPr/>
            <p:nvPr/>
          </p:nvSpPr>
          <p:spPr>
            <a:xfrm>
              <a:off x="9918816" y="8062634"/>
              <a:ext cx="0" cy="372745"/>
            </a:xfrm>
            <a:custGeom>
              <a:avLst/>
              <a:gdLst/>
              <a:ahLst/>
              <a:cxnLst/>
              <a:rect l="l" t="t" r="r" b="b"/>
              <a:pathLst>
                <a:path h="372745">
                  <a:moveTo>
                    <a:pt x="0" y="372393"/>
                  </a:moveTo>
                  <a:lnTo>
                    <a:pt x="0" y="0"/>
                  </a:lnTo>
                </a:path>
              </a:pathLst>
            </a:custGeom>
            <a:ln w="44219">
              <a:solidFill>
                <a:srgbClr val="529AAA"/>
              </a:solidFill>
            </a:ln>
          </p:spPr>
          <p:txBody>
            <a:bodyPr wrap="square" lIns="0" tIns="0" rIns="0" bIns="0" rtlCol="0"/>
            <a:lstStyle/>
            <a:p>
              <a:endParaRPr lang="gl-ES" noProof="0" dirty="0">
                <a:latin typeface="Poppins" panose="00000500000000000000" pitchFamily="2" charset="0"/>
                <a:cs typeface="Poppins" panose="00000500000000000000" pitchFamily="2" charset="0"/>
              </a:endParaRPr>
            </a:p>
          </p:txBody>
        </p:sp>
        <p:sp>
          <p:nvSpPr>
            <p:cNvPr id="65" name="object 60">
              <a:extLst>
                <a:ext uri="{FF2B5EF4-FFF2-40B4-BE49-F238E27FC236}">
                  <a16:creationId xmlns:a16="http://schemas.microsoft.com/office/drawing/2014/main" id="{009D4B20-173D-9505-83F0-D88B6C891BAD}"/>
                </a:ext>
              </a:extLst>
            </p:cNvPr>
            <p:cNvSpPr/>
            <p:nvPr/>
          </p:nvSpPr>
          <p:spPr>
            <a:xfrm>
              <a:off x="10310132" y="8062634"/>
              <a:ext cx="0" cy="372745"/>
            </a:xfrm>
            <a:custGeom>
              <a:avLst/>
              <a:gdLst/>
              <a:ahLst/>
              <a:cxnLst/>
              <a:rect l="l" t="t" r="r" b="b"/>
              <a:pathLst>
                <a:path h="372745">
                  <a:moveTo>
                    <a:pt x="0" y="372393"/>
                  </a:moveTo>
                  <a:lnTo>
                    <a:pt x="0" y="0"/>
                  </a:lnTo>
                </a:path>
              </a:pathLst>
            </a:custGeom>
            <a:ln w="44219">
              <a:solidFill>
                <a:srgbClr val="529AAA"/>
              </a:solidFill>
            </a:ln>
          </p:spPr>
          <p:txBody>
            <a:bodyPr wrap="square" lIns="0" tIns="0" rIns="0" bIns="0" rtlCol="0"/>
            <a:lstStyle/>
            <a:p>
              <a:endParaRPr lang="gl-ES" noProof="0" dirty="0">
                <a:latin typeface="Poppins" panose="00000500000000000000" pitchFamily="2" charset="0"/>
                <a:cs typeface="Poppins" panose="00000500000000000000" pitchFamily="2" charset="0"/>
              </a:endParaRPr>
            </a:p>
          </p:txBody>
        </p:sp>
        <p:sp>
          <p:nvSpPr>
            <p:cNvPr id="66" name="object 61">
              <a:extLst>
                <a:ext uri="{FF2B5EF4-FFF2-40B4-BE49-F238E27FC236}">
                  <a16:creationId xmlns:a16="http://schemas.microsoft.com/office/drawing/2014/main" id="{47CA82BE-8F91-9F8F-A918-BF225DC98322}"/>
                </a:ext>
              </a:extLst>
            </p:cNvPr>
            <p:cNvSpPr/>
            <p:nvPr/>
          </p:nvSpPr>
          <p:spPr>
            <a:xfrm>
              <a:off x="9940927" y="8048885"/>
              <a:ext cx="347345" cy="0"/>
            </a:xfrm>
            <a:custGeom>
              <a:avLst/>
              <a:gdLst/>
              <a:ahLst/>
              <a:cxnLst/>
              <a:rect l="l" t="t" r="r" b="b"/>
              <a:pathLst>
                <a:path w="347345">
                  <a:moveTo>
                    <a:pt x="347096" y="0"/>
                  </a:moveTo>
                  <a:lnTo>
                    <a:pt x="0" y="0"/>
                  </a:lnTo>
                </a:path>
              </a:pathLst>
            </a:custGeom>
            <a:ln w="44219">
              <a:solidFill>
                <a:srgbClr val="529AAA"/>
              </a:solidFill>
            </a:ln>
          </p:spPr>
          <p:txBody>
            <a:bodyPr wrap="square" lIns="0" tIns="0" rIns="0" bIns="0" rtlCol="0"/>
            <a:lstStyle/>
            <a:p>
              <a:endParaRPr lang="gl-ES" noProof="0" dirty="0">
                <a:latin typeface="Poppins" panose="00000500000000000000" pitchFamily="2" charset="0"/>
                <a:cs typeface="Poppins" panose="00000500000000000000" pitchFamily="2" charset="0"/>
              </a:endParaRPr>
            </a:p>
          </p:txBody>
        </p:sp>
        <p:sp>
          <p:nvSpPr>
            <p:cNvPr id="67" name="object 62">
              <a:extLst>
                <a:ext uri="{FF2B5EF4-FFF2-40B4-BE49-F238E27FC236}">
                  <a16:creationId xmlns:a16="http://schemas.microsoft.com/office/drawing/2014/main" id="{B73A0597-870A-5F13-E3DB-4BDB52CE7555}"/>
                </a:ext>
              </a:extLst>
            </p:cNvPr>
            <p:cNvSpPr/>
            <p:nvPr/>
          </p:nvSpPr>
          <p:spPr>
            <a:xfrm>
              <a:off x="9940917" y="8448934"/>
              <a:ext cx="339090" cy="0"/>
            </a:xfrm>
            <a:custGeom>
              <a:avLst/>
              <a:gdLst/>
              <a:ahLst/>
              <a:cxnLst/>
              <a:rect l="l" t="t" r="r" b="b"/>
              <a:pathLst>
                <a:path w="339090">
                  <a:moveTo>
                    <a:pt x="338814" y="0"/>
                  </a:moveTo>
                  <a:lnTo>
                    <a:pt x="0" y="0"/>
                  </a:lnTo>
                </a:path>
              </a:pathLst>
            </a:custGeom>
            <a:ln w="44219">
              <a:solidFill>
                <a:srgbClr val="529AAA"/>
              </a:solidFill>
            </a:ln>
          </p:spPr>
          <p:txBody>
            <a:bodyPr wrap="square" lIns="0" tIns="0" rIns="0" bIns="0" rtlCol="0"/>
            <a:lstStyle/>
            <a:p>
              <a:endParaRPr lang="gl-ES" noProof="0" dirty="0">
                <a:latin typeface="Poppins" panose="00000500000000000000" pitchFamily="2" charset="0"/>
                <a:cs typeface="Poppins" panose="00000500000000000000" pitchFamily="2" charset="0"/>
              </a:endParaRPr>
            </a:p>
          </p:txBody>
        </p:sp>
        <p:pic>
          <p:nvPicPr>
            <p:cNvPr id="68" name="object 63">
              <a:extLst>
                <a:ext uri="{FF2B5EF4-FFF2-40B4-BE49-F238E27FC236}">
                  <a16:creationId xmlns:a16="http://schemas.microsoft.com/office/drawing/2014/main" id="{7A3A76C2-299F-350E-E1C8-7E68C33FF016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629112" y="4919519"/>
              <a:ext cx="2850021" cy="2438451"/>
            </a:xfrm>
            <a:prstGeom prst="rect">
              <a:avLst/>
            </a:prstGeom>
          </p:spPr>
        </p:pic>
      </p:grpSp>
      <p:sp>
        <p:nvSpPr>
          <p:cNvPr id="70" name="object 65">
            <a:extLst>
              <a:ext uri="{FF2B5EF4-FFF2-40B4-BE49-F238E27FC236}">
                <a16:creationId xmlns:a16="http://schemas.microsoft.com/office/drawing/2014/main" id="{96B2901B-DC8E-0B6F-E2C6-CF8AED4E2DE5}"/>
              </a:ext>
            </a:extLst>
          </p:cNvPr>
          <p:cNvSpPr txBox="1"/>
          <p:nvPr/>
        </p:nvSpPr>
        <p:spPr>
          <a:xfrm>
            <a:off x="1083751" y="2594639"/>
            <a:ext cx="2387854" cy="333813"/>
          </a:xfrm>
          <a:prstGeom prst="rect">
            <a:avLst/>
          </a:prstGeom>
        </p:spPr>
        <p:txBody>
          <a:bodyPr vert="horz" wrap="square" lIns="0" tIns="122876" rIns="0" bIns="0" rtlCol="0">
            <a:spAutoFit/>
          </a:bodyPr>
          <a:lstStyle/>
          <a:p>
            <a:pPr marL="491950">
              <a:spcBef>
                <a:spcPts val="968"/>
              </a:spcBef>
            </a:pPr>
            <a:r>
              <a:rPr lang="gl-ES" sz="1363" b="1" spc="90" noProof="0" dirty="0">
                <a:solidFill>
                  <a:srgbClr val="345264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PRESIDENTE</a:t>
            </a:r>
            <a:endParaRPr lang="gl-ES" sz="1363" noProof="0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71" name="object 66">
            <a:extLst>
              <a:ext uri="{FF2B5EF4-FFF2-40B4-BE49-F238E27FC236}">
                <a16:creationId xmlns:a16="http://schemas.microsoft.com/office/drawing/2014/main" id="{0D4F400C-C255-391C-438B-2150D9B5F581}"/>
              </a:ext>
            </a:extLst>
          </p:cNvPr>
          <p:cNvSpPr txBox="1"/>
          <p:nvPr/>
        </p:nvSpPr>
        <p:spPr>
          <a:xfrm>
            <a:off x="1083751" y="3109308"/>
            <a:ext cx="2387854" cy="333813"/>
          </a:xfrm>
          <a:prstGeom prst="rect">
            <a:avLst/>
          </a:prstGeom>
        </p:spPr>
        <p:txBody>
          <a:bodyPr vert="horz" wrap="square" lIns="0" tIns="122876" rIns="0" bIns="0" rtlCol="0">
            <a:spAutoFit/>
          </a:bodyPr>
          <a:lstStyle/>
          <a:p>
            <a:pPr marL="491950">
              <a:spcBef>
                <a:spcPts val="968"/>
              </a:spcBef>
            </a:pPr>
            <a:r>
              <a:rPr lang="gl-ES" sz="1363" b="1" spc="86" noProof="0" dirty="0">
                <a:solidFill>
                  <a:srgbClr val="345264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VICEPRESIDENTE</a:t>
            </a:r>
            <a:endParaRPr lang="gl-ES" sz="1363" noProof="0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72" name="object 67">
            <a:extLst>
              <a:ext uri="{FF2B5EF4-FFF2-40B4-BE49-F238E27FC236}">
                <a16:creationId xmlns:a16="http://schemas.microsoft.com/office/drawing/2014/main" id="{150E6E50-57D9-20C9-7A85-16AF80218D1C}"/>
              </a:ext>
            </a:extLst>
          </p:cNvPr>
          <p:cNvSpPr txBox="1"/>
          <p:nvPr/>
        </p:nvSpPr>
        <p:spPr>
          <a:xfrm>
            <a:off x="1083751" y="3623269"/>
            <a:ext cx="2387854" cy="333813"/>
          </a:xfrm>
          <a:prstGeom prst="rect">
            <a:avLst/>
          </a:prstGeom>
        </p:spPr>
        <p:txBody>
          <a:bodyPr vert="horz" wrap="square" lIns="0" tIns="122876" rIns="0" bIns="0" rtlCol="0">
            <a:spAutoFit/>
          </a:bodyPr>
          <a:lstStyle/>
          <a:p>
            <a:pPr marL="491950">
              <a:spcBef>
                <a:spcPts val="968"/>
              </a:spcBef>
            </a:pPr>
            <a:r>
              <a:rPr lang="gl-ES" sz="1363" b="1" spc="93" noProof="0" dirty="0">
                <a:solidFill>
                  <a:srgbClr val="345264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SECRETARIO</a:t>
            </a:r>
            <a:endParaRPr lang="gl-ES" sz="1363" noProof="0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73" name="object 68">
            <a:extLst>
              <a:ext uri="{FF2B5EF4-FFF2-40B4-BE49-F238E27FC236}">
                <a16:creationId xmlns:a16="http://schemas.microsoft.com/office/drawing/2014/main" id="{8CF4C872-9276-289C-389A-24955B32EB3C}"/>
              </a:ext>
            </a:extLst>
          </p:cNvPr>
          <p:cNvSpPr txBox="1"/>
          <p:nvPr/>
        </p:nvSpPr>
        <p:spPr>
          <a:xfrm>
            <a:off x="1083751" y="4137112"/>
            <a:ext cx="2387854" cy="333813"/>
          </a:xfrm>
          <a:prstGeom prst="rect">
            <a:avLst/>
          </a:prstGeom>
        </p:spPr>
        <p:txBody>
          <a:bodyPr vert="horz" wrap="square" lIns="0" tIns="122876" rIns="0" bIns="0" rtlCol="0">
            <a:spAutoFit/>
          </a:bodyPr>
          <a:lstStyle/>
          <a:p>
            <a:pPr marL="491950">
              <a:spcBef>
                <a:spcPts val="968"/>
              </a:spcBef>
            </a:pPr>
            <a:r>
              <a:rPr lang="gl-ES" sz="1363" b="1" spc="96" noProof="0" dirty="0">
                <a:solidFill>
                  <a:srgbClr val="345264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TESOUREIRO</a:t>
            </a:r>
            <a:endParaRPr lang="gl-ES" sz="1363" noProof="0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74" name="object 69">
            <a:extLst>
              <a:ext uri="{FF2B5EF4-FFF2-40B4-BE49-F238E27FC236}">
                <a16:creationId xmlns:a16="http://schemas.microsoft.com/office/drawing/2014/main" id="{1C0EBCCF-A9B3-4895-05E0-B57032513B54}"/>
              </a:ext>
            </a:extLst>
          </p:cNvPr>
          <p:cNvSpPr txBox="1"/>
          <p:nvPr/>
        </p:nvSpPr>
        <p:spPr>
          <a:xfrm>
            <a:off x="1083751" y="4651074"/>
            <a:ext cx="2387854" cy="341062"/>
          </a:xfrm>
          <a:prstGeom prst="rect">
            <a:avLst/>
          </a:prstGeom>
        </p:spPr>
        <p:txBody>
          <a:bodyPr vert="horz" wrap="square" lIns="0" tIns="130055" rIns="0" bIns="0" rtlCol="0">
            <a:spAutoFit/>
          </a:bodyPr>
          <a:lstStyle/>
          <a:p>
            <a:pPr marL="513064">
              <a:spcBef>
                <a:spcPts val="1024"/>
              </a:spcBef>
            </a:pPr>
            <a:r>
              <a:rPr lang="gl-ES" sz="1363" b="1" spc="110" noProof="0" dirty="0">
                <a:solidFill>
                  <a:srgbClr val="345264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VOGAIS</a:t>
            </a:r>
            <a:endParaRPr lang="gl-ES" sz="1363" noProof="0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75" name="object 70">
            <a:extLst>
              <a:ext uri="{FF2B5EF4-FFF2-40B4-BE49-F238E27FC236}">
                <a16:creationId xmlns:a16="http://schemas.microsoft.com/office/drawing/2014/main" id="{DCE14190-97C2-C6D5-903C-03C850B16D27}"/>
              </a:ext>
            </a:extLst>
          </p:cNvPr>
          <p:cNvSpPr txBox="1"/>
          <p:nvPr/>
        </p:nvSpPr>
        <p:spPr>
          <a:xfrm>
            <a:off x="6644366" y="1799976"/>
            <a:ext cx="5280304" cy="215331"/>
          </a:xfrm>
          <a:prstGeom prst="rect">
            <a:avLst/>
          </a:prstGeom>
        </p:spPr>
        <p:txBody>
          <a:bodyPr vert="horz" wrap="square" lIns="0" tIns="10556" rIns="0" bIns="0" rtlCol="0">
            <a:spAutoFit/>
          </a:bodyPr>
          <a:lstStyle/>
          <a:p>
            <a:pPr marL="8446">
              <a:spcBef>
                <a:spcPts val="83"/>
              </a:spcBef>
            </a:pPr>
            <a:r>
              <a:rPr lang="gl-ES" sz="1330" b="1" spc="-20" noProof="0" dirty="0">
                <a:solidFill>
                  <a:srgbClr val="312A2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2.</a:t>
            </a:r>
            <a:r>
              <a:rPr lang="gl-ES" sz="1330" b="1" spc="-10" noProof="0" dirty="0">
                <a:solidFill>
                  <a:srgbClr val="312A2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gl-ES" sz="1330" b="1" spc="106" noProof="0" dirty="0">
                <a:solidFill>
                  <a:srgbClr val="312A2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REXISTRO</a:t>
            </a:r>
            <a:r>
              <a:rPr lang="gl-ES" sz="1330" b="1" spc="-10" noProof="0" dirty="0">
                <a:solidFill>
                  <a:srgbClr val="312A2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gl-ES" sz="1330" b="1" spc="130" noProof="0" dirty="0">
                <a:solidFill>
                  <a:srgbClr val="312A2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DA </a:t>
            </a:r>
            <a:r>
              <a:rPr lang="gl-ES" sz="1330" b="1" noProof="0" dirty="0">
                <a:solidFill>
                  <a:srgbClr val="312A2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CE,</a:t>
            </a:r>
            <a:r>
              <a:rPr lang="gl-ES" sz="1330" b="1" spc="-10" noProof="0" dirty="0">
                <a:solidFill>
                  <a:srgbClr val="312A2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gl-ES" sz="1330" b="1" spc="120" noProof="0" dirty="0">
                <a:solidFill>
                  <a:srgbClr val="312A2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DOCUMENTACIÓN</a:t>
            </a:r>
            <a:r>
              <a:rPr lang="gl-ES" sz="1330" b="1" spc="-10" noProof="0" dirty="0">
                <a:solidFill>
                  <a:srgbClr val="312A2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gl-ES" sz="1330" b="1" spc="113" noProof="0" dirty="0">
                <a:solidFill>
                  <a:srgbClr val="312A2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NECESARIA</a:t>
            </a:r>
            <a:endParaRPr lang="gl-ES" sz="1330" noProof="0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76" name="object 71">
            <a:extLst>
              <a:ext uri="{FF2B5EF4-FFF2-40B4-BE49-F238E27FC236}">
                <a16:creationId xmlns:a16="http://schemas.microsoft.com/office/drawing/2014/main" id="{042CC762-4FB1-A9C5-DAFB-D08CBFD9121E}"/>
              </a:ext>
            </a:extLst>
          </p:cNvPr>
          <p:cNvSpPr txBox="1"/>
          <p:nvPr/>
        </p:nvSpPr>
        <p:spPr>
          <a:xfrm>
            <a:off x="6839254" y="2154743"/>
            <a:ext cx="4294337" cy="350430"/>
          </a:xfrm>
          <a:prstGeom prst="rect">
            <a:avLst/>
          </a:prstGeom>
        </p:spPr>
        <p:txBody>
          <a:bodyPr vert="horz" wrap="square" lIns="0" tIns="119076" rIns="0" bIns="0" rtlCol="0">
            <a:spAutoFit/>
          </a:bodyPr>
          <a:lstStyle/>
          <a:p>
            <a:pPr marL="541356">
              <a:spcBef>
                <a:spcPts val="938"/>
              </a:spcBef>
            </a:pPr>
            <a:r>
              <a:rPr lang="gl-ES" sz="1496" b="1" spc="33" noProof="0" dirty="0">
                <a:solidFill>
                  <a:srgbClr val="345264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Solicitude</a:t>
            </a:r>
            <a:r>
              <a:rPr lang="gl-ES" sz="1496" b="1" spc="-20" noProof="0" dirty="0">
                <a:solidFill>
                  <a:srgbClr val="345264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gl-ES" sz="1496" b="1" noProof="0" dirty="0">
                <a:solidFill>
                  <a:srgbClr val="345264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de</a:t>
            </a:r>
            <a:r>
              <a:rPr lang="gl-ES" sz="1496" b="1" spc="-20" noProof="0" dirty="0">
                <a:solidFill>
                  <a:srgbClr val="345264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gl-ES" sz="1496" b="1" spc="-7" noProof="0" dirty="0">
                <a:solidFill>
                  <a:srgbClr val="345264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Certificación no Rexistro</a:t>
            </a:r>
            <a:endParaRPr lang="gl-ES" sz="1496" noProof="0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77" name="object 72">
            <a:extLst>
              <a:ext uri="{FF2B5EF4-FFF2-40B4-BE49-F238E27FC236}">
                <a16:creationId xmlns:a16="http://schemas.microsoft.com/office/drawing/2014/main" id="{BB8D4273-B286-A656-32E8-887907454D67}"/>
              </a:ext>
            </a:extLst>
          </p:cNvPr>
          <p:cNvSpPr txBox="1"/>
          <p:nvPr/>
        </p:nvSpPr>
        <p:spPr>
          <a:xfrm>
            <a:off x="1083751" y="1838113"/>
            <a:ext cx="3377199" cy="215331"/>
          </a:xfrm>
          <a:prstGeom prst="rect">
            <a:avLst/>
          </a:prstGeom>
        </p:spPr>
        <p:txBody>
          <a:bodyPr vert="horz" wrap="square" lIns="0" tIns="10556" rIns="0" bIns="0" rtlCol="0">
            <a:spAutoFit/>
          </a:bodyPr>
          <a:lstStyle/>
          <a:p>
            <a:pPr marL="8446">
              <a:spcBef>
                <a:spcPts val="83"/>
              </a:spcBef>
            </a:pPr>
            <a:r>
              <a:rPr lang="gl-ES" sz="1330" b="1" spc="-70" noProof="0" dirty="0">
                <a:solidFill>
                  <a:srgbClr val="312A2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1.</a:t>
            </a:r>
            <a:r>
              <a:rPr lang="gl-ES" sz="1330" b="1" spc="-269" noProof="0" dirty="0">
                <a:solidFill>
                  <a:srgbClr val="312A2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gl-ES" sz="1330" b="1" spc="90" dirty="0">
                <a:solidFill>
                  <a:srgbClr val="312A2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CONSELLO REITOR COOPERATIVA</a:t>
            </a:r>
            <a:endParaRPr lang="gl-ES" sz="1330" noProof="0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78" name="object 73">
            <a:extLst>
              <a:ext uri="{FF2B5EF4-FFF2-40B4-BE49-F238E27FC236}">
                <a16:creationId xmlns:a16="http://schemas.microsoft.com/office/drawing/2014/main" id="{4491CAA9-EB19-3110-8A34-12EF0898BB78}"/>
              </a:ext>
            </a:extLst>
          </p:cNvPr>
          <p:cNvSpPr txBox="1"/>
          <p:nvPr/>
        </p:nvSpPr>
        <p:spPr>
          <a:xfrm>
            <a:off x="6839254" y="2768260"/>
            <a:ext cx="4294337" cy="350430"/>
          </a:xfrm>
          <a:prstGeom prst="rect">
            <a:avLst/>
          </a:prstGeom>
        </p:spPr>
        <p:txBody>
          <a:bodyPr vert="horz" wrap="square" lIns="0" tIns="119076" rIns="0" bIns="0" rtlCol="0">
            <a:spAutoFit/>
          </a:bodyPr>
          <a:lstStyle/>
          <a:p>
            <a:pPr marL="533756">
              <a:spcBef>
                <a:spcPts val="938"/>
              </a:spcBef>
            </a:pPr>
            <a:r>
              <a:rPr lang="gl-ES" sz="1496" b="1" spc="53" noProof="0" dirty="0">
                <a:solidFill>
                  <a:srgbClr val="345264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Apertura da conta corrente</a:t>
            </a:r>
            <a:endParaRPr lang="gl-ES" sz="1496" noProof="0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80" name="object 75">
            <a:extLst>
              <a:ext uri="{FF2B5EF4-FFF2-40B4-BE49-F238E27FC236}">
                <a16:creationId xmlns:a16="http://schemas.microsoft.com/office/drawing/2014/main" id="{0F9A752B-BB7B-08A8-6250-37B5D81F6242}"/>
              </a:ext>
            </a:extLst>
          </p:cNvPr>
          <p:cNvSpPr txBox="1"/>
          <p:nvPr/>
        </p:nvSpPr>
        <p:spPr>
          <a:xfrm>
            <a:off x="6839254" y="3329889"/>
            <a:ext cx="4294337" cy="350430"/>
          </a:xfrm>
          <a:prstGeom prst="rect">
            <a:avLst/>
          </a:prstGeom>
        </p:spPr>
        <p:txBody>
          <a:bodyPr vert="horz" wrap="square" lIns="0" tIns="119076" rIns="0" bIns="0" rtlCol="0">
            <a:spAutoFit/>
          </a:bodyPr>
          <a:lstStyle/>
          <a:p>
            <a:pPr marL="533756">
              <a:spcBef>
                <a:spcPts val="938"/>
              </a:spcBef>
            </a:pPr>
            <a:r>
              <a:rPr lang="gl-ES" sz="1496" b="1" spc="40" noProof="0" dirty="0">
                <a:solidFill>
                  <a:srgbClr val="345264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Estatutos</a:t>
            </a:r>
            <a:endParaRPr lang="gl-ES" sz="1496" noProof="0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81" name="object 76">
            <a:extLst>
              <a:ext uri="{FF2B5EF4-FFF2-40B4-BE49-F238E27FC236}">
                <a16:creationId xmlns:a16="http://schemas.microsoft.com/office/drawing/2014/main" id="{9F694CD9-467B-2F02-1C87-8A0845A654BB}"/>
              </a:ext>
            </a:extLst>
          </p:cNvPr>
          <p:cNvSpPr txBox="1"/>
          <p:nvPr/>
        </p:nvSpPr>
        <p:spPr>
          <a:xfrm>
            <a:off x="6839254" y="3943406"/>
            <a:ext cx="4294337" cy="350430"/>
          </a:xfrm>
          <a:prstGeom prst="rect">
            <a:avLst/>
          </a:prstGeom>
        </p:spPr>
        <p:txBody>
          <a:bodyPr vert="horz" wrap="square" lIns="0" tIns="119076" rIns="0" bIns="0" rtlCol="0">
            <a:spAutoFit/>
          </a:bodyPr>
          <a:lstStyle/>
          <a:p>
            <a:pPr marL="533756">
              <a:spcBef>
                <a:spcPts val="938"/>
              </a:spcBef>
            </a:pPr>
            <a:r>
              <a:rPr lang="gl-ES" sz="1496" b="1" spc="50" noProof="0" dirty="0">
                <a:solidFill>
                  <a:srgbClr val="345264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Escritura pública de constitución</a:t>
            </a:r>
            <a:endParaRPr lang="gl-ES" sz="1496" noProof="0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82" name="object 77">
            <a:extLst>
              <a:ext uri="{FF2B5EF4-FFF2-40B4-BE49-F238E27FC236}">
                <a16:creationId xmlns:a16="http://schemas.microsoft.com/office/drawing/2014/main" id="{4C3BA7F6-176E-4C1D-D87F-547D5651CE2F}"/>
              </a:ext>
            </a:extLst>
          </p:cNvPr>
          <p:cNvSpPr txBox="1"/>
          <p:nvPr/>
        </p:nvSpPr>
        <p:spPr>
          <a:xfrm>
            <a:off x="7353301" y="4525911"/>
            <a:ext cx="3903322" cy="350430"/>
          </a:xfrm>
          <a:prstGeom prst="rect">
            <a:avLst/>
          </a:prstGeom>
        </p:spPr>
        <p:txBody>
          <a:bodyPr vert="horz" wrap="square" lIns="0" tIns="119076" rIns="0" bIns="0" rtlCol="0">
            <a:spAutoFit/>
          </a:bodyPr>
          <a:lstStyle/>
          <a:p>
            <a:pPr marR="44761">
              <a:spcBef>
                <a:spcPts val="938"/>
              </a:spcBef>
            </a:pPr>
            <a:r>
              <a:rPr lang="gl-ES" sz="1496" b="1" noProof="0" dirty="0">
                <a:solidFill>
                  <a:srgbClr val="345264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Trámites ante a </a:t>
            </a:r>
            <a:r>
              <a:rPr lang="gl-ES" sz="1496" b="1" noProof="0" dirty="0" err="1">
                <a:solidFill>
                  <a:srgbClr val="345264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Admin</a:t>
            </a:r>
            <a:r>
              <a:rPr lang="gl-ES" sz="1496" b="1" noProof="0" dirty="0">
                <a:solidFill>
                  <a:srgbClr val="345264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. Tributaria, NIF</a:t>
            </a:r>
            <a:endParaRPr lang="gl-ES" sz="1496" noProof="0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83" name="object 78">
            <a:extLst>
              <a:ext uri="{FF2B5EF4-FFF2-40B4-BE49-F238E27FC236}">
                <a16:creationId xmlns:a16="http://schemas.microsoft.com/office/drawing/2014/main" id="{C12591CF-C6CB-9ED9-42F3-AED7BF43AEDC}"/>
              </a:ext>
            </a:extLst>
          </p:cNvPr>
          <p:cNvSpPr txBox="1"/>
          <p:nvPr/>
        </p:nvSpPr>
        <p:spPr>
          <a:xfrm>
            <a:off x="6839254" y="5118552"/>
            <a:ext cx="4294337" cy="350430"/>
          </a:xfrm>
          <a:prstGeom prst="rect">
            <a:avLst/>
          </a:prstGeom>
        </p:spPr>
        <p:txBody>
          <a:bodyPr vert="horz" wrap="square" lIns="0" tIns="119076" rIns="0" bIns="0" rtlCol="0">
            <a:spAutoFit/>
          </a:bodyPr>
          <a:lstStyle/>
          <a:p>
            <a:pPr marL="542925">
              <a:spcBef>
                <a:spcPts val="938"/>
              </a:spcBef>
            </a:pPr>
            <a:r>
              <a:rPr lang="gl-ES" sz="1496" b="1" spc="60" noProof="0" dirty="0">
                <a:solidFill>
                  <a:srgbClr val="345264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Inscrición Rexistro de S. </a:t>
            </a:r>
            <a:r>
              <a:rPr lang="gl-ES" sz="1496" b="1" spc="60" noProof="0" dirty="0" err="1">
                <a:solidFill>
                  <a:srgbClr val="345264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Coop</a:t>
            </a:r>
            <a:r>
              <a:rPr lang="gl-ES" sz="1496" b="1" spc="60" noProof="0" dirty="0">
                <a:solidFill>
                  <a:srgbClr val="345264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.</a:t>
            </a:r>
            <a:endParaRPr lang="gl-ES" sz="1496" noProof="0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84" name="Título 1">
            <a:extLst>
              <a:ext uri="{FF2B5EF4-FFF2-40B4-BE49-F238E27FC236}">
                <a16:creationId xmlns:a16="http://schemas.microsoft.com/office/drawing/2014/main" id="{BB294B53-1806-24C5-AD5A-D8B0D4F84468}"/>
              </a:ext>
            </a:extLst>
          </p:cNvPr>
          <p:cNvSpPr txBox="1">
            <a:spLocks/>
          </p:cNvSpPr>
          <p:nvPr/>
        </p:nvSpPr>
        <p:spPr>
          <a:xfrm>
            <a:off x="382834" y="266942"/>
            <a:ext cx="10873789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gl-ES" sz="2800" b="1" noProof="0" dirty="0">
                <a:solidFill>
                  <a:srgbClr val="4A594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COMUNIDADES ENERXÉTICAS</a:t>
            </a:r>
            <a:endParaRPr lang="gl-ES" sz="2800" b="1" noProof="0" dirty="0">
              <a:solidFill>
                <a:schemeClr val="accent4">
                  <a:lumMod val="75000"/>
                </a:schemeClr>
              </a:solidFill>
              <a:latin typeface="Poppins" panose="00000500000000000000" pitchFamily="2" charset="0"/>
              <a:ea typeface="+mn-ea"/>
              <a:cs typeface="Poppins" panose="00000500000000000000" pitchFamily="2" charset="0"/>
            </a:endParaRPr>
          </a:p>
        </p:txBody>
      </p:sp>
      <p:sp>
        <p:nvSpPr>
          <p:cNvPr id="85" name="object 22">
            <a:extLst>
              <a:ext uri="{FF2B5EF4-FFF2-40B4-BE49-F238E27FC236}">
                <a16:creationId xmlns:a16="http://schemas.microsoft.com/office/drawing/2014/main" id="{2B93857D-0805-64CA-9386-A8AC842E00E0}"/>
              </a:ext>
            </a:extLst>
          </p:cNvPr>
          <p:cNvSpPr txBox="1">
            <a:spLocks/>
          </p:cNvSpPr>
          <p:nvPr/>
        </p:nvSpPr>
        <p:spPr>
          <a:xfrm>
            <a:off x="447370" y="932273"/>
            <a:ext cx="8047727" cy="344430"/>
          </a:xfrm>
          <a:prstGeom prst="rect">
            <a:avLst/>
          </a:prstGeom>
        </p:spPr>
        <p:txBody>
          <a:bodyPr vert="horz" wrap="square" lIns="0" tIns="8867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8446">
              <a:spcBef>
                <a:spcPts val="70"/>
              </a:spcBef>
            </a:pPr>
            <a:r>
              <a:rPr lang="gl-ES" sz="2400" b="1" kern="0" noProof="0" dirty="0">
                <a:solidFill>
                  <a:srgbClr val="E0C537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INSCRICIÓN COOPERATIVA</a:t>
            </a:r>
          </a:p>
        </p:txBody>
      </p:sp>
    </p:spTree>
    <p:extLst>
      <p:ext uri="{BB962C8B-B14F-4D97-AF65-F5344CB8AC3E}">
        <p14:creationId xmlns:p14="http://schemas.microsoft.com/office/powerpoint/2010/main" val="34083810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78572F-810C-4070-A24F-4B5BA9F5AA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6">
            <a:extLst>
              <a:ext uri="{FF2B5EF4-FFF2-40B4-BE49-F238E27FC236}">
                <a16:creationId xmlns:a16="http://schemas.microsoft.com/office/drawing/2014/main" id="{758B9BE9-46A4-4C0A-601A-94A6A403F707}"/>
              </a:ext>
            </a:extLst>
          </p:cNvPr>
          <p:cNvSpPr txBox="1">
            <a:spLocks/>
          </p:cNvSpPr>
          <p:nvPr/>
        </p:nvSpPr>
        <p:spPr>
          <a:xfrm>
            <a:off x="3182149" y="5896364"/>
            <a:ext cx="5665316" cy="6043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E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gl-E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9AE4C576-573D-5FF6-336C-885E243BE86A}"/>
              </a:ext>
            </a:extLst>
          </p:cNvPr>
          <p:cNvSpPr txBox="1"/>
          <p:nvPr/>
        </p:nvSpPr>
        <p:spPr>
          <a:xfrm>
            <a:off x="97654" y="5743853"/>
            <a:ext cx="12020365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gl-E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BCD9CE86-D74C-060C-C22C-FAA115B461D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11365" b="-1094"/>
          <a:stretch/>
        </p:blipFill>
        <p:spPr>
          <a:xfrm>
            <a:off x="189408" y="5986811"/>
            <a:ext cx="8305689" cy="490625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237E31E6-A0A5-741D-592F-B5EE8F2497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49522" y="6010083"/>
            <a:ext cx="1733003" cy="494774"/>
          </a:xfrm>
          <a:prstGeom prst="rect">
            <a:avLst/>
          </a:prstGeom>
        </p:spPr>
      </p:pic>
      <p:pic>
        <p:nvPicPr>
          <p:cNvPr id="11" name="Imagen 10" descr="Logotipo&#10;&#10;Descripción generada automáticamente">
            <a:extLst>
              <a:ext uri="{FF2B5EF4-FFF2-40B4-BE49-F238E27FC236}">
                <a16:creationId xmlns:a16="http://schemas.microsoft.com/office/drawing/2014/main" id="{4B201A3E-B739-9E8C-93AA-0416301357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20915" y="5896364"/>
            <a:ext cx="876972" cy="712101"/>
          </a:xfrm>
          <a:prstGeom prst="rect">
            <a:avLst/>
          </a:prstGeom>
        </p:spPr>
      </p:pic>
      <p:sp>
        <p:nvSpPr>
          <p:cNvPr id="2" name="object 22">
            <a:extLst>
              <a:ext uri="{FF2B5EF4-FFF2-40B4-BE49-F238E27FC236}">
                <a16:creationId xmlns:a16="http://schemas.microsoft.com/office/drawing/2014/main" id="{77AED03B-3782-95B3-5C3C-304BDC9E8288}"/>
              </a:ext>
            </a:extLst>
          </p:cNvPr>
          <p:cNvSpPr txBox="1">
            <a:spLocks/>
          </p:cNvSpPr>
          <p:nvPr/>
        </p:nvSpPr>
        <p:spPr>
          <a:xfrm>
            <a:off x="485470" y="932273"/>
            <a:ext cx="5567437" cy="344430"/>
          </a:xfrm>
          <a:prstGeom prst="rect">
            <a:avLst/>
          </a:prstGeom>
        </p:spPr>
        <p:txBody>
          <a:bodyPr vert="horz" wrap="square" lIns="0" tIns="8867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8446">
              <a:spcBef>
                <a:spcPts val="70"/>
              </a:spcBef>
            </a:pPr>
            <a:r>
              <a:rPr lang="gl-ES" sz="2400" b="1" kern="0" dirty="0">
                <a:solidFill>
                  <a:srgbClr val="E0C537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SEGUINTES PASOS</a:t>
            </a:r>
            <a:endParaRPr lang="gl-ES" sz="2400" b="1" kern="0" noProof="0" dirty="0">
              <a:solidFill>
                <a:srgbClr val="E0C537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0083B176-9A25-28E6-6A0D-E709DF061E92}"/>
              </a:ext>
            </a:extLst>
          </p:cNvPr>
          <p:cNvSpPr txBox="1">
            <a:spLocks/>
          </p:cNvSpPr>
          <p:nvPr/>
        </p:nvSpPr>
        <p:spPr>
          <a:xfrm>
            <a:off x="382834" y="266942"/>
            <a:ext cx="10873789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gl-ES" sz="2800" b="1" noProof="0" dirty="0">
                <a:solidFill>
                  <a:srgbClr val="4A594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COMUNIDADES ENERXÉTICAS</a:t>
            </a:r>
            <a:endParaRPr lang="gl-ES" sz="2800" b="1" noProof="0" dirty="0">
              <a:solidFill>
                <a:schemeClr val="accent4">
                  <a:lumMod val="75000"/>
                </a:schemeClr>
              </a:solidFill>
              <a:latin typeface="Poppins" panose="00000500000000000000" pitchFamily="2" charset="0"/>
              <a:ea typeface="+mn-ea"/>
              <a:cs typeface="Poppins" panose="00000500000000000000" pitchFamily="2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D103B918-52D9-3029-800A-8CE3031FEBFF}"/>
              </a:ext>
            </a:extLst>
          </p:cNvPr>
          <p:cNvSpPr txBox="1"/>
          <p:nvPr/>
        </p:nvSpPr>
        <p:spPr>
          <a:xfrm>
            <a:off x="1209674" y="1658035"/>
            <a:ext cx="9458325" cy="36317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60000" indent="-360363" algn="just"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gl-ES" sz="2000" noProof="0" dirty="0">
                <a:solidFill>
                  <a:srgbClr val="667667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Identificación do grupo motor e determinación do papel do goberno local</a:t>
            </a:r>
          </a:p>
          <a:p>
            <a:pPr marL="360000" indent="-360363" algn="just"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gl-ES" sz="2000" dirty="0">
                <a:solidFill>
                  <a:srgbClr val="667667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Definición da personalidade xurídica que adoptará a Comunidade Enerxética</a:t>
            </a:r>
          </a:p>
          <a:p>
            <a:pPr marL="360000" indent="-360363" algn="just"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gl-ES" sz="2000" dirty="0">
                <a:solidFill>
                  <a:srgbClr val="667667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Constitución legal da Comunidade Enerxética</a:t>
            </a:r>
          </a:p>
          <a:p>
            <a:pPr marL="360000" indent="-360363" algn="just"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gl-ES" sz="2000" dirty="0">
                <a:solidFill>
                  <a:srgbClr val="667667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Definición dun proxecto inicial</a:t>
            </a:r>
          </a:p>
          <a:p>
            <a:pPr marL="360000" indent="-360363" algn="just"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gl-ES" sz="2000" dirty="0">
                <a:solidFill>
                  <a:srgbClr val="667667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Definición do modelo económico e o financiamento do proxecto inicial</a:t>
            </a:r>
          </a:p>
          <a:p>
            <a:pPr marL="360000" indent="-360363" algn="just"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gl-ES" sz="2000" dirty="0">
                <a:solidFill>
                  <a:srgbClr val="667667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Definición do modelo de participación</a:t>
            </a:r>
          </a:p>
          <a:p>
            <a:pPr marL="360000" indent="-360363" algn="just"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gl-ES" sz="2000" dirty="0">
                <a:solidFill>
                  <a:srgbClr val="667667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Execución do proxecto inicial</a:t>
            </a:r>
          </a:p>
        </p:txBody>
      </p:sp>
    </p:spTree>
    <p:extLst>
      <p:ext uri="{BB962C8B-B14F-4D97-AF65-F5344CB8AC3E}">
        <p14:creationId xmlns:p14="http://schemas.microsoft.com/office/powerpoint/2010/main" val="21633512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1D8748-0600-5600-07D8-6A87A97698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2F9B8BB3-A429-795B-A9C6-6590374375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652" y="362601"/>
            <a:ext cx="1733003" cy="494774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28AAE306-9E20-0B80-0B4A-3889FFEAD0B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5000"/>
          </a:blip>
          <a:stretch>
            <a:fillRect/>
          </a:stretch>
        </p:blipFill>
        <p:spPr>
          <a:xfrm>
            <a:off x="3535709" y="1033601"/>
            <a:ext cx="5100034" cy="3367825"/>
          </a:xfrm>
          <a:prstGeom prst="rect">
            <a:avLst/>
          </a:prstGeom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8B6DD871-6175-CE92-7060-863A79A26CA5}"/>
              </a:ext>
            </a:extLst>
          </p:cNvPr>
          <p:cNvSpPr txBox="1"/>
          <p:nvPr/>
        </p:nvSpPr>
        <p:spPr>
          <a:xfrm>
            <a:off x="0" y="2732246"/>
            <a:ext cx="1219199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gl-ES" sz="6000" b="1" noProof="0" dirty="0">
                <a:solidFill>
                  <a:schemeClr val="accent2">
                    <a:lumMod val="7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MOITAS GRAZAS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4A42FA5D-291A-23BF-F8BD-62E4BB433034}"/>
              </a:ext>
            </a:extLst>
          </p:cNvPr>
          <p:cNvSpPr txBox="1"/>
          <p:nvPr/>
        </p:nvSpPr>
        <p:spPr>
          <a:xfrm>
            <a:off x="2743200" y="5016910"/>
            <a:ext cx="693209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gl-ES" sz="1800" b="1" i="0" u="none" strike="noStrike" kern="1200" cap="none" spc="0" normalizeH="0" baseline="0" noProof="0" dirty="0">
                <a:ln>
                  <a:noFill/>
                </a:ln>
                <a:solidFill>
                  <a:srgbClr val="4A594B"/>
                </a:solidFill>
                <a:effectLst/>
                <a:uLnTx/>
                <a:uFillTx/>
                <a:latin typeface="Poppins" panose="00000500000000000000" pitchFamily="2" charset="0"/>
                <a:ea typeface="+mj-ea"/>
                <a:cs typeface="Poppins" panose="00000500000000000000" pitchFamily="2" charset="0"/>
              </a:rPr>
              <a:t>OFICINA DE TRANSFORMACION COMUNITARIA OTC DEPO</a:t>
            </a:r>
            <a:endParaRPr lang="gl-ES" b="1" noProof="0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795F07E5-23CA-1CFF-5AC6-A74A9B2374A5}"/>
              </a:ext>
            </a:extLst>
          </p:cNvPr>
          <p:cNvSpPr txBox="1"/>
          <p:nvPr/>
        </p:nvSpPr>
        <p:spPr>
          <a:xfrm>
            <a:off x="2743200" y="4435318"/>
            <a:ext cx="687156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gl-ES" sz="280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"/>
                <a:ea typeface="+mj-ea"/>
                <a:cs typeface="+mj-cs"/>
              </a:rPr>
              <a:t>+Renovables </a:t>
            </a:r>
            <a:endParaRPr lang="gl-ES" sz="2800" noProof="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20" name="0 Imagen" descr="A close up of a logo&#10;&#10;Description automatically generated">
            <a:extLst>
              <a:ext uri="{FF2B5EF4-FFF2-40B4-BE49-F238E27FC236}">
                <a16:creationId xmlns:a16="http://schemas.microsoft.com/office/drawing/2014/main" id="{952D32C4-382A-DCA8-0A32-967918CD841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00" r="7922"/>
          <a:stretch/>
        </p:blipFill>
        <p:spPr bwMode="auto">
          <a:xfrm>
            <a:off x="9763906" y="249535"/>
            <a:ext cx="1892442" cy="78406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Marcador de texto 6">
            <a:extLst>
              <a:ext uri="{FF2B5EF4-FFF2-40B4-BE49-F238E27FC236}">
                <a16:creationId xmlns:a16="http://schemas.microsoft.com/office/drawing/2014/main" id="{BB06AE24-5616-8654-DFF5-8853BB078D4A}"/>
              </a:ext>
            </a:extLst>
          </p:cNvPr>
          <p:cNvSpPr txBox="1">
            <a:spLocks/>
          </p:cNvSpPr>
          <p:nvPr/>
        </p:nvSpPr>
        <p:spPr>
          <a:xfrm>
            <a:off x="3182149" y="5896364"/>
            <a:ext cx="5665316" cy="6043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E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gl-E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C03BF8E-A8EA-0330-B27A-17ACC33B4759}"/>
              </a:ext>
            </a:extLst>
          </p:cNvPr>
          <p:cNvSpPr txBox="1"/>
          <p:nvPr/>
        </p:nvSpPr>
        <p:spPr>
          <a:xfrm>
            <a:off x="97654" y="5743853"/>
            <a:ext cx="12020365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gl-E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D7716B17-D959-FB21-2966-F2254670F580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r="11365" b="-1094"/>
          <a:stretch/>
        </p:blipFill>
        <p:spPr>
          <a:xfrm>
            <a:off x="189408" y="5986811"/>
            <a:ext cx="8305689" cy="490625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E2EBE003-6904-2F22-E551-E8365E6622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49522" y="6010083"/>
            <a:ext cx="1733003" cy="494774"/>
          </a:xfrm>
          <a:prstGeom prst="rect">
            <a:avLst/>
          </a:prstGeom>
        </p:spPr>
      </p:pic>
      <p:pic>
        <p:nvPicPr>
          <p:cNvPr id="13" name="Imagen 12" descr="Logotipo&#10;&#10;Descripción generada automáticamente">
            <a:extLst>
              <a:ext uri="{FF2B5EF4-FFF2-40B4-BE49-F238E27FC236}">
                <a16:creationId xmlns:a16="http://schemas.microsoft.com/office/drawing/2014/main" id="{7C2FA136-4ABB-6C55-B0C2-ABDAB89E63B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20915" y="5896364"/>
            <a:ext cx="876972" cy="712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3805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B3395F-C340-7A76-2335-CADA4CE719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0B1D537F-3655-F4C7-4892-0537E00B7649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5000"/>
          </a:blip>
          <a:stretch>
            <a:fillRect/>
          </a:stretch>
        </p:blipFill>
        <p:spPr>
          <a:xfrm>
            <a:off x="3545983" y="1062539"/>
            <a:ext cx="5100034" cy="3367825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51AE0670-4701-4EDB-DEC6-083B1E4EBE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652" y="362601"/>
            <a:ext cx="1733003" cy="494774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8321C86A-E2BF-C77A-0839-11B524FB099E}"/>
              </a:ext>
            </a:extLst>
          </p:cNvPr>
          <p:cNvSpPr txBox="1"/>
          <p:nvPr/>
        </p:nvSpPr>
        <p:spPr>
          <a:xfrm>
            <a:off x="2267475" y="3850314"/>
            <a:ext cx="7657048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gl-ES" sz="1800" b="1" i="0" u="none" strike="noStrike" kern="1200" cap="none" spc="0" normalizeH="0" baseline="0" noProof="0" dirty="0">
                <a:ln>
                  <a:noFill/>
                </a:ln>
                <a:solidFill>
                  <a:srgbClr val="4A594B"/>
                </a:solidFill>
                <a:effectLst/>
                <a:uLnTx/>
                <a:uFillTx/>
                <a:latin typeface="Poppins" panose="00000500000000000000" pitchFamily="2" charset="0"/>
                <a:ea typeface="+mj-ea"/>
                <a:cs typeface="Poppins" panose="00000500000000000000" pitchFamily="2" charset="0"/>
              </a:rPr>
              <a:t>Séguenos:</a:t>
            </a:r>
          </a:p>
          <a:p>
            <a:pPr algn="ctr"/>
            <a:r>
              <a:rPr lang="gl-ES" b="1" dirty="0" err="1">
                <a:solidFill>
                  <a:srgbClr val="4A594B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rPr>
              <a:t>Instagram</a:t>
            </a:r>
            <a:r>
              <a:rPr lang="gl-ES" b="1" dirty="0">
                <a:solidFill>
                  <a:srgbClr val="4A594B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rPr>
              <a:t>: @deputacionpontevedra</a:t>
            </a:r>
          </a:p>
          <a:p>
            <a:pPr algn="ctr"/>
            <a:r>
              <a:rPr kumimoji="0" lang="gl-ES" sz="1800" b="1" i="0" u="none" strike="noStrike" kern="1200" cap="none" spc="0" normalizeH="0" baseline="0" noProof="0" dirty="0">
                <a:ln>
                  <a:noFill/>
                </a:ln>
                <a:solidFill>
                  <a:srgbClr val="4A594B"/>
                </a:solidFill>
                <a:effectLst/>
                <a:uLnTx/>
                <a:uFillTx/>
                <a:latin typeface="Poppins" panose="00000500000000000000" pitchFamily="2" charset="0"/>
                <a:ea typeface="+mj-ea"/>
                <a:cs typeface="Poppins" panose="00000500000000000000" pitchFamily="2" charset="0"/>
              </a:rPr>
              <a:t>www.depo.gal/es/-/oficina-de-transformacion-comunitaria</a:t>
            </a:r>
          </a:p>
          <a:p>
            <a:pPr algn="ctr"/>
            <a:endParaRPr kumimoji="0" lang="gl-ES" sz="1800" b="1" i="0" u="none" strike="noStrike" kern="1200" cap="none" spc="0" normalizeH="0" baseline="0" noProof="0" dirty="0">
              <a:ln>
                <a:noFill/>
              </a:ln>
              <a:solidFill>
                <a:srgbClr val="4A594B"/>
              </a:solidFill>
              <a:effectLst/>
              <a:uLnTx/>
              <a:uFillTx/>
              <a:latin typeface="Poppins" panose="00000500000000000000" pitchFamily="2" charset="0"/>
              <a:ea typeface="+mj-ea"/>
              <a:cs typeface="Poppins" panose="00000500000000000000" pitchFamily="2" charset="0"/>
            </a:endParaRPr>
          </a:p>
          <a:p>
            <a:pPr algn="ctr"/>
            <a:endParaRPr lang="gl-ES" noProof="0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A4842493-CE5B-CB9A-DBFF-ACAA80D9CD76}"/>
              </a:ext>
            </a:extLst>
          </p:cNvPr>
          <p:cNvSpPr txBox="1"/>
          <p:nvPr/>
        </p:nvSpPr>
        <p:spPr>
          <a:xfrm>
            <a:off x="2762146" y="814771"/>
            <a:ext cx="6667707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gl-ES" sz="1800" b="1" i="0" u="none" strike="noStrike" kern="1200" cap="none" spc="0" normalizeH="0" baseline="0" noProof="0" dirty="0">
                <a:ln>
                  <a:noFill/>
                </a:ln>
                <a:solidFill>
                  <a:srgbClr val="4A594B"/>
                </a:solidFill>
                <a:effectLst/>
                <a:uLnTx/>
                <a:uFillTx/>
                <a:latin typeface="Poppins" panose="00000500000000000000" pitchFamily="2" charset="0"/>
                <a:ea typeface="+mj-ea"/>
                <a:cs typeface="Poppins" panose="00000500000000000000" pitchFamily="2" charset="0"/>
              </a:rPr>
              <a:t>Contáctanos:</a:t>
            </a:r>
          </a:p>
          <a:p>
            <a:pPr algn="ctr"/>
            <a:r>
              <a:rPr lang="gl-ES" b="1" dirty="0">
                <a:solidFill>
                  <a:srgbClr val="4A594B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rPr>
              <a:t>otc@depo.es</a:t>
            </a:r>
          </a:p>
          <a:p>
            <a:pPr algn="ctr"/>
            <a:r>
              <a:rPr lang="gl-ES" b="1" dirty="0">
                <a:solidFill>
                  <a:srgbClr val="4A594B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rPr>
              <a:t>886 210 840 / 618 147 871 / 604 018 617</a:t>
            </a:r>
            <a:endParaRPr kumimoji="0" lang="gl-ES" sz="1800" b="1" i="0" u="none" strike="noStrike" kern="1200" cap="none" spc="0" normalizeH="0" baseline="0" noProof="0" dirty="0">
              <a:ln>
                <a:noFill/>
              </a:ln>
              <a:solidFill>
                <a:srgbClr val="4A594B"/>
              </a:solidFill>
              <a:effectLst/>
              <a:uLnTx/>
              <a:uFillTx/>
              <a:latin typeface="Poppins" panose="00000500000000000000" pitchFamily="2" charset="0"/>
              <a:ea typeface="+mj-ea"/>
              <a:cs typeface="Poppins" panose="00000500000000000000" pitchFamily="2" charset="0"/>
            </a:endParaRPr>
          </a:p>
          <a:p>
            <a:pPr algn="ctr"/>
            <a:r>
              <a:rPr kumimoji="0" lang="gl-ES" sz="1800" b="1" i="0" u="none" strike="noStrike" kern="1200" cap="none" spc="0" normalizeH="0" baseline="0" noProof="0" dirty="0">
                <a:ln>
                  <a:noFill/>
                </a:ln>
                <a:solidFill>
                  <a:srgbClr val="4A594B"/>
                </a:solidFill>
                <a:effectLst/>
                <a:uLnTx/>
                <a:uFillTx/>
                <a:latin typeface="Poppins" panose="00000500000000000000" pitchFamily="2" charset="0"/>
                <a:ea typeface="+mj-ea"/>
                <a:cs typeface="Poppins" panose="00000500000000000000" pitchFamily="2" charset="0"/>
              </a:rPr>
              <a:t>Viveiro de empresa. Polígono de Barro, Parcela A4.5</a:t>
            </a:r>
          </a:p>
          <a:p>
            <a:pPr algn="ctr"/>
            <a:endParaRPr kumimoji="0" lang="gl-ES" sz="1800" b="1" i="0" u="none" strike="noStrike" kern="1200" cap="none" spc="0" normalizeH="0" baseline="0" noProof="0" dirty="0">
              <a:ln>
                <a:noFill/>
              </a:ln>
              <a:solidFill>
                <a:srgbClr val="4A594B"/>
              </a:solidFill>
              <a:effectLst/>
              <a:uLnTx/>
              <a:uFillTx/>
              <a:latin typeface="Poppins" panose="00000500000000000000" pitchFamily="2" charset="0"/>
              <a:ea typeface="+mj-ea"/>
              <a:cs typeface="Poppins" panose="00000500000000000000" pitchFamily="2" charset="0"/>
            </a:endParaRPr>
          </a:p>
          <a:p>
            <a:pPr algn="ctr"/>
            <a:r>
              <a:rPr lang="gl-ES" b="1" dirty="0">
                <a:solidFill>
                  <a:srgbClr val="4A594B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rPr>
              <a:t>Únete aos e</a:t>
            </a:r>
            <a:r>
              <a:rPr kumimoji="0" lang="gl-E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4A594B"/>
                </a:solidFill>
                <a:effectLst/>
                <a:uLnTx/>
                <a:uFillTx/>
                <a:latin typeface="Poppins" panose="00000500000000000000" pitchFamily="2" charset="0"/>
                <a:ea typeface="+mj-ea"/>
                <a:cs typeface="Poppins" panose="00000500000000000000" pitchFamily="2" charset="0"/>
              </a:rPr>
              <a:t>ncontros</a:t>
            </a:r>
            <a:r>
              <a:rPr kumimoji="0" lang="gl-ES" sz="1800" b="1" i="0" u="none" strike="noStrike" kern="1200" cap="none" spc="0" normalizeH="0" baseline="0" noProof="0" dirty="0">
                <a:ln>
                  <a:noFill/>
                </a:ln>
                <a:solidFill>
                  <a:srgbClr val="4A594B"/>
                </a:solidFill>
                <a:effectLst/>
                <a:uLnTx/>
                <a:uFillTx/>
                <a:latin typeface="Poppins" panose="00000500000000000000" pitchFamily="2" charset="0"/>
                <a:ea typeface="+mj-ea"/>
                <a:cs typeface="Poppins" panose="00000500000000000000" pitchFamily="2" charset="0"/>
              </a:rPr>
              <a:t> virtuais:</a:t>
            </a:r>
          </a:p>
          <a:p>
            <a:pPr algn="ctr"/>
            <a:r>
              <a:rPr lang="gl-ES" b="1" dirty="0">
                <a:solidFill>
                  <a:srgbClr val="4A594B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rPr>
              <a:t>Segundo mércores de cada mes, de 12.00 a 13.00</a:t>
            </a:r>
          </a:p>
          <a:p>
            <a:pPr algn="ctr"/>
            <a:endParaRPr lang="gl-ES" b="1" dirty="0">
              <a:solidFill>
                <a:srgbClr val="4A594B"/>
              </a:solidFill>
              <a:latin typeface="Poppins" panose="00000500000000000000" pitchFamily="2" charset="0"/>
              <a:ea typeface="+mj-ea"/>
              <a:cs typeface="Poppins" panose="00000500000000000000" pitchFamily="2" charset="0"/>
            </a:endParaRPr>
          </a:p>
          <a:p>
            <a:pPr algn="ctr">
              <a:buNone/>
            </a:pPr>
            <a:r>
              <a:rPr lang="es-ES" sz="1800" dirty="0">
                <a:solidFill>
                  <a:srgbClr val="61616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Id. de reunión: </a:t>
            </a:r>
            <a:r>
              <a:rPr lang="es-ES" sz="1800" dirty="0">
                <a:solidFill>
                  <a:srgbClr val="242424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312 180 796 160 </a:t>
            </a:r>
            <a:endParaRPr lang="es-ES" sz="18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algn="ctr"/>
            <a:r>
              <a:rPr lang="es-ES" sz="1800" dirty="0">
                <a:solidFill>
                  <a:srgbClr val="61616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Código de acceso: </a:t>
            </a:r>
            <a:r>
              <a:rPr lang="es-ES" sz="1800" dirty="0">
                <a:solidFill>
                  <a:srgbClr val="242424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RQ9bc6C2 </a:t>
            </a:r>
            <a:endParaRPr lang="es-ES" sz="18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algn="ctr"/>
            <a:endParaRPr lang="gl-ES" b="1" dirty="0">
              <a:solidFill>
                <a:srgbClr val="4A594B"/>
              </a:solidFill>
              <a:latin typeface="Poppins" panose="00000500000000000000" pitchFamily="2" charset="0"/>
              <a:ea typeface="+mj-ea"/>
              <a:cs typeface="Poppins" panose="00000500000000000000" pitchFamily="2" charset="0"/>
            </a:endParaRPr>
          </a:p>
          <a:p>
            <a:pPr algn="ctr"/>
            <a:endParaRPr lang="gl-ES" b="1" dirty="0">
              <a:solidFill>
                <a:srgbClr val="4A594B"/>
              </a:solidFill>
              <a:latin typeface="Poppins" panose="00000500000000000000" pitchFamily="2" charset="0"/>
              <a:ea typeface="+mj-ea"/>
              <a:cs typeface="Poppins" panose="00000500000000000000" pitchFamily="2" charset="0"/>
            </a:endParaRPr>
          </a:p>
          <a:p>
            <a:pPr algn="ctr"/>
            <a:endParaRPr kumimoji="0" lang="gl-ES" sz="1800" b="1" i="0" u="none" strike="noStrike" kern="1200" cap="none" spc="0" normalizeH="0" baseline="0" noProof="0" dirty="0">
              <a:ln>
                <a:noFill/>
              </a:ln>
              <a:solidFill>
                <a:srgbClr val="4A594B"/>
              </a:solidFill>
              <a:effectLst/>
              <a:uLnTx/>
              <a:uFillTx/>
              <a:latin typeface="Poppins" panose="00000500000000000000" pitchFamily="2" charset="0"/>
              <a:ea typeface="+mj-ea"/>
              <a:cs typeface="Poppins" panose="00000500000000000000" pitchFamily="2" charset="0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E01D90AF-D2DF-A972-CDD2-4FBF6028FF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24511" y="4766933"/>
            <a:ext cx="942975" cy="942975"/>
          </a:xfrm>
          <a:prstGeom prst="rect">
            <a:avLst/>
          </a:prstGeom>
        </p:spPr>
      </p:pic>
      <p:sp>
        <p:nvSpPr>
          <p:cNvPr id="7" name="Marcador de texto 6">
            <a:extLst>
              <a:ext uri="{FF2B5EF4-FFF2-40B4-BE49-F238E27FC236}">
                <a16:creationId xmlns:a16="http://schemas.microsoft.com/office/drawing/2014/main" id="{570A406A-CD90-DDA4-640B-1A7CB37DA65C}"/>
              </a:ext>
            </a:extLst>
          </p:cNvPr>
          <p:cNvSpPr txBox="1">
            <a:spLocks/>
          </p:cNvSpPr>
          <p:nvPr/>
        </p:nvSpPr>
        <p:spPr>
          <a:xfrm>
            <a:off x="3182149" y="5896364"/>
            <a:ext cx="5665316" cy="6043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E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gl-E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11919E62-E22E-D44D-2C38-BACD84621E87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r="11365" b="-1094"/>
          <a:stretch/>
        </p:blipFill>
        <p:spPr>
          <a:xfrm>
            <a:off x="189408" y="5986811"/>
            <a:ext cx="8305689" cy="490625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5B9C18CB-7A6C-2AF8-054A-04CDA01082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49522" y="6010083"/>
            <a:ext cx="1733003" cy="494774"/>
          </a:xfrm>
          <a:prstGeom prst="rect">
            <a:avLst/>
          </a:prstGeom>
        </p:spPr>
      </p:pic>
      <p:pic>
        <p:nvPicPr>
          <p:cNvPr id="15" name="Imagen 14" descr="Logotipo&#10;&#10;Descripción generada automáticamente">
            <a:extLst>
              <a:ext uri="{FF2B5EF4-FFF2-40B4-BE49-F238E27FC236}">
                <a16:creationId xmlns:a16="http://schemas.microsoft.com/office/drawing/2014/main" id="{CB973F80-DD75-37A7-6FA6-59AC2CFBCC9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20915" y="5896364"/>
            <a:ext cx="876972" cy="712101"/>
          </a:xfrm>
          <a:prstGeom prst="rect">
            <a:avLst/>
          </a:prstGeom>
        </p:spPr>
      </p:pic>
      <p:pic>
        <p:nvPicPr>
          <p:cNvPr id="8" name="0 Imagen" descr="A close up of a logo&#10;&#10;Description automatically generated">
            <a:extLst>
              <a:ext uri="{FF2B5EF4-FFF2-40B4-BE49-F238E27FC236}">
                <a16:creationId xmlns:a16="http://schemas.microsoft.com/office/drawing/2014/main" id="{9EBA81F3-7F34-81B8-70A3-3DB9D871697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00" r="7922"/>
          <a:stretch/>
        </p:blipFill>
        <p:spPr bwMode="auto">
          <a:xfrm>
            <a:off x="9763906" y="249535"/>
            <a:ext cx="1892442" cy="78406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Rectangle 2">
            <a:extLst>
              <a:ext uri="{FF2B5EF4-FFF2-40B4-BE49-F238E27FC236}">
                <a16:creationId xmlns:a16="http://schemas.microsoft.com/office/drawing/2014/main" id="{1E83852A-931B-C468-B57F-D95EB1B61A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38" y="2745459"/>
            <a:ext cx="1218406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S" sz="1600" b="1" i="0" u="none" strike="noStrike" cap="none" normalizeH="0" baseline="0" dirty="0">
                <a:ln>
                  <a:noFill/>
                </a:ln>
                <a:solidFill>
                  <a:srgbClr val="5B5FC7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  <a:hlinkClick r:id="rId8" tooltip="Meeting join link"/>
              </a:rPr>
              <a:t>https://teams.microsoft.com/meet/312180796160?p=hPZMWQ6c3gK2HbPDQc</a:t>
            </a:r>
            <a:r>
              <a:rPr kumimoji="0" lang="es-ES" altLang="es-ES" sz="1600" b="0" i="0" u="none" strike="noStrike" cap="none" normalizeH="0" baseline="0" dirty="0">
                <a:ln>
                  <a:noFill/>
                </a:ln>
                <a:solidFill>
                  <a:srgbClr val="242424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 </a:t>
            </a:r>
            <a:endParaRPr kumimoji="0" lang="es-ES" altLang="es-E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25" name="Imagen 1">
            <a:hlinkClick r:id="rId9"/>
            <a:extLst>
              <a:ext uri="{FF2B5EF4-FFF2-40B4-BE49-F238E27FC236}">
                <a16:creationId xmlns:a16="http://schemas.microsoft.com/office/drawing/2014/main" id="{544D85FE-D090-BED5-6C90-32A8497B4A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7200"/>
            <a:ext cx="7938" cy="7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3">
            <a:extLst>
              <a:ext uri="{FF2B5EF4-FFF2-40B4-BE49-F238E27FC236}">
                <a16:creationId xmlns:a16="http://schemas.microsoft.com/office/drawing/2014/main" id="{431923B9-8537-9A38-FE53-09239B59D5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6513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628792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2D1D00-CD7B-12CA-4DCA-6F8795CE03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6901D64A-963F-9D7B-11F8-9E2D77A679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1911" y="664061"/>
            <a:ext cx="9627408" cy="5123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Marcador de texto 6">
            <a:extLst>
              <a:ext uri="{FF2B5EF4-FFF2-40B4-BE49-F238E27FC236}">
                <a16:creationId xmlns:a16="http://schemas.microsoft.com/office/drawing/2014/main" id="{8279154D-D43D-AD64-54FF-15F071091A99}"/>
              </a:ext>
            </a:extLst>
          </p:cNvPr>
          <p:cNvSpPr txBox="1">
            <a:spLocks/>
          </p:cNvSpPr>
          <p:nvPr/>
        </p:nvSpPr>
        <p:spPr>
          <a:xfrm>
            <a:off x="3182149" y="5896364"/>
            <a:ext cx="5665316" cy="6043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E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gl-E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"/>
              <a:ea typeface="+mn-ea"/>
              <a:cs typeface="+mn-cs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5684B52B-DC47-57AC-0630-DE97F91ECDD4}"/>
              </a:ext>
            </a:extLst>
          </p:cNvPr>
          <p:cNvSpPr txBox="1"/>
          <p:nvPr/>
        </p:nvSpPr>
        <p:spPr>
          <a:xfrm>
            <a:off x="97654" y="5743853"/>
            <a:ext cx="12020365" cy="97654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gl-E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3D97323B-7397-7D1F-C0D4-83F4A177E1D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11365" b="-1094"/>
          <a:stretch/>
        </p:blipFill>
        <p:spPr>
          <a:xfrm>
            <a:off x="189408" y="5986811"/>
            <a:ext cx="8305689" cy="490625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6266617A-30A0-C65D-8A0E-728C404A2A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49522" y="6010083"/>
            <a:ext cx="1733003" cy="494774"/>
          </a:xfrm>
          <a:prstGeom prst="rect">
            <a:avLst/>
          </a:prstGeom>
        </p:spPr>
      </p:pic>
      <p:pic>
        <p:nvPicPr>
          <p:cNvPr id="11" name="Imagen 10" descr="Logotipo&#10;&#10;Descripción generada automáticamente">
            <a:extLst>
              <a:ext uri="{FF2B5EF4-FFF2-40B4-BE49-F238E27FC236}">
                <a16:creationId xmlns:a16="http://schemas.microsoft.com/office/drawing/2014/main" id="{3344182D-563B-3AC6-C95F-F4857DB2A48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20915" y="5896364"/>
            <a:ext cx="876972" cy="712101"/>
          </a:xfrm>
          <a:prstGeom prst="rect">
            <a:avLst/>
          </a:prstGeom>
        </p:spPr>
      </p:pic>
      <p:pic>
        <p:nvPicPr>
          <p:cNvPr id="21" name="object 9">
            <a:extLst>
              <a:ext uri="{FF2B5EF4-FFF2-40B4-BE49-F238E27FC236}">
                <a16:creationId xmlns:a16="http://schemas.microsoft.com/office/drawing/2014/main" id="{350C25C7-D656-D5C9-A7A1-BAADF7EEAF82}"/>
              </a:ext>
            </a:extLst>
          </p:cNvPr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980043" y="3182216"/>
            <a:ext cx="2628539" cy="804396"/>
          </a:xfrm>
          <a:prstGeom prst="rect">
            <a:avLst/>
          </a:prstGeom>
        </p:spPr>
      </p:pic>
      <p:pic>
        <p:nvPicPr>
          <p:cNvPr id="22" name="object 10">
            <a:extLst>
              <a:ext uri="{FF2B5EF4-FFF2-40B4-BE49-F238E27FC236}">
                <a16:creationId xmlns:a16="http://schemas.microsoft.com/office/drawing/2014/main" id="{C45BE78F-112D-C15B-ABF2-609B581EF0F4}"/>
              </a:ext>
            </a:extLst>
          </p:cNvPr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9175615" y="1906362"/>
            <a:ext cx="2710879" cy="804396"/>
          </a:xfrm>
          <a:prstGeom prst="rect">
            <a:avLst/>
          </a:prstGeom>
        </p:spPr>
      </p:pic>
      <p:sp>
        <p:nvSpPr>
          <p:cNvPr id="23" name="object 11">
            <a:extLst>
              <a:ext uri="{FF2B5EF4-FFF2-40B4-BE49-F238E27FC236}">
                <a16:creationId xmlns:a16="http://schemas.microsoft.com/office/drawing/2014/main" id="{79FF2A00-BECD-D08A-4FF3-9D439B949218}"/>
              </a:ext>
            </a:extLst>
          </p:cNvPr>
          <p:cNvSpPr txBox="1"/>
          <p:nvPr/>
        </p:nvSpPr>
        <p:spPr>
          <a:xfrm>
            <a:off x="5979350" y="3083005"/>
            <a:ext cx="2629806" cy="725670"/>
          </a:xfrm>
          <a:prstGeom prst="rect">
            <a:avLst/>
          </a:prstGeom>
          <a:solidFill>
            <a:srgbClr val="387886"/>
          </a:solidFill>
        </p:spPr>
        <p:txBody>
          <a:bodyPr vert="horz" wrap="square" lIns="0" tIns="74317" rIns="0" bIns="0" rtlCol="0">
            <a:spAutoFit/>
          </a:bodyPr>
          <a:lstStyle/>
          <a:p>
            <a:pPr marL="657060">
              <a:spcBef>
                <a:spcPts val="585"/>
              </a:spcBef>
            </a:pPr>
            <a:r>
              <a:rPr lang="gl-ES" sz="2128" b="1" spc="-7" noProof="0" dirty="0">
                <a:solidFill>
                  <a:srgbClr val="FFFF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567.813</a:t>
            </a:r>
            <a:endParaRPr lang="gl-ES" sz="2128" b="1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657060">
              <a:spcBef>
                <a:spcPts val="585"/>
              </a:spcBef>
            </a:pPr>
            <a:r>
              <a:rPr lang="gl-ES" sz="1600" spc="-7" noProof="0" dirty="0">
                <a:solidFill>
                  <a:srgbClr val="FFFF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habitantes</a:t>
            </a:r>
            <a:endParaRPr lang="gl-ES" sz="1762" noProof="0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24" name="object 12">
            <a:extLst>
              <a:ext uri="{FF2B5EF4-FFF2-40B4-BE49-F238E27FC236}">
                <a16:creationId xmlns:a16="http://schemas.microsoft.com/office/drawing/2014/main" id="{2240921F-C53A-0F6E-BD81-93D81DEC7E09}"/>
              </a:ext>
            </a:extLst>
          </p:cNvPr>
          <p:cNvSpPr txBox="1"/>
          <p:nvPr/>
        </p:nvSpPr>
        <p:spPr>
          <a:xfrm>
            <a:off x="9210347" y="1807151"/>
            <a:ext cx="2647541" cy="661762"/>
          </a:xfrm>
          <a:prstGeom prst="rect">
            <a:avLst/>
          </a:prstGeom>
          <a:solidFill>
            <a:srgbClr val="387886"/>
          </a:solidFill>
        </p:spPr>
        <p:txBody>
          <a:bodyPr vert="horz" wrap="square" lIns="0" tIns="49826" rIns="0" bIns="0" rtlCol="0">
            <a:spAutoFit/>
          </a:bodyPr>
          <a:lstStyle/>
          <a:p>
            <a:pPr marL="54051" algn="ctr">
              <a:spcBef>
                <a:spcPts val="392"/>
              </a:spcBef>
            </a:pPr>
            <a:r>
              <a:rPr lang="gl-ES" sz="2128" b="1" spc="20" noProof="0" dirty="0">
                <a:solidFill>
                  <a:srgbClr val="FFFF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61</a:t>
            </a:r>
            <a:endParaRPr lang="gl-ES" sz="2128" noProof="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756295">
              <a:spcBef>
                <a:spcPts val="136"/>
              </a:spcBef>
            </a:pPr>
            <a:r>
              <a:rPr lang="gl-ES" sz="1600" spc="-7" noProof="0" dirty="0">
                <a:solidFill>
                  <a:srgbClr val="FFFF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municipios</a:t>
            </a:r>
            <a:endParaRPr lang="gl-ES" sz="1762" noProof="0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25" name="object 13">
            <a:extLst>
              <a:ext uri="{FF2B5EF4-FFF2-40B4-BE49-F238E27FC236}">
                <a16:creationId xmlns:a16="http://schemas.microsoft.com/office/drawing/2014/main" id="{4C538D71-8D8E-1DB2-36A2-7A54AD847865}"/>
              </a:ext>
            </a:extLst>
          </p:cNvPr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957656" y="1936583"/>
            <a:ext cx="2710879" cy="804396"/>
          </a:xfrm>
          <a:prstGeom prst="rect">
            <a:avLst/>
          </a:prstGeom>
        </p:spPr>
      </p:pic>
      <p:sp>
        <p:nvSpPr>
          <p:cNvPr id="26" name="object 14">
            <a:extLst>
              <a:ext uri="{FF2B5EF4-FFF2-40B4-BE49-F238E27FC236}">
                <a16:creationId xmlns:a16="http://schemas.microsoft.com/office/drawing/2014/main" id="{4E8AA7B7-102B-3183-194C-99B395487C1E}"/>
              </a:ext>
            </a:extLst>
          </p:cNvPr>
          <p:cNvSpPr txBox="1"/>
          <p:nvPr/>
        </p:nvSpPr>
        <p:spPr>
          <a:xfrm>
            <a:off x="5960723" y="1837372"/>
            <a:ext cx="2706235" cy="686492"/>
          </a:xfrm>
          <a:prstGeom prst="rect">
            <a:avLst/>
          </a:prstGeom>
          <a:solidFill>
            <a:srgbClr val="387886"/>
          </a:solidFill>
        </p:spPr>
        <p:txBody>
          <a:bodyPr vert="horz" wrap="square" lIns="0" tIns="74317" rIns="0" bIns="0" rtlCol="0">
            <a:spAutoFit/>
          </a:bodyPr>
          <a:lstStyle/>
          <a:p>
            <a:pPr marL="695486">
              <a:spcBef>
                <a:spcPts val="585"/>
              </a:spcBef>
            </a:pPr>
            <a:r>
              <a:rPr lang="gl-ES" sz="2128" b="1" noProof="0" dirty="0">
                <a:solidFill>
                  <a:srgbClr val="FFFF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4.495</a:t>
            </a:r>
            <a:r>
              <a:rPr lang="gl-ES" sz="2128" b="1" spc="-47" noProof="0" dirty="0">
                <a:solidFill>
                  <a:srgbClr val="FFFF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gl-ES" sz="2128" b="1" spc="73" noProof="0" dirty="0">
                <a:solidFill>
                  <a:srgbClr val="FFFF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km</a:t>
            </a:r>
            <a:r>
              <a:rPr lang="gl-ES" sz="2045" b="1" spc="110" baseline="44715" noProof="0" dirty="0">
                <a:solidFill>
                  <a:srgbClr val="FFFF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2</a:t>
            </a:r>
            <a:endParaRPr lang="gl-ES" sz="2045" baseline="44715" noProof="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838638">
              <a:spcBef>
                <a:spcPts val="139"/>
              </a:spcBef>
            </a:pPr>
            <a:r>
              <a:rPr lang="gl-ES" sz="1600" spc="-7" noProof="0" dirty="0">
                <a:solidFill>
                  <a:srgbClr val="FFFF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superficie</a:t>
            </a:r>
            <a:endParaRPr lang="gl-ES" sz="1762" noProof="0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28" name="object 16">
            <a:extLst>
              <a:ext uri="{FF2B5EF4-FFF2-40B4-BE49-F238E27FC236}">
                <a16:creationId xmlns:a16="http://schemas.microsoft.com/office/drawing/2014/main" id="{FBDC8DCF-5980-3AFF-36C9-0F7D8F33703A}"/>
              </a:ext>
            </a:extLst>
          </p:cNvPr>
          <p:cNvSpPr txBox="1"/>
          <p:nvPr/>
        </p:nvSpPr>
        <p:spPr>
          <a:xfrm>
            <a:off x="9182747" y="3083005"/>
            <a:ext cx="2647541" cy="644514"/>
          </a:xfrm>
          <a:prstGeom prst="rect">
            <a:avLst/>
          </a:prstGeom>
          <a:solidFill>
            <a:srgbClr val="387886"/>
          </a:solidFill>
        </p:spPr>
        <p:txBody>
          <a:bodyPr vert="horz" wrap="square" lIns="0" tIns="49826" rIns="0" bIns="0" rtlCol="0">
            <a:spAutoFit/>
          </a:bodyPr>
          <a:lstStyle/>
          <a:p>
            <a:pPr marL="54051" algn="ctr">
              <a:spcBef>
                <a:spcPts val="392"/>
              </a:spcBef>
            </a:pPr>
            <a:r>
              <a:rPr lang="gl-ES" sz="2128" b="1" spc="20" noProof="0" dirty="0">
                <a:solidFill>
                  <a:srgbClr val="FFFF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59</a:t>
            </a:r>
            <a:endParaRPr lang="gl-ES" sz="2128" noProof="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ctr">
              <a:spcBef>
                <a:spcPts val="386"/>
              </a:spcBef>
            </a:pPr>
            <a:r>
              <a:rPr lang="gl-ES" sz="1400" spc="-7" noProof="0" dirty="0">
                <a:solidFill>
                  <a:srgbClr val="FFFF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municipios</a:t>
            </a:r>
            <a:r>
              <a:rPr lang="gl-ES" sz="1400" spc="-53" noProof="0" dirty="0">
                <a:solidFill>
                  <a:srgbClr val="FFFF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gl-ES" sz="1400" spc="-30" noProof="0" dirty="0">
                <a:solidFill>
                  <a:srgbClr val="FFFF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reto</a:t>
            </a:r>
            <a:r>
              <a:rPr lang="gl-ES" sz="1400" spc="-50" noProof="0" dirty="0">
                <a:solidFill>
                  <a:srgbClr val="FFFF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gl-ES" sz="1400" spc="-7" noProof="0" dirty="0">
                <a:solidFill>
                  <a:srgbClr val="FFFF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demográfico</a:t>
            </a:r>
            <a:endParaRPr lang="gl-ES" sz="1400" noProof="0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grpSp>
        <p:nvGrpSpPr>
          <p:cNvPr id="29" name="object 17">
            <a:extLst>
              <a:ext uri="{FF2B5EF4-FFF2-40B4-BE49-F238E27FC236}">
                <a16:creationId xmlns:a16="http://schemas.microsoft.com/office/drawing/2014/main" id="{302F5CEF-6DFB-518A-8C88-0ACCD4768C02}"/>
              </a:ext>
            </a:extLst>
          </p:cNvPr>
          <p:cNvGrpSpPr/>
          <p:nvPr/>
        </p:nvGrpSpPr>
        <p:grpSpPr>
          <a:xfrm>
            <a:off x="382834" y="1866706"/>
            <a:ext cx="4655366" cy="2337184"/>
            <a:chOff x="639015" y="3920202"/>
            <a:chExt cx="7000875" cy="3514725"/>
          </a:xfrm>
        </p:grpSpPr>
        <p:pic>
          <p:nvPicPr>
            <p:cNvPr id="30" name="object 18">
              <a:extLst>
                <a:ext uri="{FF2B5EF4-FFF2-40B4-BE49-F238E27FC236}">
                  <a16:creationId xmlns:a16="http://schemas.microsoft.com/office/drawing/2014/main" id="{36D3955A-1C66-FAD4-2560-B8D8E0AD53AB}"/>
                </a:ext>
              </a:extLst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39015" y="6053299"/>
              <a:ext cx="7000874" cy="1381124"/>
            </a:xfrm>
            <a:prstGeom prst="rect">
              <a:avLst/>
            </a:prstGeom>
          </p:spPr>
        </p:pic>
        <p:sp>
          <p:nvSpPr>
            <p:cNvPr id="31" name="object 19">
              <a:extLst>
                <a:ext uri="{FF2B5EF4-FFF2-40B4-BE49-F238E27FC236}">
                  <a16:creationId xmlns:a16="http://schemas.microsoft.com/office/drawing/2014/main" id="{C6617A8A-FBBB-4687-1C02-EC6745A5BCCE}"/>
                </a:ext>
              </a:extLst>
            </p:cNvPr>
            <p:cNvSpPr/>
            <p:nvPr/>
          </p:nvSpPr>
          <p:spPr>
            <a:xfrm>
              <a:off x="639015" y="3920202"/>
              <a:ext cx="6997065" cy="3131820"/>
            </a:xfrm>
            <a:custGeom>
              <a:avLst/>
              <a:gdLst/>
              <a:ahLst/>
              <a:cxnLst/>
              <a:rect l="l" t="t" r="r" b="b"/>
              <a:pathLst>
                <a:path w="6997065" h="3131820">
                  <a:moveTo>
                    <a:pt x="6963911" y="3131441"/>
                  </a:moveTo>
                  <a:lnTo>
                    <a:pt x="38099" y="3131441"/>
                  </a:lnTo>
                  <a:lnTo>
                    <a:pt x="30632" y="3130702"/>
                  </a:lnTo>
                  <a:lnTo>
                    <a:pt x="738" y="3100808"/>
                  </a:lnTo>
                  <a:lnTo>
                    <a:pt x="0" y="3093341"/>
                  </a:lnTo>
                  <a:lnTo>
                    <a:pt x="0" y="38099"/>
                  </a:lnTo>
                  <a:lnTo>
                    <a:pt x="23519" y="2900"/>
                  </a:lnTo>
                  <a:lnTo>
                    <a:pt x="38098" y="0"/>
                  </a:lnTo>
                  <a:lnTo>
                    <a:pt x="6963913" y="0"/>
                  </a:lnTo>
                  <a:lnTo>
                    <a:pt x="6996814" y="19216"/>
                  </a:lnTo>
                  <a:lnTo>
                    <a:pt x="6996814" y="3112224"/>
                  </a:lnTo>
                  <a:lnTo>
                    <a:pt x="6963911" y="3131441"/>
                  </a:lnTo>
                  <a:close/>
                </a:path>
              </a:pathLst>
            </a:custGeom>
            <a:solidFill>
              <a:srgbClr val="DBF4F4"/>
            </a:solidFill>
          </p:spPr>
          <p:txBody>
            <a:bodyPr wrap="square" lIns="0" tIns="0" rIns="0" bIns="0" rtlCol="0"/>
            <a:lstStyle/>
            <a:p>
              <a:endParaRPr lang="gl-ES" noProof="0" dirty="0"/>
            </a:p>
          </p:txBody>
        </p:sp>
      </p:grpSp>
      <p:sp>
        <p:nvSpPr>
          <p:cNvPr id="32" name="object 20">
            <a:extLst>
              <a:ext uri="{FF2B5EF4-FFF2-40B4-BE49-F238E27FC236}">
                <a16:creationId xmlns:a16="http://schemas.microsoft.com/office/drawing/2014/main" id="{E730A520-950A-587E-41BD-801DBBE99495}"/>
              </a:ext>
            </a:extLst>
          </p:cNvPr>
          <p:cNvSpPr txBox="1"/>
          <p:nvPr/>
        </p:nvSpPr>
        <p:spPr>
          <a:xfrm>
            <a:off x="662242" y="2101411"/>
            <a:ext cx="4074765" cy="1721071"/>
          </a:xfrm>
          <a:prstGeom prst="rect">
            <a:avLst/>
          </a:prstGeom>
        </p:spPr>
        <p:txBody>
          <a:bodyPr vert="horz" wrap="square" lIns="0" tIns="8023" rIns="0" bIns="0" rtlCol="0">
            <a:spAutoFit/>
          </a:bodyPr>
          <a:lstStyle/>
          <a:p>
            <a:pPr marL="152864" marR="236052" algn="ctr">
              <a:lnSpc>
                <a:spcPct val="125000"/>
              </a:lnSpc>
              <a:spcBef>
                <a:spcPts val="801"/>
              </a:spcBef>
            </a:pPr>
            <a:r>
              <a:rPr lang="gl-ES" sz="1500" dirty="0">
                <a:solidFill>
                  <a:srgbClr val="345264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Impulsa a creación de </a:t>
            </a:r>
            <a:r>
              <a:rPr lang="gl-ES" sz="1500" b="1" dirty="0">
                <a:solidFill>
                  <a:srgbClr val="345264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comunidades enerxéticas</a:t>
            </a:r>
            <a:r>
              <a:rPr lang="gl-ES" sz="1500" dirty="0">
                <a:solidFill>
                  <a:srgbClr val="345264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, promociona o </a:t>
            </a:r>
            <a:r>
              <a:rPr lang="gl-ES" sz="1500" dirty="0" err="1">
                <a:solidFill>
                  <a:srgbClr val="345264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autoabastecemento</a:t>
            </a:r>
            <a:r>
              <a:rPr lang="gl-ES" sz="1500" dirty="0">
                <a:solidFill>
                  <a:srgbClr val="345264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de enerxía con instalacións próximas aos puntos de consumo, impulsa unha nova cultura enerxética</a:t>
            </a:r>
            <a:endParaRPr lang="gl-ES" sz="1500" noProof="0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129FAF0-6CEB-8700-F851-6FDFD052BC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2834" y="266942"/>
            <a:ext cx="10873789" cy="857250"/>
          </a:xfrm>
        </p:spPr>
        <p:txBody>
          <a:bodyPr>
            <a:normAutofit/>
          </a:bodyPr>
          <a:lstStyle/>
          <a:p>
            <a:r>
              <a:rPr lang="es-ES" sz="2000" b="1" dirty="0">
                <a:solidFill>
                  <a:srgbClr val="4A594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OFICINA DE TRANSFORMACION COMUNITARIA OTC DEPO </a:t>
            </a:r>
            <a:br>
              <a:rPr lang="es-ES" sz="2000" b="1" dirty="0">
                <a:solidFill>
                  <a:srgbClr val="4A594B"/>
                </a:solidFill>
                <a:latin typeface="Poppins" panose="00000500000000000000" pitchFamily="2" charset="0"/>
                <a:cs typeface="Poppins" panose="00000500000000000000" pitchFamily="2" charset="0"/>
              </a:rPr>
            </a:br>
            <a:r>
              <a:rPr lang="es-ES" sz="2000" b="1" dirty="0">
                <a:solidFill>
                  <a:srgbClr val="E0C537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+ Renovables </a:t>
            </a:r>
          </a:p>
        </p:txBody>
      </p:sp>
    </p:spTree>
    <p:extLst>
      <p:ext uri="{BB962C8B-B14F-4D97-AF65-F5344CB8AC3E}">
        <p14:creationId xmlns:p14="http://schemas.microsoft.com/office/powerpoint/2010/main" val="26725209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29BEB8-6E8C-7640-C1FB-331F0F8A88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uadroTexto 14">
            <a:extLst>
              <a:ext uri="{FF2B5EF4-FFF2-40B4-BE49-F238E27FC236}">
                <a16:creationId xmlns:a16="http://schemas.microsoft.com/office/drawing/2014/main" id="{1AF6F153-A3AA-39F4-0EB0-957E5637C7F4}"/>
              </a:ext>
            </a:extLst>
          </p:cNvPr>
          <p:cNvSpPr txBox="1"/>
          <p:nvPr/>
        </p:nvSpPr>
        <p:spPr>
          <a:xfrm>
            <a:off x="97654" y="5743853"/>
            <a:ext cx="12020365" cy="97654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gl-E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Marcador de texto 6">
            <a:extLst>
              <a:ext uri="{FF2B5EF4-FFF2-40B4-BE49-F238E27FC236}">
                <a16:creationId xmlns:a16="http://schemas.microsoft.com/office/drawing/2014/main" id="{66E42D11-B146-B90F-A5F5-986389CB1528}"/>
              </a:ext>
            </a:extLst>
          </p:cNvPr>
          <p:cNvSpPr txBox="1">
            <a:spLocks/>
          </p:cNvSpPr>
          <p:nvPr/>
        </p:nvSpPr>
        <p:spPr>
          <a:xfrm>
            <a:off x="3182149" y="5896364"/>
            <a:ext cx="5665316" cy="6043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E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gl-E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D3C121D2-B5EB-5A61-D066-ABF142E2DA3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11365" b="-1094"/>
          <a:stretch/>
        </p:blipFill>
        <p:spPr>
          <a:xfrm>
            <a:off x="189408" y="5986811"/>
            <a:ext cx="8305689" cy="490625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36FDD348-4B5E-D9ED-0B38-400841B580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49522" y="6010083"/>
            <a:ext cx="1733003" cy="494774"/>
          </a:xfrm>
          <a:prstGeom prst="rect">
            <a:avLst/>
          </a:prstGeom>
        </p:spPr>
      </p:pic>
      <p:pic>
        <p:nvPicPr>
          <p:cNvPr id="11" name="Imagen 10" descr="Logotipo&#10;&#10;Descripción generada automáticamente">
            <a:extLst>
              <a:ext uri="{FF2B5EF4-FFF2-40B4-BE49-F238E27FC236}">
                <a16:creationId xmlns:a16="http://schemas.microsoft.com/office/drawing/2014/main" id="{264768F2-29F7-8D2D-FA64-BED9F20D16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20915" y="5896364"/>
            <a:ext cx="876972" cy="712101"/>
          </a:xfrm>
          <a:prstGeom prst="rect">
            <a:avLst/>
          </a:prstGeom>
        </p:spPr>
      </p:pic>
      <p:sp>
        <p:nvSpPr>
          <p:cNvPr id="2" name="object 3">
            <a:extLst>
              <a:ext uri="{FF2B5EF4-FFF2-40B4-BE49-F238E27FC236}">
                <a16:creationId xmlns:a16="http://schemas.microsoft.com/office/drawing/2014/main" id="{BE60D731-300E-0596-6A9B-076F5166896B}"/>
              </a:ext>
            </a:extLst>
          </p:cNvPr>
          <p:cNvSpPr/>
          <p:nvPr/>
        </p:nvSpPr>
        <p:spPr>
          <a:xfrm>
            <a:off x="4382497" y="1462307"/>
            <a:ext cx="3484874" cy="2622769"/>
          </a:xfrm>
          <a:custGeom>
            <a:avLst/>
            <a:gdLst/>
            <a:ahLst/>
            <a:cxnLst/>
            <a:rect l="l" t="t" r="r" b="b"/>
            <a:pathLst>
              <a:path w="5240655" h="3822700">
                <a:moveTo>
                  <a:pt x="5218060" y="3822193"/>
                </a:moveTo>
                <a:lnTo>
                  <a:pt x="28574" y="3822193"/>
                </a:lnTo>
                <a:lnTo>
                  <a:pt x="17452" y="3819948"/>
                </a:lnTo>
                <a:lnTo>
                  <a:pt x="8369" y="3813824"/>
                </a:lnTo>
                <a:lnTo>
                  <a:pt x="2245" y="3804741"/>
                </a:lnTo>
                <a:lnTo>
                  <a:pt x="0" y="3793618"/>
                </a:lnTo>
                <a:lnTo>
                  <a:pt x="0" y="28574"/>
                </a:lnTo>
                <a:lnTo>
                  <a:pt x="2245" y="17452"/>
                </a:lnTo>
                <a:lnTo>
                  <a:pt x="8369" y="8369"/>
                </a:lnTo>
                <a:lnTo>
                  <a:pt x="17452" y="2245"/>
                </a:lnTo>
                <a:lnTo>
                  <a:pt x="28573" y="0"/>
                </a:lnTo>
                <a:lnTo>
                  <a:pt x="5218061" y="0"/>
                </a:lnTo>
                <a:lnTo>
                  <a:pt x="5229183" y="2245"/>
                </a:lnTo>
                <a:lnTo>
                  <a:pt x="5238266" y="8369"/>
                </a:lnTo>
                <a:lnTo>
                  <a:pt x="5240585" y="11809"/>
                </a:lnTo>
                <a:lnTo>
                  <a:pt x="5240585" y="3810383"/>
                </a:lnTo>
                <a:lnTo>
                  <a:pt x="5238266" y="3813824"/>
                </a:lnTo>
                <a:lnTo>
                  <a:pt x="5229183" y="3819948"/>
                </a:lnTo>
                <a:lnTo>
                  <a:pt x="5218060" y="3822193"/>
                </a:lnTo>
                <a:close/>
              </a:path>
            </a:pathLst>
          </a:custGeom>
          <a:solidFill>
            <a:srgbClr val="CCE7D0">
              <a:alpha val="50000"/>
            </a:srgbClr>
          </a:solidFill>
        </p:spPr>
        <p:txBody>
          <a:bodyPr wrap="square" lIns="0" tIns="0" rIns="0" bIns="0" rtlCol="0"/>
          <a:lstStyle/>
          <a:p>
            <a:endParaRPr lang="gl-ES" noProof="0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4" name="object 7">
            <a:extLst>
              <a:ext uri="{FF2B5EF4-FFF2-40B4-BE49-F238E27FC236}">
                <a16:creationId xmlns:a16="http://schemas.microsoft.com/office/drawing/2014/main" id="{42160B17-719F-02CE-643D-67629C11ED9E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381391" y="4345168"/>
            <a:ext cx="3489940" cy="304023"/>
          </a:xfrm>
          <a:prstGeom prst="rect">
            <a:avLst/>
          </a:prstGeom>
        </p:spPr>
      </p:pic>
      <p:pic>
        <p:nvPicPr>
          <p:cNvPr id="5" name="object 8">
            <a:extLst>
              <a:ext uri="{FF2B5EF4-FFF2-40B4-BE49-F238E27FC236}">
                <a16:creationId xmlns:a16="http://schemas.microsoft.com/office/drawing/2014/main" id="{2343AD8D-A39E-1391-FE2F-8ADA1DBD3A22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11199" y="4345168"/>
            <a:ext cx="3489940" cy="304023"/>
          </a:xfrm>
          <a:prstGeom prst="rect">
            <a:avLst/>
          </a:prstGeom>
        </p:spPr>
      </p:pic>
      <p:pic>
        <p:nvPicPr>
          <p:cNvPr id="6" name="object 9">
            <a:extLst>
              <a:ext uri="{FF2B5EF4-FFF2-40B4-BE49-F238E27FC236}">
                <a16:creationId xmlns:a16="http://schemas.microsoft.com/office/drawing/2014/main" id="{64A11EE4-FC09-6973-DDD9-35C5F48BB977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021608" y="4345168"/>
            <a:ext cx="3489940" cy="304023"/>
          </a:xfrm>
          <a:prstGeom prst="rect">
            <a:avLst/>
          </a:prstGeom>
        </p:spPr>
      </p:pic>
      <p:sp>
        <p:nvSpPr>
          <p:cNvPr id="7" name="object 10">
            <a:extLst>
              <a:ext uri="{FF2B5EF4-FFF2-40B4-BE49-F238E27FC236}">
                <a16:creationId xmlns:a16="http://schemas.microsoft.com/office/drawing/2014/main" id="{E6F08C0D-6F40-F54B-A0C7-C4A167817EE3}"/>
              </a:ext>
            </a:extLst>
          </p:cNvPr>
          <p:cNvSpPr txBox="1"/>
          <p:nvPr/>
        </p:nvSpPr>
        <p:spPr>
          <a:xfrm>
            <a:off x="4783755" y="1837756"/>
            <a:ext cx="2784774" cy="325858"/>
          </a:xfrm>
          <a:prstGeom prst="rect">
            <a:avLst/>
          </a:prstGeom>
        </p:spPr>
        <p:txBody>
          <a:bodyPr vert="horz" wrap="square" lIns="0" tIns="8445" rIns="0" bIns="0" rtlCol="0">
            <a:spAutoFit/>
          </a:bodyPr>
          <a:lstStyle/>
          <a:p>
            <a:pPr marL="8446" algn="ctr">
              <a:spcBef>
                <a:spcPts val="67"/>
              </a:spcBef>
            </a:pPr>
            <a:r>
              <a:rPr lang="gl-ES" sz="2062" b="1" spc="43" noProof="0" dirty="0">
                <a:solidFill>
                  <a:srgbClr val="4A594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ACOMPAÑAMENTO</a:t>
            </a:r>
            <a:endParaRPr lang="gl-ES" sz="2062" noProof="0" dirty="0">
              <a:solidFill>
                <a:srgbClr val="4A594B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2" name="object 11">
            <a:extLst>
              <a:ext uri="{FF2B5EF4-FFF2-40B4-BE49-F238E27FC236}">
                <a16:creationId xmlns:a16="http://schemas.microsoft.com/office/drawing/2014/main" id="{0C2B46F9-D3A5-324D-69EB-A119AFD5689A}"/>
              </a:ext>
            </a:extLst>
          </p:cNvPr>
          <p:cNvSpPr txBox="1"/>
          <p:nvPr/>
        </p:nvSpPr>
        <p:spPr>
          <a:xfrm>
            <a:off x="411199" y="1462308"/>
            <a:ext cx="3484874" cy="2664704"/>
          </a:xfrm>
          <a:prstGeom prst="rect">
            <a:avLst/>
          </a:prstGeom>
          <a:solidFill>
            <a:srgbClr val="00B0AB">
              <a:alpha val="29998"/>
            </a:srgbClr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lang="gl-ES" sz="2627" noProof="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R="100501" algn="ctr"/>
            <a:r>
              <a:rPr lang="gl-ES" sz="2062" b="1" spc="27" noProof="0" dirty="0">
                <a:solidFill>
                  <a:srgbClr val="4A594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DIFUSIÓN</a:t>
            </a:r>
          </a:p>
          <a:p>
            <a:pPr marR="100501" algn="ctr"/>
            <a:endParaRPr lang="gl-ES" sz="16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180975" marR="148641" algn="ctr" defTabSz="542925">
              <a:lnSpc>
                <a:spcPct val="122300"/>
              </a:lnSpc>
            </a:pPr>
            <a:r>
              <a:rPr lang="gl-ES" sz="1530" spc="-86" noProof="0" dirty="0">
                <a:solidFill>
                  <a:srgbClr val="345264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Divulgación</a:t>
            </a:r>
            <a:r>
              <a:rPr lang="gl-ES" sz="1530" spc="-27" noProof="0" dirty="0">
                <a:solidFill>
                  <a:srgbClr val="345264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gl-ES" sz="1530" spc="-43" noProof="0" dirty="0">
                <a:solidFill>
                  <a:srgbClr val="345264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de</a:t>
            </a:r>
            <a:r>
              <a:rPr lang="gl-ES" sz="1530" spc="-27" noProof="0" dirty="0">
                <a:solidFill>
                  <a:srgbClr val="345264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gl-ES" sz="1530" spc="-43" noProof="0" dirty="0">
                <a:solidFill>
                  <a:srgbClr val="345264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información </a:t>
            </a:r>
            <a:r>
              <a:rPr lang="gl-ES" sz="1530" spc="-113" noProof="0" dirty="0">
                <a:solidFill>
                  <a:srgbClr val="345264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sobre</a:t>
            </a:r>
            <a:r>
              <a:rPr lang="gl-ES" sz="1530" spc="-13" noProof="0" dirty="0">
                <a:solidFill>
                  <a:srgbClr val="345264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gl-ES" sz="1530" noProof="0" dirty="0">
                <a:solidFill>
                  <a:srgbClr val="345264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</a:t>
            </a:r>
            <a:r>
              <a:rPr lang="gl-ES" sz="1530" spc="-30" noProof="0" dirty="0">
                <a:solidFill>
                  <a:srgbClr val="345264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gl-ES" sz="1530" spc="-126" noProof="0" dirty="0">
                <a:solidFill>
                  <a:srgbClr val="345264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constitución</a:t>
            </a:r>
            <a:r>
              <a:rPr lang="gl-ES" sz="1530" spc="-13" noProof="0" dirty="0">
                <a:solidFill>
                  <a:srgbClr val="345264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e</a:t>
            </a:r>
            <a:r>
              <a:rPr lang="gl-ES" sz="1530" spc="-17" noProof="0" dirty="0">
                <a:solidFill>
                  <a:srgbClr val="345264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gl-ES" sz="1530" spc="-106" noProof="0" dirty="0">
                <a:solidFill>
                  <a:srgbClr val="345264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funcionamento </a:t>
            </a:r>
            <a:r>
              <a:rPr lang="gl-ES" sz="1530" spc="-43" noProof="0" dirty="0">
                <a:solidFill>
                  <a:srgbClr val="345264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dunha</a:t>
            </a:r>
            <a:r>
              <a:rPr lang="gl-ES" sz="1530" spc="-33" noProof="0" dirty="0">
                <a:solidFill>
                  <a:srgbClr val="345264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gl-ES" sz="1530" spc="-93" noProof="0" dirty="0">
                <a:solidFill>
                  <a:srgbClr val="345264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Comunidade</a:t>
            </a:r>
            <a:r>
              <a:rPr lang="gl-ES" sz="1530" spc="-27" noProof="0" dirty="0">
                <a:solidFill>
                  <a:srgbClr val="345264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gl-ES" sz="1530" spc="-7" noProof="0" dirty="0">
                <a:solidFill>
                  <a:srgbClr val="345264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Enerxética</a:t>
            </a:r>
          </a:p>
          <a:p>
            <a:pPr marL="180975" marR="148641" algn="ctr" defTabSz="542925">
              <a:lnSpc>
                <a:spcPct val="122300"/>
              </a:lnSpc>
            </a:pPr>
            <a:endParaRPr lang="gl-ES" sz="1000" spc="-7" noProof="0" dirty="0">
              <a:solidFill>
                <a:srgbClr val="345264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180975" marR="148641" algn="ctr" defTabSz="542925">
              <a:lnSpc>
                <a:spcPct val="122300"/>
              </a:lnSpc>
            </a:pPr>
            <a:endParaRPr lang="gl-ES" sz="1600" noProof="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180975" marR="148641" algn="ctr" defTabSz="542925">
              <a:lnSpc>
                <a:spcPct val="122300"/>
              </a:lnSpc>
            </a:pPr>
            <a:endParaRPr lang="gl-ES" sz="1400" noProof="0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3" name="object 12">
            <a:extLst>
              <a:ext uri="{FF2B5EF4-FFF2-40B4-BE49-F238E27FC236}">
                <a16:creationId xmlns:a16="http://schemas.microsoft.com/office/drawing/2014/main" id="{70F421B5-1256-EBBE-A7FE-2E41D95B7BE6}"/>
              </a:ext>
            </a:extLst>
          </p:cNvPr>
          <p:cNvSpPr txBox="1"/>
          <p:nvPr/>
        </p:nvSpPr>
        <p:spPr>
          <a:xfrm>
            <a:off x="8297651" y="1462308"/>
            <a:ext cx="3484874" cy="2622769"/>
          </a:xfrm>
          <a:prstGeom prst="rect">
            <a:avLst/>
          </a:prstGeom>
          <a:solidFill>
            <a:srgbClr val="00B050">
              <a:alpha val="29804"/>
            </a:srgbClr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lang="gl-ES" sz="2627" noProof="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65453" algn="ctr"/>
            <a:r>
              <a:rPr lang="gl-ES" sz="2062" b="1" spc="-7" noProof="0" dirty="0">
                <a:solidFill>
                  <a:srgbClr val="4A594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ASESORAMIENTO</a:t>
            </a:r>
            <a:endParaRPr lang="gl-ES" sz="2062" noProof="0" dirty="0">
              <a:solidFill>
                <a:srgbClr val="4A594B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260121" marR="249142" algn="ctr">
              <a:lnSpc>
                <a:spcPct val="125000"/>
              </a:lnSpc>
              <a:spcBef>
                <a:spcPts val="1247"/>
              </a:spcBef>
            </a:pPr>
            <a:r>
              <a:rPr lang="gl-ES" sz="1530" spc="-103" noProof="0" dirty="0" err="1">
                <a:solidFill>
                  <a:srgbClr val="345264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Consultoría</a:t>
            </a:r>
            <a:r>
              <a:rPr lang="gl-ES" sz="1530" spc="-3" noProof="0" dirty="0">
                <a:solidFill>
                  <a:srgbClr val="345264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gl-ES" sz="1530" spc="-70" noProof="0" dirty="0">
                <a:solidFill>
                  <a:srgbClr val="345264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técnica,</a:t>
            </a:r>
            <a:r>
              <a:rPr lang="gl-ES" sz="1530" spc="-3" noProof="0" dirty="0">
                <a:solidFill>
                  <a:srgbClr val="345264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gl-ES" sz="1530" spc="-83" noProof="0" dirty="0">
                <a:solidFill>
                  <a:srgbClr val="345264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administrativa, económica,</a:t>
            </a:r>
            <a:r>
              <a:rPr lang="gl-ES" sz="1530" spc="-20" noProof="0" dirty="0">
                <a:solidFill>
                  <a:srgbClr val="345264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gl-ES" sz="1530" spc="-70" noProof="0" dirty="0">
                <a:solidFill>
                  <a:srgbClr val="345264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social</a:t>
            </a:r>
            <a:r>
              <a:rPr lang="gl-ES" sz="1530" spc="-20" noProof="0" dirty="0">
                <a:solidFill>
                  <a:srgbClr val="345264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e </a:t>
            </a:r>
            <a:r>
              <a:rPr lang="gl-ES" sz="1530" spc="-7" noProof="0" dirty="0">
                <a:solidFill>
                  <a:srgbClr val="345264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xurídica </a:t>
            </a:r>
            <a:r>
              <a:rPr lang="gl-ES" sz="1530" spc="-73" noProof="0" dirty="0">
                <a:solidFill>
                  <a:srgbClr val="345264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vinculada</a:t>
            </a:r>
            <a:r>
              <a:rPr lang="gl-ES" sz="1530" spc="-30" noProof="0" dirty="0">
                <a:solidFill>
                  <a:srgbClr val="345264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gl-ES" sz="1530" spc="33" dirty="0">
                <a:solidFill>
                  <a:srgbClr val="345264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á</a:t>
            </a:r>
            <a:r>
              <a:rPr lang="gl-ES" sz="1530" spc="-47" noProof="0" dirty="0">
                <a:solidFill>
                  <a:srgbClr val="345264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gl-ES" sz="1530" spc="-126" noProof="0" dirty="0">
                <a:solidFill>
                  <a:srgbClr val="345264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constitución</a:t>
            </a:r>
            <a:r>
              <a:rPr lang="gl-ES" sz="1530" spc="-13" noProof="0" dirty="0">
                <a:solidFill>
                  <a:srgbClr val="345264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e</a:t>
            </a:r>
            <a:r>
              <a:rPr lang="gl-ES" sz="1530" spc="-30" noProof="0" dirty="0">
                <a:solidFill>
                  <a:srgbClr val="345264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gl-ES" sz="1530" spc="-110" noProof="0" dirty="0">
                <a:solidFill>
                  <a:srgbClr val="345264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posta en marcha </a:t>
            </a:r>
            <a:r>
              <a:rPr lang="gl-ES" sz="1530" spc="-43" noProof="0" dirty="0">
                <a:solidFill>
                  <a:srgbClr val="345264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d</a:t>
            </a:r>
            <a:r>
              <a:rPr lang="gl-ES" sz="1530" noProof="0" dirty="0">
                <a:solidFill>
                  <a:srgbClr val="345264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</a:t>
            </a:r>
            <a:r>
              <a:rPr lang="gl-ES" sz="1530" spc="-60" noProof="0" dirty="0">
                <a:solidFill>
                  <a:srgbClr val="345264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gl-ES" sz="1530" spc="-93" noProof="0" dirty="0">
                <a:solidFill>
                  <a:srgbClr val="345264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Comunidade</a:t>
            </a:r>
            <a:r>
              <a:rPr lang="gl-ES" sz="1530" spc="-27" noProof="0" dirty="0">
                <a:solidFill>
                  <a:srgbClr val="345264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gl-ES" sz="1530" spc="-7" noProof="0" dirty="0">
                <a:solidFill>
                  <a:srgbClr val="345264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Enerxética</a:t>
            </a:r>
            <a:r>
              <a:rPr lang="gl-ES" sz="1530" spc="-7" dirty="0">
                <a:solidFill>
                  <a:srgbClr val="345264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e dos seus proxectos</a:t>
            </a:r>
            <a:endParaRPr lang="gl-ES" sz="1530" spc="-7" noProof="0" dirty="0">
              <a:solidFill>
                <a:srgbClr val="345264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4" name="object 13">
            <a:extLst>
              <a:ext uri="{FF2B5EF4-FFF2-40B4-BE49-F238E27FC236}">
                <a16:creationId xmlns:a16="http://schemas.microsoft.com/office/drawing/2014/main" id="{43A37BC8-37B5-FC35-3389-97D133D19AF6}"/>
              </a:ext>
            </a:extLst>
          </p:cNvPr>
          <p:cNvSpPr txBox="1"/>
          <p:nvPr/>
        </p:nvSpPr>
        <p:spPr>
          <a:xfrm>
            <a:off x="4387563" y="2367244"/>
            <a:ext cx="3479808" cy="1432956"/>
          </a:xfrm>
          <a:prstGeom prst="rect">
            <a:avLst/>
          </a:prstGeom>
        </p:spPr>
        <p:txBody>
          <a:bodyPr vert="horz" wrap="square" lIns="0" tIns="8445" rIns="0" bIns="0" rtlCol="0">
            <a:spAutoFit/>
          </a:bodyPr>
          <a:lstStyle/>
          <a:p>
            <a:pPr marL="182001" marR="176933" indent="-422" algn="ctr">
              <a:lnSpc>
                <a:spcPct val="125000"/>
              </a:lnSpc>
              <a:spcBef>
                <a:spcPts val="67"/>
              </a:spcBef>
            </a:pPr>
            <a:r>
              <a:rPr lang="gl-ES" sz="1500" noProof="0" dirty="0">
                <a:solidFill>
                  <a:srgbClr val="4A594B"/>
                </a:solidFill>
                <a:latin typeface="Poppins" panose="00000500000000000000"/>
              </a:rPr>
              <a:t>No desenrolo de procesos participativos ata chegar a constituír a Comunidade Enerxética, </a:t>
            </a:r>
            <a:r>
              <a:rPr lang="gl-ES" sz="1500" dirty="0">
                <a:solidFill>
                  <a:srgbClr val="4A594B"/>
                </a:solidFill>
                <a:latin typeface="Poppins" panose="00000500000000000000"/>
              </a:rPr>
              <a:t>e incluso</a:t>
            </a:r>
            <a:r>
              <a:rPr lang="gl-ES" sz="1500" noProof="0" dirty="0">
                <a:solidFill>
                  <a:srgbClr val="4A594B"/>
                </a:solidFill>
                <a:latin typeface="Poppins" panose="00000500000000000000"/>
              </a:rPr>
              <a:t> despois, no avance dos seus proxectos</a:t>
            </a:r>
            <a:endParaRPr lang="gl-ES" sz="1500" noProof="0" dirty="0">
              <a:latin typeface="Poppins" panose="00000500000000000000"/>
              <a:cs typeface="Poppins" panose="00000500000000000000" pitchFamily="2" charset="0"/>
            </a:endParaRPr>
          </a:p>
        </p:txBody>
      </p:sp>
      <p:sp>
        <p:nvSpPr>
          <p:cNvPr id="18" name="Título 1">
            <a:extLst>
              <a:ext uri="{FF2B5EF4-FFF2-40B4-BE49-F238E27FC236}">
                <a16:creationId xmlns:a16="http://schemas.microsoft.com/office/drawing/2014/main" id="{EEE4C7DB-0EA2-68FA-FAC2-620804A14184}"/>
              </a:ext>
            </a:extLst>
          </p:cNvPr>
          <p:cNvSpPr txBox="1">
            <a:spLocks/>
          </p:cNvSpPr>
          <p:nvPr/>
        </p:nvSpPr>
        <p:spPr>
          <a:xfrm>
            <a:off x="382834" y="266942"/>
            <a:ext cx="10873789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000" b="1" dirty="0">
                <a:solidFill>
                  <a:srgbClr val="4A594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OFICINA DE TRANSFORMACION COMUNITARIA OTC DEPO </a:t>
            </a:r>
            <a:br>
              <a:rPr lang="es-ES" sz="2000" b="1" dirty="0">
                <a:solidFill>
                  <a:srgbClr val="4A594B"/>
                </a:solidFill>
                <a:latin typeface="Poppins" panose="00000500000000000000" pitchFamily="2" charset="0"/>
                <a:cs typeface="Poppins" panose="00000500000000000000" pitchFamily="2" charset="0"/>
              </a:rPr>
            </a:br>
            <a:r>
              <a:rPr lang="es-ES" sz="2000" b="1" dirty="0">
                <a:solidFill>
                  <a:srgbClr val="E0C537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+ Renovables </a:t>
            </a:r>
          </a:p>
        </p:txBody>
      </p:sp>
    </p:spTree>
    <p:extLst>
      <p:ext uri="{BB962C8B-B14F-4D97-AF65-F5344CB8AC3E}">
        <p14:creationId xmlns:p14="http://schemas.microsoft.com/office/powerpoint/2010/main" val="3554679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27F2EF-83D4-8763-2366-3816E491B2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texto 4">
            <a:extLst>
              <a:ext uri="{FF2B5EF4-FFF2-40B4-BE49-F238E27FC236}">
                <a16:creationId xmlns:a16="http://schemas.microsoft.com/office/drawing/2014/main" id="{AC2328D1-D8F1-CBCC-FFDF-815246802D64}"/>
              </a:ext>
            </a:extLst>
          </p:cNvPr>
          <p:cNvSpPr txBox="1">
            <a:spLocks/>
          </p:cNvSpPr>
          <p:nvPr/>
        </p:nvSpPr>
        <p:spPr>
          <a:xfrm>
            <a:off x="770525" y="1837982"/>
            <a:ext cx="5940160" cy="3049704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ts val="2700"/>
              </a:lnSpc>
              <a:buNone/>
            </a:pPr>
            <a:r>
              <a:rPr lang="gl-ES" sz="1500" noProof="0" dirty="0">
                <a:solidFill>
                  <a:srgbClr val="4A594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É unha forma de organizarse entre a </a:t>
            </a:r>
            <a:r>
              <a:rPr lang="gl-ES" sz="1500" b="1" noProof="0" dirty="0">
                <a:solidFill>
                  <a:srgbClr val="4A594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cidadanía</a:t>
            </a:r>
            <a:r>
              <a:rPr lang="gl-ES" sz="1500" noProof="0" dirty="0">
                <a:solidFill>
                  <a:srgbClr val="4A594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, as </a:t>
            </a:r>
            <a:r>
              <a:rPr lang="gl-ES" sz="1500" b="1" noProof="0" dirty="0" err="1">
                <a:solidFill>
                  <a:srgbClr val="4A594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pemes</a:t>
            </a:r>
            <a:r>
              <a:rPr lang="gl-ES" sz="1500" noProof="0" dirty="0">
                <a:solidFill>
                  <a:srgbClr val="4A594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e/ou as </a:t>
            </a:r>
            <a:r>
              <a:rPr lang="gl-ES" sz="1500" b="1" noProof="0" dirty="0">
                <a:solidFill>
                  <a:srgbClr val="4A594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administracións</a:t>
            </a:r>
            <a:r>
              <a:rPr lang="gl-ES" sz="1500" noProof="0" dirty="0">
                <a:solidFill>
                  <a:srgbClr val="4A594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gl-ES" sz="1500" b="1" noProof="0" dirty="0">
                <a:solidFill>
                  <a:srgbClr val="4A594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locais</a:t>
            </a:r>
            <a:r>
              <a:rPr lang="gl-ES" sz="1500" noProof="0" dirty="0">
                <a:solidFill>
                  <a:srgbClr val="4A594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, uníndose e </a:t>
            </a:r>
            <a:r>
              <a:rPr lang="gl-ES" sz="1500" b="1" noProof="0" dirty="0">
                <a:solidFill>
                  <a:srgbClr val="4A594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creando</a:t>
            </a:r>
            <a:r>
              <a:rPr lang="gl-ES" sz="1500" noProof="0" dirty="0">
                <a:solidFill>
                  <a:srgbClr val="4A594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unha </a:t>
            </a:r>
            <a:r>
              <a:rPr lang="gl-ES" sz="1500" b="1" noProof="0" dirty="0">
                <a:solidFill>
                  <a:srgbClr val="4A594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entidade</a:t>
            </a:r>
            <a:r>
              <a:rPr lang="gl-ES" sz="1500" noProof="0" dirty="0">
                <a:solidFill>
                  <a:srgbClr val="4A594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gl-ES" sz="1500" b="1" noProof="0" dirty="0">
                <a:solidFill>
                  <a:srgbClr val="4A594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xurídica</a:t>
            </a:r>
            <a:r>
              <a:rPr lang="gl-ES" sz="1500" noProof="0" dirty="0">
                <a:solidFill>
                  <a:srgbClr val="4A594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para poder decidir como </a:t>
            </a:r>
            <a:r>
              <a:rPr lang="gl-ES" sz="1500" b="1" noProof="0" dirty="0">
                <a:solidFill>
                  <a:srgbClr val="4A594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producir</a:t>
            </a:r>
            <a:r>
              <a:rPr lang="gl-ES" sz="1500" noProof="0" dirty="0">
                <a:solidFill>
                  <a:srgbClr val="4A594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, </a:t>
            </a:r>
            <a:r>
              <a:rPr lang="gl-ES" sz="1500" b="1" noProof="0" dirty="0">
                <a:solidFill>
                  <a:srgbClr val="4A594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consumir</a:t>
            </a:r>
            <a:r>
              <a:rPr lang="gl-ES" sz="1500" noProof="0" dirty="0">
                <a:solidFill>
                  <a:srgbClr val="4A594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, </a:t>
            </a:r>
            <a:r>
              <a:rPr lang="gl-ES" sz="1500" b="1" noProof="0" dirty="0">
                <a:solidFill>
                  <a:srgbClr val="4A594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almacenar</a:t>
            </a:r>
            <a:r>
              <a:rPr lang="gl-ES" sz="1500" noProof="0" dirty="0">
                <a:solidFill>
                  <a:srgbClr val="4A594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, </a:t>
            </a:r>
            <a:r>
              <a:rPr lang="gl-ES" sz="1500" b="1" noProof="0" dirty="0">
                <a:solidFill>
                  <a:srgbClr val="4A594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compartir</a:t>
            </a:r>
            <a:r>
              <a:rPr lang="gl-ES" sz="1500" noProof="0" dirty="0">
                <a:solidFill>
                  <a:srgbClr val="4A594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e </a:t>
            </a:r>
            <a:r>
              <a:rPr lang="gl-ES" sz="1500" b="1" noProof="0" dirty="0">
                <a:solidFill>
                  <a:srgbClr val="4A594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xestionar</a:t>
            </a:r>
            <a:r>
              <a:rPr lang="gl-ES" sz="1500" noProof="0" dirty="0">
                <a:solidFill>
                  <a:srgbClr val="4A594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a súa </a:t>
            </a:r>
            <a:r>
              <a:rPr lang="gl-ES" sz="1500" b="1" noProof="0" dirty="0">
                <a:solidFill>
                  <a:srgbClr val="4A594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propia</a:t>
            </a:r>
            <a:r>
              <a:rPr lang="gl-ES" sz="1500" noProof="0" dirty="0">
                <a:solidFill>
                  <a:srgbClr val="4A594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gl-ES" sz="1500" b="1" noProof="0" dirty="0">
                <a:solidFill>
                  <a:srgbClr val="4A594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enerxía</a:t>
            </a:r>
            <a:r>
              <a:rPr lang="gl-ES" sz="1500" noProof="0" dirty="0">
                <a:solidFill>
                  <a:srgbClr val="4A594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gl-ES" sz="1500" b="1" noProof="0" dirty="0">
                <a:solidFill>
                  <a:srgbClr val="4A594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xerada</a:t>
            </a:r>
            <a:r>
              <a:rPr lang="gl-ES" sz="1500" noProof="0" dirty="0">
                <a:solidFill>
                  <a:srgbClr val="4A594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a partir de </a:t>
            </a:r>
            <a:r>
              <a:rPr lang="gl-ES" sz="1500" b="1" noProof="0" dirty="0">
                <a:solidFill>
                  <a:srgbClr val="4A594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fontes</a:t>
            </a:r>
            <a:r>
              <a:rPr lang="gl-ES" sz="1500" noProof="0" dirty="0">
                <a:solidFill>
                  <a:srgbClr val="4A594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gl-ES" sz="1500" b="1" noProof="0" dirty="0">
                <a:solidFill>
                  <a:srgbClr val="4A594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renovables</a:t>
            </a:r>
            <a:r>
              <a:rPr lang="gl-ES" sz="1500" noProof="0" dirty="0">
                <a:solidFill>
                  <a:srgbClr val="4A594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, co obxectivo de </a:t>
            </a:r>
            <a:r>
              <a:rPr lang="gl-ES" sz="1500" b="1" noProof="0" dirty="0">
                <a:solidFill>
                  <a:srgbClr val="4A594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beneficiarse</a:t>
            </a:r>
            <a:r>
              <a:rPr lang="gl-ES" sz="1500" noProof="0" dirty="0">
                <a:solidFill>
                  <a:srgbClr val="4A594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colectivamente, tanto desde un punto de vista </a:t>
            </a:r>
            <a:r>
              <a:rPr lang="gl-ES" sz="1500" b="1" noProof="0" dirty="0">
                <a:solidFill>
                  <a:srgbClr val="4A594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ambiental</a:t>
            </a:r>
            <a:r>
              <a:rPr lang="gl-ES" sz="1500" noProof="0" dirty="0">
                <a:solidFill>
                  <a:srgbClr val="4A594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, </a:t>
            </a:r>
            <a:r>
              <a:rPr lang="gl-ES" sz="1500" b="1" noProof="0" dirty="0">
                <a:solidFill>
                  <a:srgbClr val="4A594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económico</a:t>
            </a:r>
            <a:r>
              <a:rPr lang="gl-ES" sz="1500" noProof="0" dirty="0">
                <a:solidFill>
                  <a:srgbClr val="4A594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como </a:t>
            </a:r>
            <a:r>
              <a:rPr lang="gl-ES" sz="1500" b="1" noProof="0" dirty="0">
                <a:solidFill>
                  <a:srgbClr val="4A594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social</a:t>
            </a:r>
            <a:r>
              <a:rPr lang="gl-ES" sz="1500" noProof="0" dirty="0">
                <a:solidFill>
                  <a:srgbClr val="4A594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. </a:t>
            </a:r>
          </a:p>
        </p:txBody>
      </p:sp>
      <p:sp>
        <p:nvSpPr>
          <p:cNvPr id="10" name="Marcador de texto 4">
            <a:extLst>
              <a:ext uri="{FF2B5EF4-FFF2-40B4-BE49-F238E27FC236}">
                <a16:creationId xmlns:a16="http://schemas.microsoft.com/office/drawing/2014/main" id="{82BBDA30-8418-6CC9-8CCD-3B6F9BEF4A5E}"/>
              </a:ext>
            </a:extLst>
          </p:cNvPr>
          <p:cNvSpPr txBox="1">
            <a:spLocks/>
          </p:cNvSpPr>
          <p:nvPr/>
        </p:nvSpPr>
        <p:spPr>
          <a:xfrm>
            <a:off x="913400" y="1129714"/>
            <a:ext cx="6573249" cy="37663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gl-ES" sz="2200" b="1" noProof="0" dirty="0">
                <a:solidFill>
                  <a:srgbClr val="E0C537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QUE É UNHA COMUNIDADE ENERXÉTICA? </a:t>
            </a:r>
          </a:p>
          <a:p>
            <a:pPr marL="0" indent="0">
              <a:buNone/>
            </a:pPr>
            <a:endParaRPr lang="gl-ES" sz="2200" b="1" noProof="0" dirty="0">
              <a:solidFill>
                <a:srgbClr val="E0C537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6146" name="Picture 2" descr="Comunidades energéticas y fuentes de energía renovables">
            <a:extLst>
              <a:ext uri="{FF2B5EF4-FFF2-40B4-BE49-F238E27FC236}">
                <a16:creationId xmlns:a16="http://schemas.microsoft.com/office/drawing/2014/main" id="{364BED54-F460-2333-5F10-5C679383F4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5463" y="2383968"/>
            <a:ext cx="4815497" cy="2351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Marcador de texto 6">
            <a:extLst>
              <a:ext uri="{FF2B5EF4-FFF2-40B4-BE49-F238E27FC236}">
                <a16:creationId xmlns:a16="http://schemas.microsoft.com/office/drawing/2014/main" id="{A5485A95-87A7-DAFB-C884-FD49563ED5D9}"/>
              </a:ext>
            </a:extLst>
          </p:cNvPr>
          <p:cNvSpPr txBox="1">
            <a:spLocks/>
          </p:cNvSpPr>
          <p:nvPr/>
        </p:nvSpPr>
        <p:spPr>
          <a:xfrm>
            <a:off x="3182149" y="5896364"/>
            <a:ext cx="5665316" cy="6043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E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ES" sz="1800" dirty="0">
              <a:solidFill>
                <a:schemeClr val="bg1"/>
              </a:solidFill>
              <a:latin typeface="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0D7F488A-9AB9-1802-C5F4-D58C4250FC3C}"/>
              </a:ext>
            </a:extLst>
          </p:cNvPr>
          <p:cNvSpPr txBox="1"/>
          <p:nvPr/>
        </p:nvSpPr>
        <p:spPr>
          <a:xfrm>
            <a:off x="97654" y="5743853"/>
            <a:ext cx="12020365" cy="97654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18F6BE61-5FBD-B7DB-1ED8-64045FEBF38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11365" b="-1094"/>
          <a:stretch/>
        </p:blipFill>
        <p:spPr>
          <a:xfrm>
            <a:off x="189408" y="5986811"/>
            <a:ext cx="8305689" cy="490625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8C034E57-D456-37B7-2A6E-F3C89D4565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49522" y="6010083"/>
            <a:ext cx="1733003" cy="494774"/>
          </a:xfrm>
          <a:prstGeom prst="rect">
            <a:avLst/>
          </a:prstGeom>
        </p:spPr>
      </p:pic>
      <p:pic>
        <p:nvPicPr>
          <p:cNvPr id="13" name="Imagen 12" descr="Logotipo&#10;&#10;Descripción generada automáticamente">
            <a:extLst>
              <a:ext uri="{FF2B5EF4-FFF2-40B4-BE49-F238E27FC236}">
                <a16:creationId xmlns:a16="http://schemas.microsoft.com/office/drawing/2014/main" id="{1E5F7870-97AC-1DF4-B8FE-EFE15AEBEB4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20915" y="5896364"/>
            <a:ext cx="876972" cy="712101"/>
          </a:xfrm>
          <a:prstGeom prst="rect">
            <a:avLst/>
          </a:prstGeom>
        </p:spPr>
      </p:pic>
      <p:sp>
        <p:nvSpPr>
          <p:cNvPr id="3" name="Título 1">
            <a:extLst>
              <a:ext uri="{FF2B5EF4-FFF2-40B4-BE49-F238E27FC236}">
                <a16:creationId xmlns:a16="http://schemas.microsoft.com/office/drawing/2014/main" id="{AE28871A-A88D-9CAD-E2C8-FDEC3DCCF87A}"/>
              </a:ext>
            </a:extLst>
          </p:cNvPr>
          <p:cNvSpPr txBox="1">
            <a:spLocks/>
          </p:cNvSpPr>
          <p:nvPr/>
        </p:nvSpPr>
        <p:spPr>
          <a:xfrm>
            <a:off x="382834" y="266942"/>
            <a:ext cx="11735185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gl-ES" sz="2800" b="1" noProof="0" dirty="0">
                <a:solidFill>
                  <a:srgbClr val="4A594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COMUNID</a:t>
            </a:r>
            <a:r>
              <a:rPr lang="gl-ES" sz="2800" b="1" dirty="0">
                <a:solidFill>
                  <a:srgbClr val="4A594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ES</a:t>
            </a:r>
            <a:r>
              <a:rPr lang="gl-ES" sz="2800" b="1" noProof="0" dirty="0">
                <a:solidFill>
                  <a:srgbClr val="4A594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ENERXÉTICAS</a:t>
            </a:r>
            <a:endParaRPr lang="gl-ES" sz="2800" b="1" noProof="0" dirty="0">
              <a:solidFill>
                <a:schemeClr val="accent4">
                  <a:lumMod val="75000"/>
                </a:schemeClr>
              </a:solidFill>
              <a:latin typeface="Poppins" panose="00000500000000000000" pitchFamily="2" charset="0"/>
              <a:ea typeface="+mn-ea"/>
              <a:cs typeface="Poppi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15718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13F177-F533-78E8-1A52-AAA4C45BD9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arcador de texto 4">
            <a:extLst>
              <a:ext uri="{FF2B5EF4-FFF2-40B4-BE49-F238E27FC236}">
                <a16:creationId xmlns:a16="http://schemas.microsoft.com/office/drawing/2014/main" id="{A2BFF185-5A4F-9FE0-1BCF-72EE519DB9F0}"/>
              </a:ext>
            </a:extLst>
          </p:cNvPr>
          <p:cNvSpPr txBox="1">
            <a:spLocks/>
          </p:cNvSpPr>
          <p:nvPr/>
        </p:nvSpPr>
        <p:spPr>
          <a:xfrm>
            <a:off x="532400" y="1152013"/>
            <a:ext cx="2029825" cy="37663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2400" b="1" dirty="0">
                <a:solidFill>
                  <a:srgbClr val="E0C537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BENEFICIOS</a:t>
            </a:r>
          </a:p>
          <a:p>
            <a:pPr marL="0" indent="0">
              <a:buNone/>
            </a:pPr>
            <a:r>
              <a:rPr lang="es-ES" sz="2200" b="1" dirty="0">
                <a:solidFill>
                  <a:srgbClr val="E0C537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</a:p>
          <a:p>
            <a:pPr marL="0" indent="0">
              <a:buNone/>
            </a:pPr>
            <a:endParaRPr lang="es-ES" sz="2200" b="1" dirty="0">
              <a:solidFill>
                <a:srgbClr val="E0C537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4" name="Marcador de texto 4">
            <a:extLst>
              <a:ext uri="{FF2B5EF4-FFF2-40B4-BE49-F238E27FC236}">
                <a16:creationId xmlns:a16="http://schemas.microsoft.com/office/drawing/2014/main" id="{83DB143D-D816-9719-9567-1168B350B05E}"/>
              </a:ext>
            </a:extLst>
          </p:cNvPr>
          <p:cNvSpPr txBox="1">
            <a:spLocks/>
          </p:cNvSpPr>
          <p:nvPr/>
        </p:nvSpPr>
        <p:spPr>
          <a:xfrm>
            <a:off x="151401" y="2077287"/>
            <a:ext cx="3667125" cy="3132887"/>
          </a:xfrm>
          <a:prstGeom prst="rect">
            <a:avLst/>
          </a:prstGeom>
          <a:ln w="38100">
            <a:solidFill>
              <a:srgbClr val="E0C537"/>
            </a:solidFill>
          </a:ln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gl-ES" sz="1400" b="1" cap="all" dirty="0">
                <a:solidFill>
                  <a:srgbClr val="4A594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MELLORA DA IMAXE CORPORATIVA E RESPONSABILIDADE SOCIAL</a:t>
            </a:r>
            <a:endParaRPr lang="gl-ES" sz="1400" b="1" dirty="0">
              <a:solidFill>
                <a:srgbClr val="4A594B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gl-ES" sz="1400" b="1" dirty="0">
                <a:solidFill>
                  <a:srgbClr val="4A594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Compromiso coa sustentabilidade</a:t>
            </a:r>
            <a:r>
              <a:rPr lang="gl-ES" sz="1400" dirty="0">
                <a:solidFill>
                  <a:srgbClr val="4A594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: Redución das emisións de CO</a:t>
            </a:r>
            <a:r>
              <a:rPr lang="gl-ES" sz="1400" baseline="-25000" dirty="0">
                <a:solidFill>
                  <a:srgbClr val="4A594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2, </a:t>
            </a:r>
            <a:r>
              <a:rPr lang="gl-ES" sz="1400" dirty="0">
                <a:solidFill>
                  <a:srgbClr val="4A594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mellorando a reputación da empresa fronte a clientes e socios.</a:t>
            </a:r>
            <a:endParaRPr lang="gl-ES" sz="1400" baseline="-25000" dirty="0">
              <a:solidFill>
                <a:srgbClr val="4A594B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gl-ES" sz="1400" b="1" dirty="0">
                <a:solidFill>
                  <a:srgbClr val="4A594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Diferenciación no mercado</a:t>
            </a:r>
            <a:r>
              <a:rPr lang="gl-ES" sz="1400" dirty="0">
                <a:solidFill>
                  <a:srgbClr val="4A594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: Adoptar practicas sostibles pode atraer a consumidores comprometidos co medio ambiente.</a:t>
            </a:r>
          </a:p>
        </p:txBody>
      </p:sp>
      <p:sp>
        <p:nvSpPr>
          <p:cNvPr id="7" name="Marcador de texto 6">
            <a:extLst>
              <a:ext uri="{FF2B5EF4-FFF2-40B4-BE49-F238E27FC236}">
                <a16:creationId xmlns:a16="http://schemas.microsoft.com/office/drawing/2014/main" id="{516DBD1D-B691-900D-7D65-6538E5C017B2}"/>
              </a:ext>
            </a:extLst>
          </p:cNvPr>
          <p:cNvSpPr txBox="1">
            <a:spLocks/>
          </p:cNvSpPr>
          <p:nvPr/>
        </p:nvSpPr>
        <p:spPr>
          <a:xfrm>
            <a:off x="3182149" y="5896364"/>
            <a:ext cx="5665316" cy="6043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E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ES" sz="18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AA0948B1-53F3-9779-06F6-CB6A8672BAE8}"/>
              </a:ext>
            </a:extLst>
          </p:cNvPr>
          <p:cNvSpPr txBox="1"/>
          <p:nvPr/>
        </p:nvSpPr>
        <p:spPr>
          <a:xfrm>
            <a:off x="97654" y="5743853"/>
            <a:ext cx="12020365" cy="97654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576E6EEE-D5BA-CB5A-6D77-91CA4E44438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11365" b="-1094"/>
          <a:stretch/>
        </p:blipFill>
        <p:spPr>
          <a:xfrm>
            <a:off x="189408" y="5986811"/>
            <a:ext cx="8305689" cy="490625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22ECFFA8-18BF-6C90-CD89-E1AC3BE492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49522" y="6010083"/>
            <a:ext cx="1733003" cy="494774"/>
          </a:xfrm>
          <a:prstGeom prst="rect">
            <a:avLst/>
          </a:prstGeom>
        </p:spPr>
      </p:pic>
      <p:pic>
        <p:nvPicPr>
          <p:cNvPr id="13" name="Imagen 12" descr="Logotipo&#10;&#10;Descripción generada automáticamente">
            <a:extLst>
              <a:ext uri="{FF2B5EF4-FFF2-40B4-BE49-F238E27FC236}">
                <a16:creationId xmlns:a16="http://schemas.microsoft.com/office/drawing/2014/main" id="{FE0AAE91-2F72-D091-DC30-9FC3A60224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20915" y="5896364"/>
            <a:ext cx="876972" cy="712101"/>
          </a:xfrm>
          <a:prstGeom prst="rect">
            <a:avLst/>
          </a:prstGeom>
        </p:spPr>
      </p:pic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D64ADD26-EF8A-9515-BED9-F5FE5C5D4369}"/>
              </a:ext>
            </a:extLst>
          </p:cNvPr>
          <p:cNvSpPr txBox="1">
            <a:spLocks/>
          </p:cNvSpPr>
          <p:nvPr/>
        </p:nvSpPr>
        <p:spPr>
          <a:xfrm>
            <a:off x="8267700" y="2077287"/>
            <a:ext cx="3667125" cy="2647112"/>
          </a:xfrm>
          <a:prstGeom prst="rect">
            <a:avLst/>
          </a:prstGeom>
          <a:ln w="38100">
            <a:solidFill>
              <a:srgbClr val="E0C537"/>
            </a:solidFill>
          </a:ln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gl-ES" sz="1400" b="1" dirty="0">
                <a:solidFill>
                  <a:srgbClr val="4A594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IMPULSO Á INNOVACIÓN E AO CRECEMENTO EMPRESARIAL: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gl-ES" sz="1400" b="1" dirty="0">
                <a:solidFill>
                  <a:srgbClr val="4A594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Liberación de recursos para innovación</a:t>
            </a:r>
            <a:r>
              <a:rPr lang="gl-ES" sz="1400" dirty="0">
                <a:solidFill>
                  <a:srgbClr val="4A594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: Os aforros xerados poden destinarse a innovación e crecemento empresarial.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gl-ES" sz="1400" b="1" dirty="0">
                <a:solidFill>
                  <a:srgbClr val="4A594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Acceso a incentivos e subvencións</a:t>
            </a:r>
            <a:r>
              <a:rPr lang="gl-ES" sz="1400" dirty="0">
                <a:solidFill>
                  <a:srgbClr val="4A594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: Axudas e beneficios fiscais para a inversión en enerxías renovables.</a:t>
            </a:r>
          </a:p>
        </p:txBody>
      </p:sp>
      <p:sp>
        <p:nvSpPr>
          <p:cNvPr id="6" name="Marcador de texto 4">
            <a:extLst>
              <a:ext uri="{FF2B5EF4-FFF2-40B4-BE49-F238E27FC236}">
                <a16:creationId xmlns:a16="http://schemas.microsoft.com/office/drawing/2014/main" id="{EBF53D24-753C-76EC-7928-F5CF4AA2D80F}"/>
              </a:ext>
            </a:extLst>
          </p:cNvPr>
          <p:cNvSpPr txBox="1">
            <a:spLocks/>
          </p:cNvSpPr>
          <p:nvPr/>
        </p:nvSpPr>
        <p:spPr>
          <a:xfrm>
            <a:off x="4094751" y="1458163"/>
            <a:ext cx="3925298" cy="4285687"/>
          </a:xfrm>
          <a:prstGeom prst="rect">
            <a:avLst/>
          </a:prstGeom>
          <a:ln w="38100">
            <a:solidFill>
              <a:srgbClr val="E0C537"/>
            </a:solidFill>
          </a:ln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gl-ES" sz="1400" b="1" dirty="0">
                <a:solidFill>
                  <a:srgbClr val="4A594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REDUCCIÓN DE CUSTOS E ESTABILIDADE FINANCEIRA: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gl-ES" sz="1400" b="1" dirty="0">
                <a:solidFill>
                  <a:srgbClr val="4A594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Aforro significativo na factura eléctrica</a:t>
            </a:r>
            <a:r>
              <a:rPr lang="gl-ES" sz="1400" dirty="0">
                <a:solidFill>
                  <a:srgbClr val="4A594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: As empresas poden reducir os custos enerxéticos ata un 30% ao xerar a súa propia electricidade.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gl-ES" sz="1400" b="1" dirty="0">
                <a:solidFill>
                  <a:srgbClr val="4A594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Estabilidade nos prezos da enerxía</a:t>
            </a:r>
            <a:r>
              <a:rPr lang="gl-ES" sz="1400" dirty="0">
                <a:solidFill>
                  <a:srgbClr val="4A594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: Menos dependencia da rede eléctrica e das flutuacións de mercado, permitindo unha planificación financeira máis precisa.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gl-ES" sz="1400" b="1" dirty="0">
                <a:solidFill>
                  <a:srgbClr val="4A594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Redución de custos operativos</a:t>
            </a:r>
            <a:r>
              <a:rPr lang="gl-ES" sz="1400" dirty="0">
                <a:solidFill>
                  <a:srgbClr val="4A594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gl-ES" sz="1400" b="1" dirty="0">
                <a:solidFill>
                  <a:srgbClr val="4A594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Aumento da competitividade</a:t>
            </a:r>
            <a:r>
              <a:rPr lang="gl-ES" sz="1400" dirty="0">
                <a:solidFill>
                  <a:srgbClr val="4A594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.</a:t>
            </a:r>
          </a:p>
        </p:txBody>
      </p:sp>
      <p:pic>
        <p:nvPicPr>
          <p:cNvPr id="8" name="object 18">
            <a:extLst>
              <a:ext uri="{FF2B5EF4-FFF2-40B4-BE49-F238E27FC236}">
                <a16:creationId xmlns:a16="http://schemas.microsoft.com/office/drawing/2014/main" id="{3E88EDA2-B7EE-A763-8A3C-9DE62861CA90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006352" y="4915141"/>
            <a:ext cx="936000" cy="936000"/>
          </a:xfrm>
          <a:prstGeom prst="rect">
            <a:avLst/>
          </a:prstGeom>
        </p:spPr>
      </p:pic>
      <p:pic>
        <p:nvPicPr>
          <p:cNvPr id="14" name="Picture 2" descr="Saco de icono de vector de contorno negro de bolsa de dinero amarillo lleno  de monedas de euro icono de ahorro de concepto de finanzas | Vector Premium">
            <a:extLst>
              <a:ext uri="{FF2B5EF4-FFF2-40B4-BE49-F238E27FC236}">
                <a16:creationId xmlns:a16="http://schemas.microsoft.com/office/drawing/2014/main" id="{5AB208FA-9A02-6666-0FA6-2ADB1886C1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foregroundMark x1="53514" y1="29553" x2="53514" y2="2955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5400" y="5074098"/>
            <a:ext cx="943316" cy="943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ítulo 1">
            <a:extLst>
              <a:ext uri="{FF2B5EF4-FFF2-40B4-BE49-F238E27FC236}">
                <a16:creationId xmlns:a16="http://schemas.microsoft.com/office/drawing/2014/main" id="{1587162F-F34B-6080-E4BA-6816AE1B34AE}"/>
              </a:ext>
            </a:extLst>
          </p:cNvPr>
          <p:cNvSpPr txBox="1">
            <a:spLocks/>
          </p:cNvSpPr>
          <p:nvPr/>
        </p:nvSpPr>
        <p:spPr>
          <a:xfrm>
            <a:off x="382834" y="143117"/>
            <a:ext cx="10873789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gl-ES" sz="2800" b="1" noProof="0" dirty="0">
                <a:solidFill>
                  <a:srgbClr val="4A594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COMUNIDADES ENERXÉTICAS</a:t>
            </a:r>
            <a:endParaRPr lang="gl-ES" sz="2800" b="1" noProof="0" dirty="0">
              <a:solidFill>
                <a:schemeClr val="accent4">
                  <a:lumMod val="75000"/>
                </a:schemeClr>
              </a:solidFill>
              <a:latin typeface="Poppins" panose="00000500000000000000" pitchFamily="2" charset="0"/>
              <a:ea typeface="+mn-ea"/>
              <a:cs typeface="Poppins" panose="00000500000000000000" pitchFamily="2" charset="0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FCEF9852-84FD-A0E5-0836-300AEE39651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055975" y="4522629"/>
            <a:ext cx="936000" cy="9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89020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AF33AD-8EB6-E78E-A06D-1648F03BD7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texto 4">
            <a:extLst>
              <a:ext uri="{FF2B5EF4-FFF2-40B4-BE49-F238E27FC236}">
                <a16:creationId xmlns:a16="http://schemas.microsoft.com/office/drawing/2014/main" id="{FED36D47-8E49-99B1-B6CB-D36106C3E091}"/>
              </a:ext>
            </a:extLst>
          </p:cNvPr>
          <p:cNvSpPr txBox="1">
            <a:spLocks/>
          </p:cNvSpPr>
          <p:nvPr/>
        </p:nvSpPr>
        <p:spPr>
          <a:xfrm>
            <a:off x="770525" y="1885606"/>
            <a:ext cx="5940160" cy="3105494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ts val="2700"/>
              </a:lnSpc>
              <a:buFont typeface="Wingdings" panose="05000000000000000000" pitchFamily="2" charset="2"/>
              <a:buChar char="v"/>
            </a:pPr>
            <a:r>
              <a:rPr lang="gl-ES" sz="1500" noProof="0" dirty="0">
                <a:solidFill>
                  <a:srgbClr val="4A594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As empresas que non dispoñan dunha infraestrutura adecuada para a instalación fotovoltaica, </a:t>
            </a:r>
            <a:r>
              <a:rPr lang="gl-ES" sz="1500" b="1" noProof="0" dirty="0">
                <a:solidFill>
                  <a:srgbClr val="4A594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poderanse beneficiar das instalacións en cubertas de empresas que si son adecuadas para ditas instalacións</a:t>
            </a:r>
            <a:r>
              <a:rPr lang="gl-ES" sz="1500" noProof="0" dirty="0">
                <a:solidFill>
                  <a:srgbClr val="4A594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.</a:t>
            </a:r>
            <a:endParaRPr lang="gl-ES" sz="1500" noProof="0" dirty="0">
              <a:solidFill>
                <a:srgbClr val="FF0000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just">
              <a:lnSpc>
                <a:spcPts val="2700"/>
              </a:lnSpc>
              <a:buFont typeface="Wingdings" panose="05000000000000000000" pitchFamily="2" charset="2"/>
              <a:buChar char="v"/>
            </a:pPr>
            <a:r>
              <a:rPr lang="gl-ES" sz="1500" noProof="0" dirty="0">
                <a:solidFill>
                  <a:srgbClr val="4A594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As empresas que posúan cubertas propicias para a instalación fotovoltaica </a:t>
            </a:r>
            <a:r>
              <a:rPr lang="gl-ES" sz="1500" b="1" noProof="0" dirty="0">
                <a:solidFill>
                  <a:srgbClr val="4A594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poderán recibir unha </a:t>
            </a:r>
            <a:r>
              <a:rPr lang="gl-ES" sz="1500" b="1" noProof="0" dirty="0" err="1">
                <a:solidFill>
                  <a:srgbClr val="4A594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contraprestación</a:t>
            </a:r>
            <a:r>
              <a:rPr lang="gl-ES" sz="1500" b="1" noProof="0" dirty="0">
                <a:solidFill>
                  <a:srgbClr val="4A594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por ceder as súas cubertas ou amortizar as instalacións de maneira automática</a:t>
            </a:r>
            <a:r>
              <a:rPr lang="gl-ES" sz="1500" noProof="0" dirty="0">
                <a:solidFill>
                  <a:srgbClr val="4A594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.</a:t>
            </a:r>
          </a:p>
        </p:txBody>
      </p:sp>
      <p:sp>
        <p:nvSpPr>
          <p:cNvPr id="10" name="Marcador de texto 4">
            <a:extLst>
              <a:ext uri="{FF2B5EF4-FFF2-40B4-BE49-F238E27FC236}">
                <a16:creationId xmlns:a16="http://schemas.microsoft.com/office/drawing/2014/main" id="{E5E17EAF-5A50-A5D8-3D8C-32AEEB0EFABC}"/>
              </a:ext>
            </a:extLst>
          </p:cNvPr>
          <p:cNvSpPr txBox="1">
            <a:spLocks/>
          </p:cNvSpPr>
          <p:nvPr/>
        </p:nvSpPr>
        <p:spPr>
          <a:xfrm>
            <a:off x="484775" y="1129714"/>
            <a:ext cx="7718192" cy="37663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gl-ES" sz="2200" b="1" dirty="0">
                <a:solidFill>
                  <a:srgbClr val="E0C537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BENEFICIOS PEMES AUTOCONSUMO FOTOVOLTAICO </a:t>
            </a:r>
            <a:endParaRPr lang="gl-ES" sz="2200" b="1" noProof="0" dirty="0">
              <a:solidFill>
                <a:srgbClr val="E0C537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0" indent="0">
              <a:buNone/>
            </a:pPr>
            <a:endParaRPr lang="gl-ES" sz="2200" b="1" noProof="0" dirty="0">
              <a:solidFill>
                <a:srgbClr val="E0C537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4" name="Marcador de texto 6">
            <a:extLst>
              <a:ext uri="{FF2B5EF4-FFF2-40B4-BE49-F238E27FC236}">
                <a16:creationId xmlns:a16="http://schemas.microsoft.com/office/drawing/2014/main" id="{7BE9D608-E7BD-E737-234B-7BDC66B61FE7}"/>
              </a:ext>
            </a:extLst>
          </p:cNvPr>
          <p:cNvSpPr txBox="1">
            <a:spLocks/>
          </p:cNvSpPr>
          <p:nvPr/>
        </p:nvSpPr>
        <p:spPr>
          <a:xfrm>
            <a:off x="3182149" y="5896364"/>
            <a:ext cx="5665316" cy="6043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E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ES" sz="1800" dirty="0">
              <a:solidFill>
                <a:schemeClr val="bg1"/>
              </a:solidFill>
              <a:latin typeface="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AF3D470A-BCAD-0CCE-7335-76BF9F41DA5C}"/>
              </a:ext>
            </a:extLst>
          </p:cNvPr>
          <p:cNvSpPr txBox="1"/>
          <p:nvPr/>
        </p:nvSpPr>
        <p:spPr>
          <a:xfrm>
            <a:off x="97654" y="5743853"/>
            <a:ext cx="12020365" cy="97654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82D941A1-D77F-3386-74BE-23D8A7EE44B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11365" b="-1094"/>
          <a:stretch/>
        </p:blipFill>
        <p:spPr>
          <a:xfrm>
            <a:off x="189408" y="5986811"/>
            <a:ext cx="8305689" cy="490625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528899C3-57E4-9D36-0FBC-1B62743D8A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49522" y="6010083"/>
            <a:ext cx="1733003" cy="494774"/>
          </a:xfrm>
          <a:prstGeom prst="rect">
            <a:avLst/>
          </a:prstGeom>
        </p:spPr>
      </p:pic>
      <p:pic>
        <p:nvPicPr>
          <p:cNvPr id="13" name="Imagen 12" descr="Logotipo&#10;&#10;Descripción generada automáticamente">
            <a:extLst>
              <a:ext uri="{FF2B5EF4-FFF2-40B4-BE49-F238E27FC236}">
                <a16:creationId xmlns:a16="http://schemas.microsoft.com/office/drawing/2014/main" id="{35032E20-E17A-1201-2C7B-200B699A97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20915" y="5896364"/>
            <a:ext cx="876972" cy="712101"/>
          </a:xfrm>
          <a:prstGeom prst="rect">
            <a:avLst/>
          </a:prstGeom>
        </p:spPr>
      </p:pic>
      <p:sp>
        <p:nvSpPr>
          <p:cNvPr id="3" name="Título 1">
            <a:extLst>
              <a:ext uri="{FF2B5EF4-FFF2-40B4-BE49-F238E27FC236}">
                <a16:creationId xmlns:a16="http://schemas.microsoft.com/office/drawing/2014/main" id="{AF3C1170-4296-220C-1728-9FBEAC8BFBBA}"/>
              </a:ext>
            </a:extLst>
          </p:cNvPr>
          <p:cNvSpPr txBox="1">
            <a:spLocks/>
          </p:cNvSpPr>
          <p:nvPr/>
        </p:nvSpPr>
        <p:spPr>
          <a:xfrm>
            <a:off x="382834" y="266942"/>
            <a:ext cx="11735185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gl-ES" sz="2800" b="1" noProof="0" dirty="0">
                <a:solidFill>
                  <a:srgbClr val="4A594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COMUNID</a:t>
            </a:r>
            <a:r>
              <a:rPr lang="gl-ES" sz="2800" b="1" dirty="0">
                <a:solidFill>
                  <a:srgbClr val="4A594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ES</a:t>
            </a:r>
            <a:r>
              <a:rPr lang="gl-ES" sz="2800" b="1" noProof="0" dirty="0">
                <a:solidFill>
                  <a:srgbClr val="4A594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ENERXÉTICAS</a:t>
            </a:r>
            <a:endParaRPr lang="gl-ES" sz="2800" b="1" noProof="0" dirty="0">
              <a:solidFill>
                <a:schemeClr val="accent4">
                  <a:lumMod val="75000"/>
                </a:schemeClr>
              </a:solidFill>
              <a:latin typeface="Poppins" panose="00000500000000000000" pitchFamily="2" charset="0"/>
              <a:ea typeface="+mn-ea"/>
              <a:cs typeface="Poppins" panose="00000500000000000000" pitchFamily="2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E3950EED-FC50-F1A3-9B1B-792FED1CFB9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33978" y="1885606"/>
            <a:ext cx="4248547" cy="2870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5945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013CE8-941C-C6AA-1CFD-C7FFE656C0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0" name="object 2">
            <a:extLst>
              <a:ext uri="{FF2B5EF4-FFF2-40B4-BE49-F238E27FC236}">
                <a16:creationId xmlns:a16="http://schemas.microsoft.com/office/drawing/2014/main" id="{E9E474A4-74D5-D0A2-9447-D34858D049D1}"/>
              </a:ext>
            </a:extLst>
          </p:cNvPr>
          <p:cNvGrpSpPr/>
          <p:nvPr/>
        </p:nvGrpSpPr>
        <p:grpSpPr>
          <a:xfrm>
            <a:off x="516439" y="3844003"/>
            <a:ext cx="4040984" cy="380030"/>
            <a:chOff x="910063" y="5494598"/>
            <a:chExt cx="6076950" cy="571500"/>
          </a:xfrm>
        </p:grpSpPr>
        <p:sp>
          <p:nvSpPr>
            <p:cNvPr id="172" name="object 3">
              <a:extLst>
                <a:ext uri="{FF2B5EF4-FFF2-40B4-BE49-F238E27FC236}">
                  <a16:creationId xmlns:a16="http://schemas.microsoft.com/office/drawing/2014/main" id="{F9152129-F9B5-7822-96A3-504D137B0DD9}"/>
                </a:ext>
              </a:extLst>
            </p:cNvPr>
            <p:cNvSpPr/>
            <p:nvPr/>
          </p:nvSpPr>
          <p:spPr>
            <a:xfrm>
              <a:off x="910063" y="5494598"/>
              <a:ext cx="6076950" cy="571500"/>
            </a:xfrm>
            <a:custGeom>
              <a:avLst/>
              <a:gdLst/>
              <a:ahLst/>
              <a:cxnLst/>
              <a:rect l="l" t="t" r="r" b="b"/>
              <a:pathLst>
                <a:path w="6076950" h="571500">
                  <a:moveTo>
                    <a:pt x="6076950" y="571500"/>
                  </a:moveTo>
                  <a:lnTo>
                    <a:pt x="0" y="571500"/>
                  </a:lnTo>
                  <a:lnTo>
                    <a:pt x="0" y="0"/>
                  </a:lnTo>
                  <a:lnTo>
                    <a:pt x="6076950" y="0"/>
                  </a:lnTo>
                  <a:lnTo>
                    <a:pt x="6076950" y="571500"/>
                  </a:lnTo>
                  <a:close/>
                </a:path>
              </a:pathLst>
            </a:custGeom>
            <a:solidFill>
              <a:srgbClr val="CDE8D1"/>
            </a:solidFill>
          </p:spPr>
          <p:txBody>
            <a:bodyPr wrap="square" lIns="0" tIns="0" rIns="0" bIns="0" rtlCol="0"/>
            <a:lstStyle/>
            <a:p>
              <a:endParaRPr lang="gl-ES" noProof="0" dirty="0">
                <a:latin typeface="Poppins" panose="00000500000000000000" pitchFamily="2" charset="0"/>
                <a:cs typeface="Poppins" panose="00000500000000000000" pitchFamily="2" charset="0"/>
              </a:endParaRPr>
            </a:p>
          </p:txBody>
        </p:sp>
        <p:sp>
          <p:nvSpPr>
            <p:cNvPr id="173" name="object 4">
              <a:extLst>
                <a:ext uri="{FF2B5EF4-FFF2-40B4-BE49-F238E27FC236}">
                  <a16:creationId xmlns:a16="http://schemas.microsoft.com/office/drawing/2014/main" id="{95864D9A-9DE9-523B-1DC0-A7D724EDE912}"/>
                </a:ext>
              </a:extLst>
            </p:cNvPr>
            <p:cNvSpPr/>
            <p:nvPr/>
          </p:nvSpPr>
          <p:spPr>
            <a:xfrm>
              <a:off x="1104058" y="5642472"/>
              <a:ext cx="0" cy="307975"/>
            </a:xfrm>
            <a:custGeom>
              <a:avLst/>
              <a:gdLst/>
              <a:ahLst/>
              <a:cxnLst/>
              <a:rect l="l" t="t" r="r" b="b"/>
              <a:pathLst>
                <a:path h="307975">
                  <a:moveTo>
                    <a:pt x="0" y="307645"/>
                  </a:moveTo>
                  <a:lnTo>
                    <a:pt x="0" y="0"/>
                  </a:lnTo>
                </a:path>
              </a:pathLst>
            </a:custGeom>
            <a:ln w="36530">
              <a:solidFill>
                <a:srgbClr val="387886"/>
              </a:solidFill>
            </a:ln>
          </p:spPr>
          <p:txBody>
            <a:bodyPr wrap="square" lIns="0" tIns="0" rIns="0" bIns="0" rtlCol="0"/>
            <a:lstStyle/>
            <a:p>
              <a:endParaRPr lang="gl-ES" noProof="0" dirty="0">
                <a:latin typeface="Poppins" panose="00000500000000000000" pitchFamily="2" charset="0"/>
                <a:cs typeface="Poppins" panose="00000500000000000000" pitchFamily="2" charset="0"/>
              </a:endParaRPr>
            </a:p>
          </p:txBody>
        </p:sp>
        <p:sp>
          <p:nvSpPr>
            <p:cNvPr id="174" name="object 5">
              <a:extLst>
                <a:ext uri="{FF2B5EF4-FFF2-40B4-BE49-F238E27FC236}">
                  <a16:creationId xmlns:a16="http://schemas.microsoft.com/office/drawing/2014/main" id="{1CE4F211-5FDB-95AF-F61D-BCE602412867}"/>
                </a:ext>
              </a:extLst>
            </p:cNvPr>
            <p:cNvSpPr/>
            <p:nvPr/>
          </p:nvSpPr>
          <p:spPr>
            <a:xfrm>
              <a:off x="1427336" y="5642472"/>
              <a:ext cx="0" cy="307975"/>
            </a:xfrm>
            <a:custGeom>
              <a:avLst/>
              <a:gdLst/>
              <a:ahLst/>
              <a:cxnLst/>
              <a:rect l="l" t="t" r="r" b="b"/>
              <a:pathLst>
                <a:path h="307975">
                  <a:moveTo>
                    <a:pt x="0" y="307645"/>
                  </a:moveTo>
                  <a:lnTo>
                    <a:pt x="0" y="0"/>
                  </a:lnTo>
                </a:path>
              </a:pathLst>
            </a:custGeom>
            <a:ln w="36530">
              <a:solidFill>
                <a:srgbClr val="387886"/>
              </a:solidFill>
            </a:ln>
          </p:spPr>
          <p:txBody>
            <a:bodyPr wrap="square" lIns="0" tIns="0" rIns="0" bIns="0" rtlCol="0"/>
            <a:lstStyle/>
            <a:p>
              <a:endParaRPr lang="gl-ES" noProof="0" dirty="0">
                <a:latin typeface="Poppins" panose="00000500000000000000" pitchFamily="2" charset="0"/>
                <a:cs typeface="Poppins" panose="00000500000000000000" pitchFamily="2" charset="0"/>
              </a:endParaRPr>
            </a:p>
          </p:txBody>
        </p:sp>
        <p:sp>
          <p:nvSpPr>
            <p:cNvPr id="175" name="object 6">
              <a:extLst>
                <a:ext uri="{FF2B5EF4-FFF2-40B4-BE49-F238E27FC236}">
                  <a16:creationId xmlns:a16="http://schemas.microsoft.com/office/drawing/2014/main" id="{836E4EA8-3CA3-8752-EF30-38A03694056E}"/>
                </a:ext>
              </a:extLst>
            </p:cNvPr>
            <p:cNvSpPr/>
            <p:nvPr/>
          </p:nvSpPr>
          <p:spPr>
            <a:xfrm>
              <a:off x="1122321" y="5631112"/>
              <a:ext cx="287020" cy="0"/>
            </a:xfrm>
            <a:custGeom>
              <a:avLst/>
              <a:gdLst/>
              <a:ahLst/>
              <a:cxnLst/>
              <a:rect l="l" t="t" r="r" b="b"/>
              <a:pathLst>
                <a:path w="287019">
                  <a:moveTo>
                    <a:pt x="286749" y="0"/>
                  </a:moveTo>
                  <a:lnTo>
                    <a:pt x="0" y="0"/>
                  </a:lnTo>
                </a:path>
              </a:pathLst>
            </a:custGeom>
            <a:ln w="36530">
              <a:solidFill>
                <a:srgbClr val="387886"/>
              </a:solidFill>
            </a:ln>
          </p:spPr>
          <p:txBody>
            <a:bodyPr wrap="square" lIns="0" tIns="0" rIns="0" bIns="0" rtlCol="0"/>
            <a:lstStyle/>
            <a:p>
              <a:endParaRPr lang="gl-ES" noProof="0" dirty="0">
                <a:latin typeface="Poppins" panose="00000500000000000000" pitchFamily="2" charset="0"/>
                <a:cs typeface="Poppins" panose="00000500000000000000" pitchFamily="2" charset="0"/>
              </a:endParaRPr>
            </a:p>
          </p:txBody>
        </p:sp>
        <p:sp>
          <p:nvSpPr>
            <p:cNvPr id="176" name="object 7">
              <a:extLst>
                <a:ext uri="{FF2B5EF4-FFF2-40B4-BE49-F238E27FC236}">
                  <a16:creationId xmlns:a16="http://schemas.microsoft.com/office/drawing/2014/main" id="{5910A61B-C689-9231-A762-B5FC188C48B3}"/>
                </a:ext>
              </a:extLst>
            </p:cNvPr>
            <p:cNvSpPr/>
            <p:nvPr/>
          </p:nvSpPr>
          <p:spPr>
            <a:xfrm>
              <a:off x="1122312" y="5961605"/>
              <a:ext cx="280035" cy="0"/>
            </a:xfrm>
            <a:custGeom>
              <a:avLst/>
              <a:gdLst/>
              <a:ahLst/>
              <a:cxnLst/>
              <a:rect l="l" t="t" r="r" b="b"/>
              <a:pathLst>
                <a:path w="280034">
                  <a:moveTo>
                    <a:pt x="279908" y="0"/>
                  </a:moveTo>
                  <a:lnTo>
                    <a:pt x="0" y="0"/>
                  </a:lnTo>
                </a:path>
              </a:pathLst>
            </a:custGeom>
            <a:ln w="36530">
              <a:solidFill>
                <a:srgbClr val="387886"/>
              </a:solidFill>
            </a:ln>
          </p:spPr>
          <p:txBody>
            <a:bodyPr wrap="square" lIns="0" tIns="0" rIns="0" bIns="0" rtlCol="0"/>
            <a:lstStyle/>
            <a:p>
              <a:endParaRPr lang="gl-ES" noProof="0" dirty="0">
                <a:latin typeface="Poppins" panose="00000500000000000000" pitchFamily="2" charset="0"/>
                <a:cs typeface="Poppins" panose="00000500000000000000" pitchFamily="2" charset="0"/>
              </a:endParaRPr>
            </a:p>
          </p:txBody>
        </p:sp>
      </p:grpSp>
      <p:grpSp>
        <p:nvGrpSpPr>
          <p:cNvPr id="95" name="object 2">
            <a:extLst>
              <a:ext uri="{FF2B5EF4-FFF2-40B4-BE49-F238E27FC236}">
                <a16:creationId xmlns:a16="http://schemas.microsoft.com/office/drawing/2014/main" id="{9A0C5F13-1EDD-EFB1-5D57-BD4704915614}"/>
              </a:ext>
            </a:extLst>
          </p:cNvPr>
          <p:cNvGrpSpPr/>
          <p:nvPr/>
        </p:nvGrpSpPr>
        <p:grpSpPr>
          <a:xfrm>
            <a:off x="516439" y="3358044"/>
            <a:ext cx="4040984" cy="380030"/>
            <a:chOff x="910063" y="5494598"/>
            <a:chExt cx="6076950" cy="571500"/>
          </a:xfrm>
        </p:grpSpPr>
        <p:sp>
          <p:nvSpPr>
            <p:cNvPr id="160" name="object 3">
              <a:extLst>
                <a:ext uri="{FF2B5EF4-FFF2-40B4-BE49-F238E27FC236}">
                  <a16:creationId xmlns:a16="http://schemas.microsoft.com/office/drawing/2014/main" id="{C5320853-06E6-B0C2-EB5C-6DF6EE5979AD}"/>
                </a:ext>
              </a:extLst>
            </p:cNvPr>
            <p:cNvSpPr/>
            <p:nvPr/>
          </p:nvSpPr>
          <p:spPr>
            <a:xfrm>
              <a:off x="910063" y="5494598"/>
              <a:ext cx="6076950" cy="571500"/>
            </a:xfrm>
            <a:custGeom>
              <a:avLst/>
              <a:gdLst/>
              <a:ahLst/>
              <a:cxnLst/>
              <a:rect l="l" t="t" r="r" b="b"/>
              <a:pathLst>
                <a:path w="6076950" h="571500">
                  <a:moveTo>
                    <a:pt x="6076950" y="571500"/>
                  </a:moveTo>
                  <a:lnTo>
                    <a:pt x="0" y="571500"/>
                  </a:lnTo>
                  <a:lnTo>
                    <a:pt x="0" y="0"/>
                  </a:lnTo>
                  <a:lnTo>
                    <a:pt x="6076950" y="0"/>
                  </a:lnTo>
                  <a:lnTo>
                    <a:pt x="6076950" y="571500"/>
                  </a:lnTo>
                  <a:close/>
                </a:path>
              </a:pathLst>
            </a:custGeom>
            <a:solidFill>
              <a:srgbClr val="CDE8D1"/>
            </a:solidFill>
          </p:spPr>
          <p:txBody>
            <a:bodyPr wrap="square" lIns="0" tIns="0" rIns="0" bIns="0" rtlCol="0"/>
            <a:lstStyle/>
            <a:p>
              <a:endParaRPr lang="gl-ES" noProof="0" dirty="0">
                <a:latin typeface="Poppins" panose="00000500000000000000" pitchFamily="2" charset="0"/>
                <a:cs typeface="Poppins" panose="00000500000000000000" pitchFamily="2" charset="0"/>
              </a:endParaRPr>
            </a:p>
          </p:txBody>
        </p:sp>
        <p:sp>
          <p:nvSpPr>
            <p:cNvPr id="161" name="object 4">
              <a:extLst>
                <a:ext uri="{FF2B5EF4-FFF2-40B4-BE49-F238E27FC236}">
                  <a16:creationId xmlns:a16="http://schemas.microsoft.com/office/drawing/2014/main" id="{3775A50E-077A-98CA-149B-321BB7686B44}"/>
                </a:ext>
              </a:extLst>
            </p:cNvPr>
            <p:cNvSpPr/>
            <p:nvPr/>
          </p:nvSpPr>
          <p:spPr>
            <a:xfrm>
              <a:off x="1104058" y="5642472"/>
              <a:ext cx="0" cy="307975"/>
            </a:xfrm>
            <a:custGeom>
              <a:avLst/>
              <a:gdLst/>
              <a:ahLst/>
              <a:cxnLst/>
              <a:rect l="l" t="t" r="r" b="b"/>
              <a:pathLst>
                <a:path h="307975">
                  <a:moveTo>
                    <a:pt x="0" y="307645"/>
                  </a:moveTo>
                  <a:lnTo>
                    <a:pt x="0" y="0"/>
                  </a:lnTo>
                </a:path>
              </a:pathLst>
            </a:custGeom>
            <a:ln w="36530">
              <a:solidFill>
                <a:srgbClr val="387886"/>
              </a:solidFill>
            </a:ln>
          </p:spPr>
          <p:txBody>
            <a:bodyPr wrap="square" lIns="0" tIns="0" rIns="0" bIns="0" rtlCol="0"/>
            <a:lstStyle/>
            <a:p>
              <a:endParaRPr lang="gl-ES" noProof="0" dirty="0">
                <a:latin typeface="Poppins" panose="00000500000000000000" pitchFamily="2" charset="0"/>
                <a:cs typeface="Poppins" panose="00000500000000000000" pitchFamily="2" charset="0"/>
              </a:endParaRPr>
            </a:p>
          </p:txBody>
        </p:sp>
        <p:sp>
          <p:nvSpPr>
            <p:cNvPr id="162" name="object 5">
              <a:extLst>
                <a:ext uri="{FF2B5EF4-FFF2-40B4-BE49-F238E27FC236}">
                  <a16:creationId xmlns:a16="http://schemas.microsoft.com/office/drawing/2014/main" id="{CDB1E8F8-AA6A-8F9F-7488-DFE581EBE8A8}"/>
                </a:ext>
              </a:extLst>
            </p:cNvPr>
            <p:cNvSpPr/>
            <p:nvPr/>
          </p:nvSpPr>
          <p:spPr>
            <a:xfrm>
              <a:off x="1427336" y="5642472"/>
              <a:ext cx="0" cy="307975"/>
            </a:xfrm>
            <a:custGeom>
              <a:avLst/>
              <a:gdLst/>
              <a:ahLst/>
              <a:cxnLst/>
              <a:rect l="l" t="t" r="r" b="b"/>
              <a:pathLst>
                <a:path h="307975">
                  <a:moveTo>
                    <a:pt x="0" y="307645"/>
                  </a:moveTo>
                  <a:lnTo>
                    <a:pt x="0" y="0"/>
                  </a:lnTo>
                </a:path>
              </a:pathLst>
            </a:custGeom>
            <a:ln w="36530">
              <a:solidFill>
                <a:srgbClr val="387886"/>
              </a:solidFill>
            </a:ln>
          </p:spPr>
          <p:txBody>
            <a:bodyPr wrap="square" lIns="0" tIns="0" rIns="0" bIns="0" rtlCol="0"/>
            <a:lstStyle/>
            <a:p>
              <a:endParaRPr lang="gl-ES" noProof="0" dirty="0">
                <a:latin typeface="Poppins" panose="00000500000000000000" pitchFamily="2" charset="0"/>
                <a:cs typeface="Poppins" panose="00000500000000000000" pitchFamily="2" charset="0"/>
              </a:endParaRPr>
            </a:p>
          </p:txBody>
        </p:sp>
        <p:sp>
          <p:nvSpPr>
            <p:cNvPr id="163" name="object 6">
              <a:extLst>
                <a:ext uri="{FF2B5EF4-FFF2-40B4-BE49-F238E27FC236}">
                  <a16:creationId xmlns:a16="http://schemas.microsoft.com/office/drawing/2014/main" id="{E32F069E-2E19-3A5A-6299-F9F9CECCDC40}"/>
                </a:ext>
              </a:extLst>
            </p:cNvPr>
            <p:cNvSpPr/>
            <p:nvPr/>
          </p:nvSpPr>
          <p:spPr>
            <a:xfrm>
              <a:off x="1122321" y="5631112"/>
              <a:ext cx="287020" cy="0"/>
            </a:xfrm>
            <a:custGeom>
              <a:avLst/>
              <a:gdLst/>
              <a:ahLst/>
              <a:cxnLst/>
              <a:rect l="l" t="t" r="r" b="b"/>
              <a:pathLst>
                <a:path w="287019">
                  <a:moveTo>
                    <a:pt x="286749" y="0"/>
                  </a:moveTo>
                  <a:lnTo>
                    <a:pt x="0" y="0"/>
                  </a:lnTo>
                </a:path>
              </a:pathLst>
            </a:custGeom>
            <a:ln w="36530">
              <a:solidFill>
                <a:srgbClr val="387886"/>
              </a:solidFill>
            </a:ln>
          </p:spPr>
          <p:txBody>
            <a:bodyPr wrap="square" lIns="0" tIns="0" rIns="0" bIns="0" rtlCol="0"/>
            <a:lstStyle/>
            <a:p>
              <a:endParaRPr lang="gl-ES" noProof="0" dirty="0">
                <a:latin typeface="Poppins" panose="00000500000000000000" pitchFamily="2" charset="0"/>
                <a:cs typeface="Poppins" panose="00000500000000000000" pitchFamily="2" charset="0"/>
              </a:endParaRPr>
            </a:p>
          </p:txBody>
        </p:sp>
        <p:sp>
          <p:nvSpPr>
            <p:cNvPr id="169" name="object 7">
              <a:extLst>
                <a:ext uri="{FF2B5EF4-FFF2-40B4-BE49-F238E27FC236}">
                  <a16:creationId xmlns:a16="http://schemas.microsoft.com/office/drawing/2014/main" id="{39964CEC-7D1C-4CC4-94F4-7E66FD796B4A}"/>
                </a:ext>
              </a:extLst>
            </p:cNvPr>
            <p:cNvSpPr/>
            <p:nvPr/>
          </p:nvSpPr>
          <p:spPr>
            <a:xfrm>
              <a:off x="1122312" y="5961605"/>
              <a:ext cx="280035" cy="0"/>
            </a:xfrm>
            <a:custGeom>
              <a:avLst/>
              <a:gdLst/>
              <a:ahLst/>
              <a:cxnLst/>
              <a:rect l="l" t="t" r="r" b="b"/>
              <a:pathLst>
                <a:path w="280034">
                  <a:moveTo>
                    <a:pt x="279908" y="0"/>
                  </a:moveTo>
                  <a:lnTo>
                    <a:pt x="0" y="0"/>
                  </a:lnTo>
                </a:path>
              </a:pathLst>
            </a:custGeom>
            <a:ln w="36530">
              <a:solidFill>
                <a:srgbClr val="387886"/>
              </a:solidFill>
            </a:ln>
          </p:spPr>
          <p:txBody>
            <a:bodyPr wrap="square" lIns="0" tIns="0" rIns="0" bIns="0" rtlCol="0"/>
            <a:lstStyle/>
            <a:p>
              <a:endParaRPr lang="gl-ES" noProof="0" dirty="0">
                <a:latin typeface="Poppins" panose="00000500000000000000" pitchFamily="2" charset="0"/>
                <a:cs typeface="Poppins" panose="00000500000000000000" pitchFamily="2" charset="0"/>
              </a:endParaRPr>
            </a:p>
          </p:txBody>
        </p:sp>
      </p:grpSp>
      <p:grpSp>
        <p:nvGrpSpPr>
          <p:cNvPr id="89" name="object 2">
            <a:extLst>
              <a:ext uri="{FF2B5EF4-FFF2-40B4-BE49-F238E27FC236}">
                <a16:creationId xmlns:a16="http://schemas.microsoft.com/office/drawing/2014/main" id="{2E45CB6E-6840-9844-1520-766069BE7B89}"/>
              </a:ext>
            </a:extLst>
          </p:cNvPr>
          <p:cNvGrpSpPr/>
          <p:nvPr/>
        </p:nvGrpSpPr>
        <p:grpSpPr>
          <a:xfrm>
            <a:off x="516439" y="2868131"/>
            <a:ext cx="4040984" cy="380030"/>
            <a:chOff x="910063" y="5494598"/>
            <a:chExt cx="6076950" cy="571500"/>
          </a:xfrm>
        </p:grpSpPr>
        <p:sp>
          <p:nvSpPr>
            <p:cNvPr id="90" name="object 3">
              <a:extLst>
                <a:ext uri="{FF2B5EF4-FFF2-40B4-BE49-F238E27FC236}">
                  <a16:creationId xmlns:a16="http://schemas.microsoft.com/office/drawing/2014/main" id="{01A684C6-88A1-68E3-5946-FBD9AE2FF099}"/>
                </a:ext>
              </a:extLst>
            </p:cNvPr>
            <p:cNvSpPr/>
            <p:nvPr/>
          </p:nvSpPr>
          <p:spPr>
            <a:xfrm>
              <a:off x="910063" y="5494598"/>
              <a:ext cx="6076950" cy="571500"/>
            </a:xfrm>
            <a:custGeom>
              <a:avLst/>
              <a:gdLst/>
              <a:ahLst/>
              <a:cxnLst/>
              <a:rect l="l" t="t" r="r" b="b"/>
              <a:pathLst>
                <a:path w="6076950" h="571500">
                  <a:moveTo>
                    <a:pt x="6076950" y="571500"/>
                  </a:moveTo>
                  <a:lnTo>
                    <a:pt x="0" y="571500"/>
                  </a:lnTo>
                  <a:lnTo>
                    <a:pt x="0" y="0"/>
                  </a:lnTo>
                  <a:lnTo>
                    <a:pt x="6076950" y="0"/>
                  </a:lnTo>
                  <a:lnTo>
                    <a:pt x="6076950" y="571500"/>
                  </a:lnTo>
                  <a:close/>
                </a:path>
              </a:pathLst>
            </a:custGeom>
            <a:solidFill>
              <a:srgbClr val="CDE8D1"/>
            </a:solidFill>
          </p:spPr>
          <p:txBody>
            <a:bodyPr wrap="square" lIns="0" tIns="0" rIns="0" bIns="0" rtlCol="0"/>
            <a:lstStyle/>
            <a:p>
              <a:endParaRPr lang="gl-ES" noProof="0" dirty="0">
                <a:latin typeface="Poppins" panose="00000500000000000000" pitchFamily="2" charset="0"/>
                <a:cs typeface="Poppins" panose="00000500000000000000" pitchFamily="2" charset="0"/>
              </a:endParaRPr>
            </a:p>
          </p:txBody>
        </p:sp>
        <p:sp>
          <p:nvSpPr>
            <p:cNvPr id="91" name="object 4">
              <a:extLst>
                <a:ext uri="{FF2B5EF4-FFF2-40B4-BE49-F238E27FC236}">
                  <a16:creationId xmlns:a16="http://schemas.microsoft.com/office/drawing/2014/main" id="{EEADE3AD-D25F-82F7-8297-29E122AD50C1}"/>
                </a:ext>
              </a:extLst>
            </p:cNvPr>
            <p:cNvSpPr/>
            <p:nvPr/>
          </p:nvSpPr>
          <p:spPr>
            <a:xfrm>
              <a:off x="1104058" y="5642472"/>
              <a:ext cx="0" cy="307975"/>
            </a:xfrm>
            <a:custGeom>
              <a:avLst/>
              <a:gdLst/>
              <a:ahLst/>
              <a:cxnLst/>
              <a:rect l="l" t="t" r="r" b="b"/>
              <a:pathLst>
                <a:path h="307975">
                  <a:moveTo>
                    <a:pt x="0" y="307645"/>
                  </a:moveTo>
                  <a:lnTo>
                    <a:pt x="0" y="0"/>
                  </a:lnTo>
                </a:path>
              </a:pathLst>
            </a:custGeom>
            <a:ln w="36530">
              <a:solidFill>
                <a:srgbClr val="387886"/>
              </a:solidFill>
            </a:ln>
          </p:spPr>
          <p:txBody>
            <a:bodyPr wrap="square" lIns="0" tIns="0" rIns="0" bIns="0" rtlCol="0"/>
            <a:lstStyle/>
            <a:p>
              <a:endParaRPr lang="gl-ES" noProof="0" dirty="0">
                <a:latin typeface="Poppins" panose="00000500000000000000" pitchFamily="2" charset="0"/>
                <a:cs typeface="Poppins" panose="00000500000000000000" pitchFamily="2" charset="0"/>
              </a:endParaRPr>
            </a:p>
          </p:txBody>
        </p:sp>
        <p:sp>
          <p:nvSpPr>
            <p:cNvPr id="92" name="object 5">
              <a:extLst>
                <a:ext uri="{FF2B5EF4-FFF2-40B4-BE49-F238E27FC236}">
                  <a16:creationId xmlns:a16="http://schemas.microsoft.com/office/drawing/2014/main" id="{374B6E3B-A2F5-56FA-B746-C9E370C02720}"/>
                </a:ext>
              </a:extLst>
            </p:cNvPr>
            <p:cNvSpPr/>
            <p:nvPr/>
          </p:nvSpPr>
          <p:spPr>
            <a:xfrm>
              <a:off x="1427336" y="5642472"/>
              <a:ext cx="0" cy="307975"/>
            </a:xfrm>
            <a:custGeom>
              <a:avLst/>
              <a:gdLst/>
              <a:ahLst/>
              <a:cxnLst/>
              <a:rect l="l" t="t" r="r" b="b"/>
              <a:pathLst>
                <a:path h="307975">
                  <a:moveTo>
                    <a:pt x="0" y="307645"/>
                  </a:moveTo>
                  <a:lnTo>
                    <a:pt x="0" y="0"/>
                  </a:lnTo>
                </a:path>
              </a:pathLst>
            </a:custGeom>
            <a:ln w="36530">
              <a:solidFill>
                <a:srgbClr val="387886"/>
              </a:solidFill>
            </a:ln>
          </p:spPr>
          <p:txBody>
            <a:bodyPr wrap="square" lIns="0" tIns="0" rIns="0" bIns="0" rtlCol="0"/>
            <a:lstStyle/>
            <a:p>
              <a:endParaRPr lang="gl-ES" noProof="0" dirty="0">
                <a:latin typeface="Poppins" panose="00000500000000000000" pitchFamily="2" charset="0"/>
                <a:cs typeface="Poppins" panose="00000500000000000000" pitchFamily="2" charset="0"/>
              </a:endParaRPr>
            </a:p>
          </p:txBody>
        </p:sp>
        <p:sp>
          <p:nvSpPr>
            <p:cNvPr id="93" name="object 6">
              <a:extLst>
                <a:ext uri="{FF2B5EF4-FFF2-40B4-BE49-F238E27FC236}">
                  <a16:creationId xmlns:a16="http://schemas.microsoft.com/office/drawing/2014/main" id="{2F083477-9129-5492-4A86-595381148CC0}"/>
                </a:ext>
              </a:extLst>
            </p:cNvPr>
            <p:cNvSpPr/>
            <p:nvPr/>
          </p:nvSpPr>
          <p:spPr>
            <a:xfrm>
              <a:off x="1122321" y="5631112"/>
              <a:ext cx="287020" cy="0"/>
            </a:xfrm>
            <a:custGeom>
              <a:avLst/>
              <a:gdLst/>
              <a:ahLst/>
              <a:cxnLst/>
              <a:rect l="l" t="t" r="r" b="b"/>
              <a:pathLst>
                <a:path w="287019">
                  <a:moveTo>
                    <a:pt x="286749" y="0"/>
                  </a:moveTo>
                  <a:lnTo>
                    <a:pt x="0" y="0"/>
                  </a:lnTo>
                </a:path>
              </a:pathLst>
            </a:custGeom>
            <a:ln w="36530">
              <a:solidFill>
                <a:srgbClr val="387886"/>
              </a:solidFill>
            </a:ln>
          </p:spPr>
          <p:txBody>
            <a:bodyPr wrap="square" lIns="0" tIns="0" rIns="0" bIns="0" rtlCol="0"/>
            <a:lstStyle/>
            <a:p>
              <a:endParaRPr lang="gl-ES" noProof="0" dirty="0">
                <a:latin typeface="Poppins" panose="00000500000000000000" pitchFamily="2" charset="0"/>
                <a:cs typeface="Poppins" panose="00000500000000000000" pitchFamily="2" charset="0"/>
              </a:endParaRPr>
            </a:p>
          </p:txBody>
        </p:sp>
        <p:sp>
          <p:nvSpPr>
            <p:cNvPr id="94" name="object 7">
              <a:extLst>
                <a:ext uri="{FF2B5EF4-FFF2-40B4-BE49-F238E27FC236}">
                  <a16:creationId xmlns:a16="http://schemas.microsoft.com/office/drawing/2014/main" id="{77E356BE-2A32-BB16-CBA9-689BC3BD8B67}"/>
                </a:ext>
              </a:extLst>
            </p:cNvPr>
            <p:cNvSpPr/>
            <p:nvPr/>
          </p:nvSpPr>
          <p:spPr>
            <a:xfrm>
              <a:off x="1122312" y="5961605"/>
              <a:ext cx="280035" cy="0"/>
            </a:xfrm>
            <a:custGeom>
              <a:avLst/>
              <a:gdLst/>
              <a:ahLst/>
              <a:cxnLst/>
              <a:rect l="l" t="t" r="r" b="b"/>
              <a:pathLst>
                <a:path w="280034">
                  <a:moveTo>
                    <a:pt x="279908" y="0"/>
                  </a:moveTo>
                  <a:lnTo>
                    <a:pt x="0" y="0"/>
                  </a:lnTo>
                </a:path>
              </a:pathLst>
            </a:custGeom>
            <a:ln w="36530">
              <a:solidFill>
                <a:srgbClr val="387886"/>
              </a:solidFill>
            </a:ln>
          </p:spPr>
          <p:txBody>
            <a:bodyPr wrap="square" lIns="0" tIns="0" rIns="0" bIns="0" rtlCol="0"/>
            <a:lstStyle/>
            <a:p>
              <a:endParaRPr lang="gl-ES" noProof="0" dirty="0">
                <a:latin typeface="Poppins" panose="00000500000000000000" pitchFamily="2" charset="0"/>
                <a:cs typeface="Poppins" panose="00000500000000000000" pitchFamily="2" charset="0"/>
              </a:endParaRPr>
            </a:p>
          </p:txBody>
        </p:sp>
      </p:grpSp>
      <p:grpSp>
        <p:nvGrpSpPr>
          <p:cNvPr id="27" name="object 2">
            <a:extLst>
              <a:ext uri="{FF2B5EF4-FFF2-40B4-BE49-F238E27FC236}">
                <a16:creationId xmlns:a16="http://schemas.microsoft.com/office/drawing/2014/main" id="{C902ED6E-41EA-CE1C-4AE8-482C52127A5D}"/>
              </a:ext>
            </a:extLst>
          </p:cNvPr>
          <p:cNvGrpSpPr/>
          <p:nvPr/>
        </p:nvGrpSpPr>
        <p:grpSpPr>
          <a:xfrm>
            <a:off x="516439" y="2380110"/>
            <a:ext cx="4040984" cy="380030"/>
            <a:chOff x="910063" y="5494598"/>
            <a:chExt cx="6076950" cy="571500"/>
          </a:xfrm>
        </p:grpSpPr>
        <p:sp>
          <p:nvSpPr>
            <p:cNvPr id="28" name="object 3">
              <a:extLst>
                <a:ext uri="{FF2B5EF4-FFF2-40B4-BE49-F238E27FC236}">
                  <a16:creationId xmlns:a16="http://schemas.microsoft.com/office/drawing/2014/main" id="{A398465E-0115-FCA1-C01B-DA3E64AFE394}"/>
                </a:ext>
              </a:extLst>
            </p:cNvPr>
            <p:cNvSpPr/>
            <p:nvPr/>
          </p:nvSpPr>
          <p:spPr>
            <a:xfrm>
              <a:off x="910063" y="5494598"/>
              <a:ext cx="6076950" cy="571500"/>
            </a:xfrm>
            <a:custGeom>
              <a:avLst/>
              <a:gdLst/>
              <a:ahLst/>
              <a:cxnLst/>
              <a:rect l="l" t="t" r="r" b="b"/>
              <a:pathLst>
                <a:path w="6076950" h="571500">
                  <a:moveTo>
                    <a:pt x="6076950" y="571500"/>
                  </a:moveTo>
                  <a:lnTo>
                    <a:pt x="0" y="571500"/>
                  </a:lnTo>
                  <a:lnTo>
                    <a:pt x="0" y="0"/>
                  </a:lnTo>
                  <a:lnTo>
                    <a:pt x="6076950" y="0"/>
                  </a:lnTo>
                  <a:lnTo>
                    <a:pt x="6076950" y="571500"/>
                  </a:lnTo>
                  <a:close/>
                </a:path>
              </a:pathLst>
            </a:custGeom>
            <a:solidFill>
              <a:srgbClr val="CDE8D1"/>
            </a:solidFill>
          </p:spPr>
          <p:txBody>
            <a:bodyPr wrap="square" lIns="0" tIns="0" rIns="0" bIns="0" rtlCol="0"/>
            <a:lstStyle/>
            <a:p>
              <a:endParaRPr lang="gl-ES" noProof="0" dirty="0">
                <a:latin typeface="Poppins" panose="00000500000000000000" pitchFamily="2" charset="0"/>
                <a:cs typeface="Poppins" panose="00000500000000000000" pitchFamily="2" charset="0"/>
              </a:endParaRPr>
            </a:p>
          </p:txBody>
        </p:sp>
        <p:sp>
          <p:nvSpPr>
            <p:cNvPr id="75" name="object 4">
              <a:extLst>
                <a:ext uri="{FF2B5EF4-FFF2-40B4-BE49-F238E27FC236}">
                  <a16:creationId xmlns:a16="http://schemas.microsoft.com/office/drawing/2014/main" id="{2DEED88F-88AB-0256-A5D2-159B7F7649F3}"/>
                </a:ext>
              </a:extLst>
            </p:cNvPr>
            <p:cNvSpPr/>
            <p:nvPr/>
          </p:nvSpPr>
          <p:spPr>
            <a:xfrm>
              <a:off x="1104058" y="5642472"/>
              <a:ext cx="0" cy="307975"/>
            </a:xfrm>
            <a:custGeom>
              <a:avLst/>
              <a:gdLst/>
              <a:ahLst/>
              <a:cxnLst/>
              <a:rect l="l" t="t" r="r" b="b"/>
              <a:pathLst>
                <a:path h="307975">
                  <a:moveTo>
                    <a:pt x="0" y="307645"/>
                  </a:moveTo>
                  <a:lnTo>
                    <a:pt x="0" y="0"/>
                  </a:lnTo>
                </a:path>
              </a:pathLst>
            </a:custGeom>
            <a:ln w="36530">
              <a:solidFill>
                <a:srgbClr val="387886"/>
              </a:solidFill>
            </a:ln>
          </p:spPr>
          <p:txBody>
            <a:bodyPr wrap="square" lIns="0" tIns="0" rIns="0" bIns="0" rtlCol="0"/>
            <a:lstStyle/>
            <a:p>
              <a:endParaRPr lang="gl-ES" noProof="0" dirty="0">
                <a:latin typeface="Poppins" panose="00000500000000000000" pitchFamily="2" charset="0"/>
                <a:cs typeface="Poppins" panose="00000500000000000000" pitchFamily="2" charset="0"/>
              </a:endParaRPr>
            </a:p>
          </p:txBody>
        </p:sp>
        <p:sp>
          <p:nvSpPr>
            <p:cNvPr id="81" name="object 5">
              <a:extLst>
                <a:ext uri="{FF2B5EF4-FFF2-40B4-BE49-F238E27FC236}">
                  <a16:creationId xmlns:a16="http://schemas.microsoft.com/office/drawing/2014/main" id="{A62819D3-6392-5EE9-C878-B24C71D5D397}"/>
                </a:ext>
              </a:extLst>
            </p:cNvPr>
            <p:cNvSpPr/>
            <p:nvPr/>
          </p:nvSpPr>
          <p:spPr>
            <a:xfrm>
              <a:off x="1427336" y="5642472"/>
              <a:ext cx="0" cy="307975"/>
            </a:xfrm>
            <a:custGeom>
              <a:avLst/>
              <a:gdLst/>
              <a:ahLst/>
              <a:cxnLst/>
              <a:rect l="l" t="t" r="r" b="b"/>
              <a:pathLst>
                <a:path h="307975">
                  <a:moveTo>
                    <a:pt x="0" y="307645"/>
                  </a:moveTo>
                  <a:lnTo>
                    <a:pt x="0" y="0"/>
                  </a:lnTo>
                </a:path>
              </a:pathLst>
            </a:custGeom>
            <a:ln w="36530">
              <a:solidFill>
                <a:srgbClr val="387886"/>
              </a:solidFill>
            </a:ln>
          </p:spPr>
          <p:txBody>
            <a:bodyPr wrap="square" lIns="0" tIns="0" rIns="0" bIns="0" rtlCol="0"/>
            <a:lstStyle/>
            <a:p>
              <a:endParaRPr lang="gl-ES" noProof="0" dirty="0">
                <a:latin typeface="Poppins" panose="00000500000000000000" pitchFamily="2" charset="0"/>
                <a:cs typeface="Poppins" panose="00000500000000000000" pitchFamily="2" charset="0"/>
              </a:endParaRPr>
            </a:p>
          </p:txBody>
        </p:sp>
        <p:sp>
          <p:nvSpPr>
            <p:cNvPr id="84" name="object 6">
              <a:extLst>
                <a:ext uri="{FF2B5EF4-FFF2-40B4-BE49-F238E27FC236}">
                  <a16:creationId xmlns:a16="http://schemas.microsoft.com/office/drawing/2014/main" id="{DA0DF40B-566F-C4D3-AA4F-6DB4E3B7C1A8}"/>
                </a:ext>
              </a:extLst>
            </p:cNvPr>
            <p:cNvSpPr/>
            <p:nvPr/>
          </p:nvSpPr>
          <p:spPr>
            <a:xfrm>
              <a:off x="1122321" y="5631112"/>
              <a:ext cx="287020" cy="0"/>
            </a:xfrm>
            <a:custGeom>
              <a:avLst/>
              <a:gdLst/>
              <a:ahLst/>
              <a:cxnLst/>
              <a:rect l="l" t="t" r="r" b="b"/>
              <a:pathLst>
                <a:path w="287019">
                  <a:moveTo>
                    <a:pt x="286749" y="0"/>
                  </a:moveTo>
                  <a:lnTo>
                    <a:pt x="0" y="0"/>
                  </a:lnTo>
                </a:path>
              </a:pathLst>
            </a:custGeom>
            <a:ln w="36530">
              <a:solidFill>
                <a:srgbClr val="387886"/>
              </a:solidFill>
            </a:ln>
          </p:spPr>
          <p:txBody>
            <a:bodyPr wrap="square" lIns="0" tIns="0" rIns="0" bIns="0" rtlCol="0"/>
            <a:lstStyle/>
            <a:p>
              <a:endParaRPr lang="gl-ES" noProof="0" dirty="0">
                <a:latin typeface="Poppins" panose="00000500000000000000" pitchFamily="2" charset="0"/>
                <a:cs typeface="Poppins" panose="00000500000000000000" pitchFamily="2" charset="0"/>
              </a:endParaRPr>
            </a:p>
          </p:txBody>
        </p:sp>
        <p:sp>
          <p:nvSpPr>
            <p:cNvPr id="86" name="object 7">
              <a:extLst>
                <a:ext uri="{FF2B5EF4-FFF2-40B4-BE49-F238E27FC236}">
                  <a16:creationId xmlns:a16="http://schemas.microsoft.com/office/drawing/2014/main" id="{3B0EB52A-CA95-D4D7-B3E4-B70479ED6545}"/>
                </a:ext>
              </a:extLst>
            </p:cNvPr>
            <p:cNvSpPr/>
            <p:nvPr/>
          </p:nvSpPr>
          <p:spPr>
            <a:xfrm>
              <a:off x="1122312" y="5961605"/>
              <a:ext cx="280035" cy="0"/>
            </a:xfrm>
            <a:custGeom>
              <a:avLst/>
              <a:gdLst/>
              <a:ahLst/>
              <a:cxnLst/>
              <a:rect l="l" t="t" r="r" b="b"/>
              <a:pathLst>
                <a:path w="280034">
                  <a:moveTo>
                    <a:pt x="279908" y="0"/>
                  </a:moveTo>
                  <a:lnTo>
                    <a:pt x="0" y="0"/>
                  </a:lnTo>
                </a:path>
              </a:pathLst>
            </a:custGeom>
            <a:ln w="36530">
              <a:solidFill>
                <a:srgbClr val="387886"/>
              </a:solidFill>
            </a:ln>
          </p:spPr>
          <p:txBody>
            <a:bodyPr wrap="square" lIns="0" tIns="0" rIns="0" bIns="0" rtlCol="0"/>
            <a:lstStyle/>
            <a:p>
              <a:endParaRPr lang="gl-ES" noProof="0" dirty="0">
                <a:latin typeface="Poppins" panose="00000500000000000000" pitchFamily="2" charset="0"/>
                <a:cs typeface="Poppins" panose="00000500000000000000" pitchFamily="2" charset="0"/>
              </a:endParaRPr>
            </a:p>
          </p:txBody>
        </p:sp>
      </p:grpSp>
      <p:sp>
        <p:nvSpPr>
          <p:cNvPr id="3" name="Marcador de texto 6">
            <a:extLst>
              <a:ext uri="{FF2B5EF4-FFF2-40B4-BE49-F238E27FC236}">
                <a16:creationId xmlns:a16="http://schemas.microsoft.com/office/drawing/2014/main" id="{02128BE9-9670-3107-03A9-EBE30B78F7E2}"/>
              </a:ext>
            </a:extLst>
          </p:cNvPr>
          <p:cNvSpPr txBox="1">
            <a:spLocks/>
          </p:cNvSpPr>
          <p:nvPr/>
        </p:nvSpPr>
        <p:spPr>
          <a:xfrm>
            <a:off x="2536931" y="4943144"/>
            <a:ext cx="5665316" cy="6043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E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gl-E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grpSp>
        <p:nvGrpSpPr>
          <p:cNvPr id="7" name="object 2"/>
          <p:cNvGrpSpPr/>
          <p:nvPr/>
        </p:nvGrpSpPr>
        <p:grpSpPr>
          <a:xfrm>
            <a:off x="516440" y="1896785"/>
            <a:ext cx="4040984" cy="380030"/>
            <a:chOff x="910063" y="5494598"/>
            <a:chExt cx="6076950" cy="571500"/>
          </a:xfrm>
        </p:grpSpPr>
        <p:sp>
          <p:nvSpPr>
            <p:cNvPr id="12" name="object 3"/>
            <p:cNvSpPr/>
            <p:nvPr/>
          </p:nvSpPr>
          <p:spPr>
            <a:xfrm>
              <a:off x="910063" y="5494598"/>
              <a:ext cx="6076950" cy="571500"/>
            </a:xfrm>
            <a:custGeom>
              <a:avLst/>
              <a:gdLst/>
              <a:ahLst/>
              <a:cxnLst/>
              <a:rect l="l" t="t" r="r" b="b"/>
              <a:pathLst>
                <a:path w="6076950" h="571500">
                  <a:moveTo>
                    <a:pt x="6076950" y="571500"/>
                  </a:moveTo>
                  <a:lnTo>
                    <a:pt x="0" y="571500"/>
                  </a:lnTo>
                  <a:lnTo>
                    <a:pt x="0" y="0"/>
                  </a:lnTo>
                  <a:lnTo>
                    <a:pt x="6076950" y="0"/>
                  </a:lnTo>
                  <a:lnTo>
                    <a:pt x="6076950" y="571500"/>
                  </a:lnTo>
                  <a:close/>
                </a:path>
              </a:pathLst>
            </a:custGeom>
            <a:solidFill>
              <a:srgbClr val="CDE8D1"/>
            </a:solidFill>
          </p:spPr>
          <p:txBody>
            <a:bodyPr wrap="square" lIns="0" tIns="0" rIns="0" bIns="0" rtlCol="0"/>
            <a:lstStyle/>
            <a:p>
              <a:endParaRPr lang="gl-ES" noProof="0" dirty="0">
                <a:latin typeface="Poppins" panose="00000500000000000000" pitchFamily="2" charset="0"/>
                <a:cs typeface="Poppins" panose="00000500000000000000" pitchFamily="2" charset="0"/>
              </a:endParaRPr>
            </a:p>
          </p:txBody>
        </p:sp>
        <p:sp>
          <p:nvSpPr>
            <p:cNvPr id="13" name="object 4"/>
            <p:cNvSpPr/>
            <p:nvPr/>
          </p:nvSpPr>
          <p:spPr>
            <a:xfrm>
              <a:off x="1104058" y="5642472"/>
              <a:ext cx="0" cy="307975"/>
            </a:xfrm>
            <a:custGeom>
              <a:avLst/>
              <a:gdLst/>
              <a:ahLst/>
              <a:cxnLst/>
              <a:rect l="l" t="t" r="r" b="b"/>
              <a:pathLst>
                <a:path h="307975">
                  <a:moveTo>
                    <a:pt x="0" y="307645"/>
                  </a:moveTo>
                  <a:lnTo>
                    <a:pt x="0" y="0"/>
                  </a:lnTo>
                </a:path>
              </a:pathLst>
            </a:custGeom>
            <a:ln w="36530">
              <a:solidFill>
                <a:srgbClr val="387886"/>
              </a:solidFill>
            </a:ln>
          </p:spPr>
          <p:txBody>
            <a:bodyPr wrap="square" lIns="0" tIns="0" rIns="0" bIns="0" rtlCol="0"/>
            <a:lstStyle/>
            <a:p>
              <a:endParaRPr lang="gl-ES" noProof="0" dirty="0">
                <a:latin typeface="Poppins" panose="00000500000000000000" pitchFamily="2" charset="0"/>
                <a:cs typeface="Poppins" panose="00000500000000000000" pitchFamily="2" charset="0"/>
              </a:endParaRPr>
            </a:p>
          </p:txBody>
        </p:sp>
        <p:sp>
          <p:nvSpPr>
            <p:cNvPr id="14" name="object 5"/>
            <p:cNvSpPr/>
            <p:nvPr/>
          </p:nvSpPr>
          <p:spPr>
            <a:xfrm>
              <a:off x="1427336" y="5642472"/>
              <a:ext cx="0" cy="307975"/>
            </a:xfrm>
            <a:custGeom>
              <a:avLst/>
              <a:gdLst/>
              <a:ahLst/>
              <a:cxnLst/>
              <a:rect l="l" t="t" r="r" b="b"/>
              <a:pathLst>
                <a:path h="307975">
                  <a:moveTo>
                    <a:pt x="0" y="307645"/>
                  </a:moveTo>
                  <a:lnTo>
                    <a:pt x="0" y="0"/>
                  </a:lnTo>
                </a:path>
              </a:pathLst>
            </a:custGeom>
            <a:ln w="36530">
              <a:solidFill>
                <a:srgbClr val="387886"/>
              </a:solidFill>
            </a:ln>
          </p:spPr>
          <p:txBody>
            <a:bodyPr wrap="square" lIns="0" tIns="0" rIns="0" bIns="0" rtlCol="0"/>
            <a:lstStyle/>
            <a:p>
              <a:endParaRPr lang="gl-ES" noProof="0" dirty="0">
                <a:latin typeface="Poppins" panose="00000500000000000000" pitchFamily="2" charset="0"/>
                <a:cs typeface="Poppins" panose="00000500000000000000" pitchFamily="2" charset="0"/>
              </a:endParaRPr>
            </a:p>
          </p:txBody>
        </p:sp>
        <p:sp>
          <p:nvSpPr>
            <p:cNvPr id="15" name="object 6"/>
            <p:cNvSpPr/>
            <p:nvPr/>
          </p:nvSpPr>
          <p:spPr>
            <a:xfrm>
              <a:off x="1122321" y="5631112"/>
              <a:ext cx="287020" cy="0"/>
            </a:xfrm>
            <a:custGeom>
              <a:avLst/>
              <a:gdLst/>
              <a:ahLst/>
              <a:cxnLst/>
              <a:rect l="l" t="t" r="r" b="b"/>
              <a:pathLst>
                <a:path w="287019">
                  <a:moveTo>
                    <a:pt x="286749" y="0"/>
                  </a:moveTo>
                  <a:lnTo>
                    <a:pt x="0" y="0"/>
                  </a:lnTo>
                </a:path>
              </a:pathLst>
            </a:custGeom>
            <a:ln w="36530">
              <a:solidFill>
                <a:srgbClr val="387886"/>
              </a:solidFill>
            </a:ln>
          </p:spPr>
          <p:txBody>
            <a:bodyPr wrap="square" lIns="0" tIns="0" rIns="0" bIns="0" rtlCol="0"/>
            <a:lstStyle/>
            <a:p>
              <a:endParaRPr lang="gl-ES" noProof="0" dirty="0">
                <a:latin typeface="Poppins" panose="00000500000000000000" pitchFamily="2" charset="0"/>
                <a:cs typeface="Poppins" panose="00000500000000000000" pitchFamily="2" charset="0"/>
              </a:endParaRPr>
            </a:p>
          </p:txBody>
        </p:sp>
        <p:sp>
          <p:nvSpPr>
            <p:cNvPr id="16" name="object 7"/>
            <p:cNvSpPr/>
            <p:nvPr/>
          </p:nvSpPr>
          <p:spPr>
            <a:xfrm>
              <a:off x="1122312" y="5961605"/>
              <a:ext cx="280035" cy="0"/>
            </a:xfrm>
            <a:custGeom>
              <a:avLst/>
              <a:gdLst/>
              <a:ahLst/>
              <a:cxnLst/>
              <a:rect l="l" t="t" r="r" b="b"/>
              <a:pathLst>
                <a:path w="280034">
                  <a:moveTo>
                    <a:pt x="279908" y="0"/>
                  </a:moveTo>
                  <a:lnTo>
                    <a:pt x="0" y="0"/>
                  </a:lnTo>
                </a:path>
              </a:pathLst>
            </a:custGeom>
            <a:ln w="36530">
              <a:solidFill>
                <a:srgbClr val="387886"/>
              </a:solidFill>
            </a:ln>
          </p:spPr>
          <p:txBody>
            <a:bodyPr wrap="square" lIns="0" tIns="0" rIns="0" bIns="0" rtlCol="0"/>
            <a:lstStyle/>
            <a:p>
              <a:endParaRPr lang="gl-ES" noProof="0" dirty="0">
                <a:latin typeface="Poppins" panose="00000500000000000000" pitchFamily="2" charset="0"/>
                <a:cs typeface="Poppins" panose="00000500000000000000" pitchFamily="2" charset="0"/>
              </a:endParaRPr>
            </a:p>
          </p:txBody>
        </p:sp>
      </p:grpSp>
      <p:sp>
        <p:nvSpPr>
          <p:cNvPr id="76" name="object 67"/>
          <p:cNvSpPr txBox="1"/>
          <p:nvPr/>
        </p:nvSpPr>
        <p:spPr>
          <a:xfrm>
            <a:off x="996805" y="1905313"/>
            <a:ext cx="3568011" cy="294598"/>
          </a:xfrm>
          <a:prstGeom prst="rect">
            <a:avLst/>
          </a:prstGeom>
        </p:spPr>
        <p:txBody>
          <a:bodyPr vert="horz" wrap="square" lIns="0" tIns="104297" rIns="0" bIns="0" rtlCol="0">
            <a:spAutoFit/>
          </a:bodyPr>
          <a:lstStyle/>
          <a:p>
            <a:pPr marR="104302">
              <a:spcBef>
                <a:spcPts val="821"/>
              </a:spcBef>
            </a:pPr>
            <a:r>
              <a:rPr lang="gl-ES" sz="1230" b="1" spc="76" noProof="0" dirty="0">
                <a:solidFill>
                  <a:srgbClr val="387886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Maior investimento inicial</a:t>
            </a:r>
            <a:endParaRPr lang="gl-ES" sz="1230" noProof="0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64" name="Marcador de texto 6">
            <a:extLst>
              <a:ext uri="{FF2B5EF4-FFF2-40B4-BE49-F238E27FC236}">
                <a16:creationId xmlns:a16="http://schemas.microsoft.com/office/drawing/2014/main" id="{56CABE1B-2C36-D83F-D376-7BA44D9962A7}"/>
              </a:ext>
            </a:extLst>
          </p:cNvPr>
          <p:cNvSpPr txBox="1">
            <a:spLocks/>
          </p:cNvSpPr>
          <p:nvPr/>
        </p:nvSpPr>
        <p:spPr>
          <a:xfrm>
            <a:off x="3182149" y="5896364"/>
            <a:ext cx="5665316" cy="6043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E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gl-E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"/>
            </a:endParaRPr>
          </a:p>
        </p:txBody>
      </p:sp>
      <p:sp>
        <p:nvSpPr>
          <p:cNvPr id="165" name="CuadroTexto 164">
            <a:extLst>
              <a:ext uri="{FF2B5EF4-FFF2-40B4-BE49-F238E27FC236}">
                <a16:creationId xmlns:a16="http://schemas.microsoft.com/office/drawing/2014/main" id="{6EE2BE17-D86D-1595-D082-F745B134E685}"/>
              </a:ext>
            </a:extLst>
          </p:cNvPr>
          <p:cNvSpPr txBox="1"/>
          <p:nvPr/>
        </p:nvSpPr>
        <p:spPr>
          <a:xfrm>
            <a:off x="97654" y="5743853"/>
            <a:ext cx="12020365" cy="97654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gl-ES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pic>
        <p:nvPicPr>
          <p:cNvPr id="166" name="Imagen 165">
            <a:extLst>
              <a:ext uri="{FF2B5EF4-FFF2-40B4-BE49-F238E27FC236}">
                <a16:creationId xmlns:a16="http://schemas.microsoft.com/office/drawing/2014/main" id="{9578481A-750C-708D-927A-07733CD03D8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11365" b="-1094"/>
          <a:stretch/>
        </p:blipFill>
        <p:spPr>
          <a:xfrm>
            <a:off x="189408" y="5986811"/>
            <a:ext cx="8305689" cy="490625"/>
          </a:xfrm>
          <a:prstGeom prst="rect">
            <a:avLst/>
          </a:prstGeom>
        </p:spPr>
      </p:pic>
      <p:pic>
        <p:nvPicPr>
          <p:cNvPr id="167" name="Imagen 166">
            <a:extLst>
              <a:ext uri="{FF2B5EF4-FFF2-40B4-BE49-F238E27FC236}">
                <a16:creationId xmlns:a16="http://schemas.microsoft.com/office/drawing/2014/main" id="{A3B122B0-EB39-F0B4-7171-5284C4A034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49522" y="6010083"/>
            <a:ext cx="1733003" cy="494774"/>
          </a:xfrm>
          <a:prstGeom prst="rect">
            <a:avLst/>
          </a:prstGeom>
        </p:spPr>
      </p:pic>
      <p:pic>
        <p:nvPicPr>
          <p:cNvPr id="168" name="Imagen 167" descr="Logotipo&#10;&#10;Descripción generada automáticamente">
            <a:extLst>
              <a:ext uri="{FF2B5EF4-FFF2-40B4-BE49-F238E27FC236}">
                <a16:creationId xmlns:a16="http://schemas.microsoft.com/office/drawing/2014/main" id="{FE25F7F4-5514-CCF8-C4A1-E6214C76DD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20915" y="5896364"/>
            <a:ext cx="876972" cy="712101"/>
          </a:xfrm>
          <a:prstGeom prst="rect">
            <a:avLst/>
          </a:prstGeom>
        </p:spPr>
      </p:pic>
      <p:sp>
        <p:nvSpPr>
          <p:cNvPr id="171" name="object 22">
            <a:extLst>
              <a:ext uri="{FF2B5EF4-FFF2-40B4-BE49-F238E27FC236}">
                <a16:creationId xmlns:a16="http://schemas.microsoft.com/office/drawing/2014/main" id="{55AFEB32-EC31-DECA-7D09-ACC9941A2084}"/>
              </a:ext>
            </a:extLst>
          </p:cNvPr>
          <p:cNvSpPr txBox="1">
            <a:spLocks/>
          </p:cNvSpPr>
          <p:nvPr/>
        </p:nvSpPr>
        <p:spPr>
          <a:xfrm>
            <a:off x="447369" y="932273"/>
            <a:ext cx="8137338" cy="344430"/>
          </a:xfrm>
          <a:prstGeom prst="rect">
            <a:avLst/>
          </a:prstGeom>
        </p:spPr>
        <p:txBody>
          <a:bodyPr vert="horz" wrap="square" lIns="0" tIns="8867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8446">
              <a:spcBef>
                <a:spcPts val="70"/>
              </a:spcBef>
            </a:pPr>
            <a:r>
              <a:rPr lang="gl-ES" sz="2400" b="1" kern="0" dirty="0">
                <a:solidFill>
                  <a:srgbClr val="E0C537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DIFERENCIAS DO INDIVIDUAL FRONTE Ó COLECTIVO</a:t>
            </a:r>
            <a:endParaRPr lang="gl-ES" sz="2400" b="1" kern="0" noProof="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0925122-3F69-5FDA-E2EA-C559DA2AD9AB}"/>
              </a:ext>
            </a:extLst>
          </p:cNvPr>
          <p:cNvSpPr txBox="1">
            <a:spLocks/>
          </p:cNvSpPr>
          <p:nvPr/>
        </p:nvSpPr>
        <p:spPr>
          <a:xfrm>
            <a:off x="382834" y="266942"/>
            <a:ext cx="11735185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gl-ES" sz="2800" b="1" noProof="0" dirty="0">
                <a:solidFill>
                  <a:srgbClr val="4A594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COMUNID</a:t>
            </a:r>
            <a:r>
              <a:rPr lang="gl-ES" sz="2800" b="1" dirty="0">
                <a:solidFill>
                  <a:srgbClr val="4A594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ES</a:t>
            </a:r>
            <a:r>
              <a:rPr lang="gl-ES" sz="2800" b="1" noProof="0" dirty="0">
                <a:solidFill>
                  <a:srgbClr val="4A594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ENERXÉTICAS</a:t>
            </a:r>
            <a:endParaRPr lang="gl-ES" sz="2800" b="1" noProof="0" dirty="0">
              <a:solidFill>
                <a:schemeClr val="accent4">
                  <a:lumMod val="75000"/>
                </a:schemeClr>
              </a:solidFill>
              <a:latin typeface="Poppins" panose="00000500000000000000" pitchFamily="2" charset="0"/>
              <a:ea typeface="+mn-ea"/>
              <a:cs typeface="Poppins" panose="00000500000000000000" pitchFamily="2" charset="0"/>
            </a:endParaRPr>
          </a:p>
        </p:txBody>
      </p:sp>
      <p:pic>
        <p:nvPicPr>
          <p:cNvPr id="4" name="object 22">
            <a:extLst>
              <a:ext uri="{FF2B5EF4-FFF2-40B4-BE49-F238E27FC236}">
                <a16:creationId xmlns:a16="http://schemas.microsoft.com/office/drawing/2014/main" id="{27A35C11-72AE-F9AF-EC63-DA42103B5B9E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267415" y="3067538"/>
            <a:ext cx="1494784" cy="1456780"/>
          </a:xfrm>
          <a:prstGeom prst="rect">
            <a:avLst/>
          </a:prstGeom>
        </p:spPr>
      </p:pic>
      <p:pic>
        <p:nvPicPr>
          <p:cNvPr id="177" name="Imagen 176">
            <a:extLst>
              <a:ext uri="{FF2B5EF4-FFF2-40B4-BE49-F238E27FC236}">
                <a16:creationId xmlns:a16="http://schemas.microsoft.com/office/drawing/2014/main" id="{67A570F2-567B-9675-2730-169FCCE9C09D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-645" t="12" r="-1" b="88402"/>
          <a:stretch/>
        </p:blipFill>
        <p:spPr>
          <a:xfrm>
            <a:off x="656669" y="1961860"/>
            <a:ext cx="196349" cy="244402"/>
          </a:xfrm>
          <a:prstGeom prst="rect">
            <a:avLst/>
          </a:prstGeom>
        </p:spPr>
      </p:pic>
      <p:sp>
        <p:nvSpPr>
          <p:cNvPr id="178" name="object 67">
            <a:extLst>
              <a:ext uri="{FF2B5EF4-FFF2-40B4-BE49-F238E27FC236}">
                <a16:creationId xmlns:a16="http://schemas.microsoft.com/office/drawing/2014/main" id="{01D3067B-D648-1F0D-2493-1ED1C64A206F}"/>
              </a:ext>
            </a:extLst>
          </p:cNvPr>
          <p:cNvSpPr txBox="1"/>
          <p:nvPr/>
        </p:nvSpPr>
        <p:spPr>
          <a:xfrm>
            <a:off x="996804" y="2386698"/>
            <a:ext cx="3568011" cy="294598"/>
          </a:xfrm>
          <a:prstGeom prst="rect">
            <a:avLst/>
          </a:prstGeom>
        </p:spPr>
        <p:txBody>
          <a:bodyPr vert="horz" wrap="square" lIns="0" tIns="104297" rIns="0" bIns="0" rtlCol="0">
            <a:spAutoFit/>
          </a:bodyPr>
          <a:lstStyle/>
          <a:p>
            <a:pPr marR="104302">
              <a:spcBef>
                <a:spcPts val="821"/>
              </a:spcBef>
            </a:pPr>
            <a:r>
              <a:rPr lang="gl-ES" sz="1230" b="1" spc="76" noProof="0" dirty="0">
                <a:solidFill>
                  <a:srgbClr val="387886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Mantemento propio das instalacións</a:t>
            </a:r>
            <a:endParaRPr lang="gl-ES" sz="1230" noProof="0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79" name="object 67">
            <a:extLst>
              <a:ext uri="{FF2B5EF4-FFF2-40B4-BE49-F238E27FC236}">
                <a16:creationId xmlns:a16="http://schemas.microsoft.com/office/drawing/2014/main" id="{DEEE2ECD-B7E3-F187-1C47-603AD020F264}"/>
              </a:ext>
            </a:extLst>
          </p:cNvPr>
          <p:cNvSpPr txBox="1"/>
          <p:nvPr/>
        </p:nvSpPr>
        <p:spPr>
          <a:xfrm>
            <a:off x="999298" y="3850402"/>
            <a:ext cx="3568011" cy="294598"/>
          </a:xfrm>
          <a:prstGeom prst="rect">
            <a:avLst/>
          </a:prstGeom>
        </p:spPr>
        <p:txBody>
          <a:bodyPr vert="horz" wrap="square" lIns="0" tIns="104297" rIns="0" bIns="0" rtlCol="0">
            <a:spAutoFit/>
          </a:bodyPr>
          <a:lstStyle/>
          <a:p>
            <a:pPr marR="104302">
              <a:spcBef>
                <a:spcPts val="821"/>
              </a:spcBef>
            </a:pPr>
            <a:r>
              <a:rPr lang="gl-ES" sz="1230" b="1" spc="76" noProof="0" dirty="0">
                <a:solidFill>
                  <a:srgbClr val="387886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Xestión propia das instalacións</a:t>
            </a:r>
            <a:endParaRPr lang="gl-ES" sz="1230" noProof="0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80" name="object 67">
            <a:extLst>
              <a:ext uri="{FF2B5EF4-FFF2-40B4-BE49-F238E27FC236}">
                <a16:creationId xmlns:a16="http://schemas.microsoft.com/office/drawing/2014/main" id="{0078008D-B7EA-6120-2034-D3E0369D45E0}"/>
              </a:ext>
            </a:extLst>
          </p:cNvPr>
          <p:cNvSpPr txBox="1"/>
          <p:nvPr/>
        </p:nvSpPr>
        <p:spPr>
          <a:xfrm>
            <a:off x="996804" y="3372497"/>
            <a:ext cx="3568011" cy="294598"/>
          </a:xfrm>
          <a:prstGeom prst="rect">
            <a:avLst/>
          </a:prstGeom>
        </p:spPr>
        <p:txBody>
          <a:bodyPr vert="horz" wrap="square" lIns="0" tIns="104297" rIns="0" bIns="0" rtlCol="0">
            <a:spAutoFit/>
          </a:bodyPr>
          <a:lstStyle/>
          <a:p>
            <a:pPr marR="104302">
              <a:spcBef>
                <a:spcPts val="821"/>
              </a:spcBef>
            </a:pPr>
            <a:r>
              <a:rPr lang="gl-ES" sz="1230" b="1" spc="76" noProof="0" dirty="0">
                <a:solidFill>
                  <a:srgbClr val="387886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Capacidade de negociación limitada</a:t>
            </a:r>
            <a:endParaRPr lang="gl-ES" sz="1230" noProof="0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81" name="object 67">
            <a:extLst>
              <a:ext uri="{FF2B5EF4-FFF2-40B4-BE49-F238E27FC236}">
                <a16:creationId xmlns:a16="http://schemas.microsoft.com/office/drawing/2014/main" id="{5F35854A-EFD0-AE93-A244-6E88AC0D8E09}"/>
              </a:ext>
            </a:extLst>
          </p:cNvPr>
          <p:cNvSpPr txBox="1"/>
          <p:nvPr/>
        </p:nvSpPr>
        <p:spPr>
          <a:xfrm>
            <a:off x="989412" y="2876659"/>
            <a:ext cx="3568011" cy="294598"/>
          </a:xfrm>
          <a:prstGeom prst="rect">
            <a:avLst/>
          </a:prstGeom>
        </p:spPr>
        <p:txBody>
          <a:bodyPr vert="horz" wrap="square" lIns="0" tIns="104297" rIns="0" bIns="0" rtlCol="0">
            <a:spAutoFit/>
          </a:bodyPr>
          <a:lstStyle/>
          <a:p>
            <a:pPr marR="104302">
              <a:spcBef>
                <a:spcPts val="821"/>
              </a:spcBef>
            </a:pPr>
            <a:r>
              <a:rPr lang="gl-ES" sz="1230" b="1" spc="76" noProof="0" dirty="0">
                <a:solidFill>
                  <a:srgbClr val="387886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Necesidade de infraestrutura propio</a:t>
            </a:r>
            <a:endParaRPr lang="gl-ES" sz="1230" noProof="0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182" name="Imagen 181">
            <a:extLst>
              <a:ext uri="{FF2B5EF4-FFF2-40B4-BE49-F238E27FC236}">
                <a16:creationId xmlns:a16="http://schemas.microsoft.com/office/drawing/2014/main" id="{A5A92370-B13E-1EDF-BB30-18FEFE58524E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-645" t="12" r="-1" b="88402"/>
          <a:stretch/>
        </p:blipFill>
        <p:spPr>
          <a:xfrm>
            <a:off x="656669" y="2461687"/>
            <a:ext cx="196349" cy="244402"/>
          </a:xfrm>
          <a:prstGeom prst="rect">
            <a:avLst/>
          </a:prstGeom>
        </p:spPr>
      </p:pic>
      <p:pic>
        <p:nvPicPr>
          <p:cNvPr id="183" name="Imagen 182">
            <a:extLst>
              <a:ext uri="{FF2B5EF4-FFF2-40B4-BE49-F238E27FC236}">
                <a16:creationId xmlns:a16="http://schemas.microsoft.com/office/drawing/2014/main" id="{40B6A395-7DA8-FD1D-2F8F-8A2238B0B5A3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-645" t="12" r="-1" b="88402"/>
          <a:stretch/>
        </p:blipFill>
        <p:spPr>
          <a:xfrm>
            <a:off x="638048" y="2940791"/>
            <a:ext cx="196349" cy="244402"/>
          </a:xfrm>
          <a:prstGeom prst="rect">
            <a:avLst/>
          </a:prstGeom>
        </p:spPr>
      </p:pic>
      <p:pic>
        <p:nvPicPr>
          <p:cNvPr id="184" name="Imagen 183">
            <a:extLst>
              <a:ext uri="{FF2B5EF4-FFF2-40B4-BE49-F238E27FC236}">
                <a16:creationId xmlns:a16="http://schemas.microsoft.com/office/drawing/2014/main" id="{7443E3D1-771B-F859-76D4-39495C6A7E2F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-645" t="12" r="-1" b="88402"/>
          <a:stretch/>
        </p:blipFill>
        <p:spPr>
          <a:xfrm>
            <a:off x="638116" y="3437726"/>
            <a:ext cx="196349" cy="244402"/>
          </a:xfrm>
          <a:prstGeom prst="rect">
            <a:avLst/>
          </a:prstGeom>
        </p:spPr>
      </p:pic>
      <p:pic>
        <p:nvPicPr>
          <p:cNvPr id="185" name="Imagen 184">
            <a:extLst>
              <a:ext uri="{FF2B5EF4-FFF2-40B4-BE49-F238E27FC236}">
                <a16:creationId xmlns:a16="http://schemas.microsoft.com/office/drawing/2014/main" id="{D15F554E-E923-62A1-EADC-3B4BC1664B7C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-645" t="12" r="-1" b="88402"/>
          <a:stretch/>
        </p:blipFill>
        <p:spPr>
          <a:xfrm>
            <a:off x="647444" y="3917688"/>
            <a:ext cx="196349" cy="244402"/>
          </a:xfrm>
          <a:prstGeom prst="rect">
            <a:avLst/>
          </a:prstGeom>
        </p:spPr>
      </p:pic>
      <p:grpSp>
        <p:nvGrpSpPr>
          <p:cNvPr id="186" name="object 2">
            <a:extLst>
              <a:ext uri="{FF2B5EF4-FFF2-40B4-BE49-F238E27FC236}">
                <a16:creationId xmlns:a16="http://schemas.microsoft.com/office/drawing/2014/main" id="{C39B6A5E-FE80-2A74-7E40-BF48B1FC5673}"/>
              </a:ext>
            </a:extLst>
          </p:cNvPr>
          <p:cNvGrpSpPr/>
          <p:nvPr/>
        </p:nvGrpSpPr>
        <p:grpSpPr>
          <a:xfrm>
            <a:off x="516439" y="4804865"/>
            <a:ext cx="4040984" cy="380030"/>
            <a:chOff x="910063" y="5494598"/>
            <a:chExt cx="6076950" cy="571500"/>
          </a:xfrm>
        </p:grpSpPr>
        <p:sp>
          <p:nvSpPr>
            <p:cNvPr id="187" name="object 3">
              <a:extLst>
                <a:ext uri="{FF2B5EF4-FFF2-40B4-BE49-F238E27FC236}">
                  <a16:creationId xmlns:a16="http://schemas.microsoft.com/office/drawing/2014/main" id="{686A9316-15AE-73DB-92F7-4EEA555DAD45}"/>
                </a:ext>
              </a:extLst>
            </p:cNvPr>
            <p:cNvSpPr/>
            <p:nvPr/>
          </p:nvSpPr>
          <p:spPr>
            <a:xfrm>
              <a:off x="910063" y="5494598"/>
              <a:ext cx="6076950" cy="571500"/>
            </a:xfrm>
            <a:custGeom>
              <a:avLst/>
              <a:gdLst/>
              <a:ahLst/>
              <a:cxnLst/>
              <a:rect l="l" t="t" r="r" b="b"/>
              <a:pathLst>
                <a:path w="6076950" h="571500">
                  <a:moveTo>
                    <a:pt x="6076950" y="571500"/>
                  </a:moveTo>
                  <a:lnTo>
                    <a:pt x="0" y="571500"/>
                  </a:lnTo>
                  <a:lnTo>
                    <a:pt x="0" y="0"/>
                  </a:lnTo>
                  <a:lnTo>
                    <a:pt x="6076950" y="0"/>
                  </a:lnTo>
                  <a:lnTo>
                    <a:pt x="6076950" y="571500"/>
                  </a:lnTo>
                  <a:close/>
                </a:path>
              </a:pathLst>
            </a:custGeom>
            <a:solidFill>
              <a:srgbClr val="CDE8D1"/>
            </a:solidFill>
          </p:spPr>
          <p:txBody>
            <a:bodyPr wrap="square" lIns="0" tIns="0" rIns="0" bIns="0" rtlCol="0"/>
            <a:lstStyle/>
            <a:p>
              <a:endParaRPr lang="gl-ES" noProof="0" dirty="0">
                <a:latin typeface="Poppins" panose="00000500000000000000" pitchFamily="2" charset="0"/>
                <a:cs typeface="Poppins" panose="00000500000000000000" pitchFamily="2" charset="0"/>
              </a:endParaRPr>
            </a:p>
          </p:txBody>
        </p:sp>
        <p:sp>
          <p:nvSpPr>
            <p:cNvPr id="188" name="object 4">
              <a:extLst>
                <a:ext uri="{FF2B5EF4-FFF2-40B4-BE49-F238E27FC236}">
                  <a16:creationId xmlns:a16="http://schemas.microsoft.com/office/drawing/2014/main" id="{3D0CFA94-C124-1803-B208-3384DF817BF3}"/>
                </a:ext>
              </a:extLst>
            </p:cNvPr>
            <p:cNvSpPr/>
            <p:nvPr/>
          </p:nvSpPr>
          <p:spPr>
            <a:xfrm>
              <a:off x="1104058" y="5642472"/>
              <a:ext cx="0" cy="307975"/>
            </a:xfrm>
            <a:custGeom>
              <a:avLst/>
              <a:gdLst/>
              <a:ahLst/>
              <a:cxnLst/>
              <a:rect l="l" t="t" r="r" b="b"/>
              <a:pathLst>
                <a:path h="307975">
                  <a:moveTo>
                    <a:pt x="0" y="307645"/>
                  </a:moveTo>
                  <a:lnTo>
                    <a:pt x="0" y="0"/>
                  </a:lnTo>
                </a:path>
              </a:pathLst>
            </a:custGeom>
            <a:ln w="36530">
              <a:solidFill>
                <a:srgbClr val="387886"/>
              </a:solidFill>
            </a:ln>
          </p:spPr>
          <p:txBody>
            <a:bodyPr wrap="square" lIns="0" tIns="0" rIns="0" bIns="0" rtlCol="0"/>
            <a:lstStyle/>
            <a:p>
              <a:endParaRPr lang="gl-ES" noProof="0" dirty="0">
                <a:latin typeface="Poppins" panose="00000500000000000000" pitchFamily="2" charset="0"/>
                <a:cs typeface="Poppins" panose="00000500000000000000" pitchFamily="2" charset="0"/>
              </a:endParaRPr>
            </a:p>
          </p:txBody>
        </p:sp>
        <p:sp>
          <p:nvSpPr>
            <p:cNvPr id="189" name="object 5">
              <a:extLst>
                <a:ext uri="{FF2B5EF4-FFF2-40B4-BE49-F238E27FC236}">
                  <a16:creationId xmlns:a16="http://schemas.microsoft.com/office/drawing/2014/main" id="{8205AF37-26F8-F74D-89A0-71DFF0612512}"/>
                </a:ext>
              </a:extLst>
            </p:cNvPr>
            <p:cNvSpPr/>
            <p:nvPr/>
          </p:nvSpPr>
          <p:spPr>
            <a:xfrm>
              <a:off x="1427336" y="5642472"/>
              <a:ext cx="0" cy="307975"/>
            </a:xfrm>
            <a:custGeom>
              <a:avLst/>
              <a:gdLst/>
              <a:ahLst/>
              <a:cxnLst/>
              <a:rect l="l" t="t" r="r" b="b"/>
              <a:pathLst>
                <a:path h="307975">
                  <a:moveTo>
                    <a:pt x="0" y="307645"/>
                  </a:moveTo>
                  <a:lnTo>
                    <a:pt x="0" y="0"/>
                  </a:lnTo>
                </a:path>
              </a:pathLst>
            </a:custGeom>
            <a:ln w="36530">
              <a:solidFill>
                <a:srgbClr val="387886"/>
              </a:solidFill>
            </a:ln>
          </p:spPr>
          <p:txBody>
            <a:bodyPr wrap="square" lIns="0" tIns="0" rIns="0" bIns="0" rtlCol="0"/>
            <a:lstStyle/>
            <a:p>
              <a:endParaRPr lang="gl-ES" noProof="0" dirty="0">
                <a:latin typeface="Poppins" panose="00000500000000000000" pitchFamily="2" charset="0"/>
                <a:cs typeface="Poppins" panose="00000500000000000000" pitchFamily="2" charset="0"/>
              </a:endParaRPr>
            </a:p>
          </p:txBody>
        </p:sp>
        <p:sp>
          <p:nvSpPr>
            <p:cNvPr id="190" name="object 6">
              <a:extLst>
                <a:ext uri="{FF2B5EF4-FFF2-40B4-BE49-F238E27FC236}">
                  <a16:creationId xmlns:a16="http://schemas.microsoft.com/office/drawing/2014/main" id="{BFA08727-0852-0100-83BF-64C63137B6A0}"/>
                </a:ext>
              </a:extLst>
            </p:cNvPr>
            <p:cNvSpPr/>
            <p:nvPr/>
          </p:nvSpPr>
          <p:spPr>
            <a:xfrm>
              <a:off x="1122321" y="5631112"/>
              <a:ext cx="287020" cy="0"/>
            </a:xfrm>
            <a:custGeom>
              <a:avLst/>
              <a:gdLst/>
              <a:ahLst/>
              <a:cxnLst/>
              <a:rect l="l" t="t" r="r" b="b"/>
              <a:pathLst>
                <a:path w="287019">
                  <a:moveTo>
                    <a:pt x="286749" y="0"/>
                  </a:moveTo>
                  <a:lnTo>
                    <a:pt x="0" y="0"/>
                  </a:lnTo>
                </a:path>
              </a:pathLst>
            </a:custGeom>
            <a:ln w="36530">
              <a:solidFill>
                <a:srgbClr val="387886"/>
              </a:solidFill>
            </a:ln>
          </p:spPr>
          <p:txBody>
            <a:bodyPr wrap="square" lIns="0" tIns="0" rIns="0" bIns="0" rtlCol="0"/>
            <a:lstStyle/>
            <a:p>
              <a:endParaRPr lang="gl-ES" noProof="0" dirty="0">
                <a:latin typeface="Poppins" panose="00000500000000000000" pitchFamily="2" charset="0"/>
                <a:cs typeface="Poppins" panose="00000500000000000000" pitchFamily="2" charset="0"/>
              </a:endParaRPr>
            </a:p>
          </p:txBody>
        </p:sp>
        <p:sp>
          <p:nvSpPr>
            <p:cNvPr id="191" name="object 7">
              <a:extLst>
                <a:ext uri="{FF2B5EF4-FFF2-40B4-BE49-F238E27FC236}">
                  <a16:creationId xmlns:a16="http://schemas.microsoft.com/office/drawing/2014/main" id="{13F0F0AB-6E0F-D898-CDC1-2F68487248E5}"/>
                </a:ext>
              </a:extLst>
            </p:cNvPr>
            <p:cNvSpPr/>
            <p:nvPr/>
          </p:nvSpPr>
          <p:spPr>
            <a:xfrm>
              <a:off x="1122312" y="5961605"/>
              <a:ext cx="280035" cy="0"/>
            </a:xfrm>
            <a:custGeom>
              <a:avLst/>
              <a:gdLst/>
              <a:ahLst/>
              <a:cxnLst/>
              <a:rect l="l" t="t" r="r" b="b"/>
              <a:pathLst>
                <a:path w="280034">
                  <a:moveTo>
                    <a:pt x="279908" y="0"/>
                  </a:moveTo>
                  <a:lnTo>
                    <a:pt x="0" y="0"/>
                  </a:lnTo>
                </a:path>
              </a:pathLst>
            </a:custGeom>
            <a:ln w="36530">
              <a:solidFill>
                <a:srgbClr val="387886"/>
              </a:solidFill>
            </a:ln>
          </p:spPr>
          <p:txBody>
            <a:bodyPr wrap="square" lIns="0" tIns="0" rIns="0" bIns="0" rtlCol="0"/>
            <a:lstStyle/>
            <a:p>
              <a:endParaRPr lang="gl-ES" noProof="0" dirty="0">
                <a:latin typeface="Poppins" panose="00000500000000000000" pitchFamily="2" charset="0"/>
                <a:cs typeface="Poppins" panose="00000500000000000000" pitchFamily="2" charset="0"/>
              </a:endParaRPr>
            </a:p>
          </p:txBody>
        </p:sp>
      </p:grpSp>
      <p:sp>
        <p:nvSpPr>
          <p:cNvPr id="192" name="object 67">
            <a:extLst>
              <a:ext uri="{FF2B5EF4-FFF2-40B4-BE49-F238E27FC236}">
                <a16:creationId xmlns:a16="http://schemas.microsoft.com/office/drawing/2014/main" id="{5CA23A13-79A0-67CB-39EB-FE9989480807}"/>
              </a:ext>
            </a:extLst>
          </p:cNvPr>
          <p:cNvSpPr txBox="1"/>
          <p:nvPr/>
        </p:nvSpPr>
        <p:spPr>
          <a:xfrm>
            <a:off x="999298" y="4811264"/>
            <a:ext cx="3568011" cy="294598"/>
          </a:xfrm>
          <a:prstGeom prst="rect">
            <a:avLst/>
          </a:prstGeom>
        </p:spPr>
        <p:txBody>
          <a:bodyPr vert="horz" wrap="square" lIns="0" tIns="104297" rIns="0" bIns="0" rtlCol="0">
            <a:spAutoFit/>
          </a:bodyPr>
          <a:lstStyle/>
          <a:p>
            <a:pPr marR="104302">
              <a:spcBef>
                <a:spcPts val="821"/>
              </a:spcBef>
            </a:pPr>
            <a:r>
              <a:rPr lang="gl-ES" sz="1230" b="1" spc="76" noProof="0" dirty="0">
                <a:solidFill>
                  <a:srgbClr val="387886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Toma de decisións individual</a:t>
            </a:r>
            <a:endParaRPr lang="gl-ES" sz="1230" noProof="0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196" name="Imagen 195">
            <a:extLst>
              <a:ext uri="{FF2B5EF4-FFF2-40B4-BE49-F238E27FC236}">
                <a16:creationId xmlns:a16="http://schemas.microsoft.com/office/drawing/2014/main" id="{2B294C0D-69DD-F251-32D1-B50F2B5EEA8C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r="526" b="77759"/>
          <a:stretch/>
        </p:blipFill>
        <p:spPr>
          <a:xfrm>
            <a:off x="622136" y="4860615"/>
            <a:ext cx="271465" cy="295108"/>
          </a:xfrm>
          <a:prstGeom prst="rect">
            <a:avLst/>
          </a:prstGeom>
        </p:spPr>
      </p:pic>
      <p:grpSp>
        <p:nvGrpSpPr>
          <p:cNvPr id="197" name="object 2">
            <a:extLst>
              <a:ext uri="{FF2B5EF4-FFF2-40B4-BE49-F238E27FC236}">
                <a16:creationId xmlns:a16="http://schemas.microsoft.com/office/drawing/2014/main" id="{BFFF6505-B542-23E4-BD64-25FEC6421D40}"/>
              </a:ext>
            </a:extLst>
          </p:cNvPr>
          <p:cNvGrpSpPr/>
          <p:nvPr/>
        </p:nvGrpSpPr>
        <p:grpSpPr>
          <a:xfrm>
            <a:off x="7521296" y="3842178"/>
            <a:ext cx="4040984" cy="380030"/>
            <a:chOff x="910063" y="5494598"/>
            <a:chExt cx="6076950" cy="571500"/>
          </a:xfrm>
        </p:grpSpPr>
        <p:sp>
          <p:nvSpPr>
            <p:cNvPr id="198" name="object 3">
              <a:extLst>
                <a:ext uri="{FF2B5EF4-FFF2-40B4-BE49-F238E27FC236}">
                  <a16:creationId xmlns:a16="http://schemas.microsoft.com/office/drawing/2014/main" id="{2C4D455A-491B-D2F6-3F6E-C7444CEC86C1}"/>
                </a:ext>
              </a:extLst>
            </p:cNvPr>
            <p:cNvSpPr/>
            <p:nvPr/>
          </p:nvSpPr>
          <p:spPr>
            <a:xfrm>
              <a:off x="910063" y="5494598"/>
              <a:ext cx="6076950" cy="571500"/>
            </a:xfrm>
            <a:custGeom>
              <a:avLst/>
              <a:gdLst/>
              <a:ahLst/>
              <a:cxnLst/>
              <a:rect l="l" t="t" r="r" b="b"/>
              <a:pathLst>
                <a:path w="6076950" h="571500">
                  <a:moveTo>
                    <a:pt x="6076950" y="571500"/>
                  </a:moveTo>
                  <a:lnTo>
                    <a:pt x="0" y="571500"/>
                  </a:lnTo>
                  <a:lnTo>
                    <a:pt x="0" y="0"/>
                  </a:lnTo>
                  <a:lnTo>
                    <a:pt x="6076950" y="0"/>
                  </a:lnTo>
                  <a:lnTo>
                    <a:pt x="6076950" y="571500"/>
                  </a:lnTo>
                  <a:close/>
                </a:path>
              </a:pathLst>
            </a:custGeom>
            <a:solidFill>
              <a:srgbClr val="CDE8D1"/>
            </a:solidFill>
          </p:spPr>
          <p:txBody>
            <a:bodyPr wrap="square" lIns="0" tIns="0" rIns="0" bIns="0" rtlCol="0"/>
            <a:lstStyle/>
            <a:p>
              <a:endParaRPr lang="gl-ES" noProof="0" dirty="0">
                <a:latin typeface="Poppins" panose="00000500000000000000" pitchFamily="2" charset="0"/>
                <a:cs typeface="Poppins" panose="00000500000000000000" pitchFamily="2" charset="0"/>
              </a:endParaRPr>
            </a:p>
          </p:txBody>
        </p:sp>
        <p:sp>
          <p:nvSpPr>
            <p:cNvPr id="199" name="object 4">
              <a:extLst>
                <a:ext uri="{FF2B5EF4-FFF2-40B4-BE49-F238E27FC236}">
                  <a16:creationId xmlns:a16="http://schemas.microsoft.com/office/drawing/2014/main" id="{8F066123-B729-9A27-FBB6-0F26958F7DB5}"/>
                </a:ext>
              </a:extLst>
            </p:cNvPr>
            <p:cNvSpPr/>
            <p:nvPr/>
          </p:nvSpPr>
          <p:spPr>
            <a:xfrm>
              <a:off x="1104058" y="5642472"/>
              <a:ext cx="0" cy="307975"/>
            </a:xfrm>
            <a:custGeom>
              <a:avLst/>
              <a:gdLst/>
              <a:ahLst/>
              <a:cxnLst/>
              <a:rect l="l" t="t" r="r" b="b"/>
              <a:pathLst>
                <a:path h="307975">
                  <a:moveTo>
                    <a:pt x="0" y="307645"/>
                  </a:moveTo>
                  <a:lnTo>
                    <a:pt x="0" y="0"/>
                  </a:lnTo>
                </a:path>
              </a:pathLst>
            </a:custGeom>
            <a:ln w="36530">
              <a:solidFill>
                <a:srgbClr val="387886"/>
              </a:solidFill>
            </a:ln>
          </p:spPr>
          <p:txBody>
            <a:bodyPr wrap="square" lIns="0" tIns="0" rIns="0" bIns="0" rtlCol="0"/>
            <a:lstStyle/>
            <a:p>
              <a:endParaRPr lang="gl-ES" noProof="0" dirty="0">
                <a:latin typeface="Poppins" panose="00000500000000000000" pitchFamily="2" charset="0"/>
                <a:cs typeface="Poppins" panose="00000500000000000000" pitchFamily="2" charset="0"/>
              </a:endParaRPr>
            </a:p>
          </p:txBody>
        </p:sp>
        <p:sp>
          <p:nvSpPr>
            <p:cNvPr id="200" name="object 5">
              <a:extLst>
                <a:ext uri="{FF2B5EF4-FFF2-40B4-BE49-F238E27FC236}">
                  <a16:creationId xmlns:a16="http://schemas.microsoft.com/office/drawing/2014/main" id="{08EE3797-C770-DB45-251E-2653E700AB76}"/>
                </a:ext>
              </a:extLst>
            </p:cNvPr>
            <p:cNvSpPr/>
            <p:nvPr/>
          </p:nvSpPr>
          <p:spPr>
            <a:xfrm>
              <a:off x="1427336" y="5642472"/>
              <a:ext cx="0" cy="307975"/>
            </a:xfrm>
            <a:custGeom>
              <a:avLst/>
              <a:gdLst/>
              <a:ahLst/>
              <a:cxnLst/>
              <a:rect l="l" t="t" r="r" b="b"/>
              <a:pathLst>
                <a:path h="307975">
                  <a:moveTo>
                    <a:pt x="0" y="307645"/>
                  </a:moveTo>
                  <a:lnTo>
                    <a:pt x="0" y="0"/>
                  </a:lnTo>
                </a:path>
              </a:pathLst>
            </a:custGeom>
            <a:ln w="36530">
              <a:solidFill>
                <a:srgbClr val="387886"/>
              </a:solidFill>
            </a:ln>
          </p:spPr>
          <p:txBody>
            <a:bodyPr wrap="square" lIns="0" tIns="0" rIns="0" bIns="0" rtlCol="0"/>
            <a:lstStyle/>
            <a:p>
              <a:endParaRPr lang="gl-ES" noProof="0" dirty="0">
                <a:latin typeface="Poppins" panose="00000500000000000000" pitchFamily="2" charset="0"/>
                <a:cs typeface="Poppins" panose="00000500000000000000" pitchFamily="2" charset="0"/>
              </a:endParaRPr>
            </a:p>
          </p:txBody>
        </p:sp>
        <p:sp>
          <p:nvSpPr>
            <p:cNvPr id="201" name="object 6">
              <a:extLst>
                <a:ext uri="{FF2B5EF4-FFF2-40B4-BE49-F238E27FC236}">
                  <a16:creationId xmlns:a16="http://schemas.microsoft.com/office/drawing/2014/main" id="{A354255D-7498-3225-0A82-EF4BD08303C2}"/>
                </a:ext>
              </a:extLst>
            </p:cNvPr>
            <p:cNvSpPr/>
            <p:nvPr/>
          </p:nvSpPr>
          <p:spPr>
            <a:xfrm>
              <a:off x="1122321" y="5631112"/>
              <a:ext cx="287020" cy="0"/>
            </a:xfrm>
            <a:custGeom>
              <a:avLst/>
              <a:gdLst/>
              <a:ahLst/>
              <a:cxnLst/>
              <a:rect l="l" t="t" r="r" b="b"/>
              <a:pathLst>
                <a:path w="287019">
                  <a:moveTo>
                    <a:pt x="286749" y="0"/>
                  </a:moveTo>
                  <a:lnTo>
                    <a:pt x="0" y="0"/>
                  </a:lnTo>
                </a:path>
              </a:pathLst>
            </a:custGeom>
            <a:ln w="36530">
              <a:solidFill>
                <a:srgbClr val="387886"/>
              </a:solidFill>
            </a:ln>
          </p:spPr>
          <p:txBody>
            <a:bodyPr wrap="square" lIns="0" tIns="0" rIns="0" bIns="0" rtlCol="0"/>
            <a:lstStyle/>
            <a:p>
              <a:endParaRPr lang="gl-ES" noProof="0" dirty="0">
                <a:latin typeface="Poppins" panose="00000500000000000000" pitchFamily="2" charset="0"/>
                <a:cs typeface="Poppins" panose="00000500000000000000" pitchFamily="2" charset="0"/>
              </a:endParaRPr>
            </a:p>
          </p:txBody>
        </p:sp>
        <p:sp>
          <p:nvSpPr>
            <p:cNvPr id="202" name="object 7">
              <a:extLst>
                <a:ext uri="{FF2B5EF4-FFF2-40B4-BE49-F238E27FC236}">
                  <a16:creationId xmlns:a16="http://schemas.microsoft.com/office/drawing/2014/main" id="{A668AB8A-37FF-0923-A4BE-64927E1FFA56}"/>
                </a:ext>
              </a:extLst>
            </p:cNvPr>
            <p:cNvSpPr/>
            <p:nvPr/>
          </p:nvSpPr>
          <p:spPr>
            <a:xfrm>
              <a:off x="1122312" y="5961605"/>
              <a:ext cx="280035" cy="0"/>
            </a:xfrm>
            <a:custGeom>
              <a:avLst/>
              <a:gdLst/>
              <a:ahLst/>
              <a:cxnLst/>
              <a:rect l="l" t="t" r="r" b="b"/>
              <a:pathLst>
                <a:path w="280034">
                  <a:moveTo>
                    <a:pt x="279908" y="0"/>
                  </a:moveTo>
                  <a:lnTo>
                    <a:pt x="0" y="0"/>
                  </a:lnTo>
                </a:path>
              </a:pathLst>
            </a:custGeom>
            <a:ln w="36530">
              <a:solidFill>
                <a:srgbClr val="387886"/>
              </a:solidFill>
            </a:ln>
          </p:spPr>
          <p:txBody>
            <a:bodyPr wrap="square" lIns="0" tIns="0" rIns="0" bIns="0" rtlCol="0"/>
            <a:lstStyle/>
            <a:p>
              <a:endParaRPr lang="gl-ES" noProof="0" dirty="0">
                <a:latin typeface="Poppins" panose="00000500000000000000" pitchFamily="2" charset="0"/>
                <a:cs typeface="Poppins" panose="00000500000000000000" pitchFamily="2" charset="0"/>
              </a:endParaRPr>
            </a:p>
          </p:txBody>
        </p:sp>
      </p:grpSp>
      <p:grpSp>
        <p:nvGrpSpPr>
          <p:cNvPr id="203" name="object 2">
            <a:extLst>
              <a:ext uri="{FF2B5EF4-FFF2-40B4-BE49-F238E27FC236}">
                <a16:creationId xmlns:a16="http://schemas.microsoft.com/office/drawing/2014/main" id="{FC0C8CBC-FFB5-A69B-248E-4E82308E51FA}"/>
              </a:ext>
            </a:extLst>
          </p:cNvPr>
          <p:cNvGrpSpPr/>
          <p:nvPr/>
        </p:nvGrpSpPr>
        <p:grpSpPr>
          <a:xfrm>
            <a:off x="7521296" y="3356219"/>
            <a:ext cx="4040984" cy="380030"/>
            <a:chOff x="910063" y="5494598"/>
            <a:chExt cx="6076950" cy="571500"/>
          </a:xfrm>
        </p:grpSpPr>
        <p:sp>
          <p:nvSpPr>
            <p:cNvPr id="204" name="object 3">
              <a:extLst>
                <a:ext uri="{FF2B5EF4-FFF2-40B4-BE49-F238E27FC236}">
                  <a16:creationId xmlns:a16="http://schemas.microsoft.com/office/drawing/2014/main" id="{93605C7C-625F-ADCC-950E-9518DC6FEEAD}"/>
                </a:ext>
              </a:extLst>
            </p:cNvPr>
            <p:cNvSpPr/>
            <p:nvPr/>
          </p:nvSpPr>
          <p:spPr>
            <a:xfrm>
              <a:off x="910063" y="5494598"/>
              <a:ext cx="6076950" cy="571500"/>
            </a:xfrm>
            <a:custGeom>
              <a:avLst/>
              <a:gdLst/>
              <a:ahLst/>
              <a:cxnLst/>
              <a:rect l="l" t="t" r="r" b="b"/>
              <a:pathLst>
                <a:path w="6076950" h="571500">
                  <a:moveTo>
                    <a:pt x="6076950" y="571500"/>
                  </a:moveTo>
                  <a:lnTo>
                    <a:pt x="0" y="571500"/>
                  </a:lnTo>
                  <a:lnTo>
                    <a:pt x="0" y="0"/>
                  </a:lnTo>
                  <a:lnTo>
                    <a:pt x="6076950" y="0"/>
                  </a:lnTo>
                  <a:lnTo>
                    <a:pt x="6076950" y="571500"/>
                  </a:lnTo>
                  <a:close/>
                </a:path>
              </a:pathLst>
            </a:custGeom>
            <a:solidFill>
              <a:srgbClr val="CDE8D1"/>
            </a:solidFill>
          </p:spPr>
          <p:txBody>
            <a:bodyPr wrap="square" lIns="0" tIns="0" rIns="0" bIns="0" rtlCol="0"/>
            <a:lstStyle/>
            <a:p>
              <a:endParaRPr lang="gl-ES" noProof="0" dirty="0">
                <a:latin typeface="Poppins" panose="00000500000000000000" pitchFamily="2" charset="0"/>
                <a:cs typeface="Poppins" panose="00000500000000000000" pitchFamily="2" charset="0"/>
              </a:endParaRPr>
            </a:p>
          </p:txBody>
        </p:sp>
        <p:sp>
          <p:nvSpPr>
            <p:cNvPr id="205" name="object 4">
              <a:extLst>
                <a:ext uri="{FF2B5EF4-FFF2-40B4-BE49-F238E27FC236}">
                  <a16:creationId xmlns:a16="http://schemas.microsoft.com/office/drawing/2014/main" id="{E405E0A8-E419-018B-6C77-D2FF154853D3}"/>
                </a:ext>
              </a:extLst>
            </p:cNvPr>
            <p:cNvSpPr/>
            <p:nvPr/>
          </p:nvSpPr>
          <p:spPr>
            <a:xfrm>
              <a:off x="1104058" y="5642472"/>
              <a:ext cx="0" cy="307975"/>
            </a:xfrm>
            <a:custGeom>
              <a:avLst/>
              <a:gdLst/>
              <a:ahLst/>
              <a:cxnLst/>
              <a:rect l="l" t="t" r="r" b="b"/>
              <a:pathLst>
                <a:path h="307975">
                  <a:moveTo>
                    <a:pt x="0" y="307645"/>
                  </a:moveTo>
                  <a:lnTo>
                    <a:pt x="0" y="0"/>
                  </a:lnTo>
                </a:path>
              </a:pathLst>
            </a:custGeom>
            <a:ln w="36530">
              <a:solidFill>
                <a:srgbClr val="387886"/>
              </a:solidFill>
            </a:ln>
          </p:spPr>
          <p:txBody>
            <a:bodyPr wrap="square" lIns="0" tIns="0" rIns="0" bIns="0" rtlCol="0"/>
            <a:lstStyle/>
            <a:p>
              <a:endParaRPr lang="gl-ES" noProof="0" dirty="0">
                <a:latin typeface="Poppins" panose="00000500000000000000" pitchFamily="2" charset="0"/>
                <a:cs typeface="Poppins" panose="00000500000000000000" pitchFamily="2" charset="0"/>
              </a:endParaRPr>
            </a:p>
          </p:txBody>
        </p:sp>
        <p:sp>
          <p:nvSpPr>
            <p:cNvPr id="206" name="object 5">
              <a:extLst>
                <a:ext uri="{FF2B5EF4-FFF2-40B4-BE49-F238E27FC236}">
                  <a16:creationId xmlns:a16="http://schemas.microsoft.com/office/drawing/2014/main" id="{5438A600-97DD-E4E8-B0B2-95ECE1A7EDB5}"/>
                </a:ext>
              </a:extLst>
            </p:cNvPr>
            <p:cNvSpPr/>
            <p:nvPr/>
          </p:nvSpPr>
          <p:spPr>
            <a:xfrm>
              <a:off x="1427336" y="5642472"/>
              <a:ext cx="0" cy="307975"/>
            </a:xfrm>
            <a:custGeom>
              <a:avLst/>
              <a:gdLst/>
              <a:ahLst/>
              <a:cxnLst/>
              <a:rect l="l" t="t" r="r" b="b"/>
              <a:pathLst>
                <a:path h="307975">
                  <a:moveTo>
                    <a:pt x="0" y="307645"/>
                  </a:moveTo>
                  <a:lnTo>
                    <a:pt x="0" y="0"/>
                  </a:lnTo>
                </a:path>
              </a:pathLst>
            </a:custGeom>
            <a:ln w="36530">
              <a:solidFill>
                <a:srgbClr val="387886"/>
              </a:solidFill>
            </a:ln>
          </p:spPr>
          <p:txBody>
            <a:bodyPr wrap="square" lIns="0" tIns="0" rIns="0" bIns="0" rtlCol="0"/>
            <a:lstStyle/>
            <a:p>
              <a:endParaRPr lang="gl-ES" noProof="0" dirty="0">
                <a:latin typeface="Poppins" panose="00000500000000000000" pitchFamily="2" charset="0"/>
                <a:cs typeface="Poppins" panose="00000500000000000000" pitchFamily="2" charset="0"/>
              </a:endParaRPr>
            </a:p>
          </p:txBody>
        </p:sp>
        <p:sp>
          <p:nvSpPr>
            <p:cNvPr id="207" name="object 6">
              <a:extLst>
                <a:ext uri="{FF2B5EF4-FFF2-40B4-BE49-F238E27FC236}">
                  <a16:creationId xmlns:a16="http://schemas.microsoft.com/office/drawing/2014/main" id="{B320C31B-C211-CA31-6C21-068D073F24F0}"/>
                </a:ext>
              </a:extLst>
            </p:cNvPr>
            <p:cNvSpPr/>
            <p:nvPr/>
          </p:nvSpPr>
          <p:spPr>
            <a:xfrm>
              <a:off x="1122321" y="5631112"/>
              <a:ext cx="287020" cy="0"/>
            </a:xfrm>
            <a:custGeom>
              <a:avLst/>
              <a:gdLst/>
              <a:ahLst/>
              <a:cxnLst/>
              <a:rect l="l" t="t" r="r" b="b"/>
              <a:pathLst>
                <a:path w="287019">
                  <a:moveTo>
                    <a:pt x="286749" y="0"/>
                  </a:moveTo>
                  <a:lnTo>
                    <a:pt x="0" y="0"/>
                  </a:lnTo>
                </a:path>
              </a:pathLst>
            </a:custGeom>
            <a:ln w="36530">
              <a:solidFill>
                <a:srgbClr val="387886"/>
              </a:solidFill>
            </a:ln>
          </p:spPr>
          <p:txBody>
            <a:bodyPr wrap="square" lIns="0" tIns="0" rIns="0" bIns="0" rtlCol="0"/>
            <a:lstStyle/>
            <a:p>
              <a:endParaRPr lang="gl-ES" noProof="0" dirty="0">
                <a:latin typeface="Poppins" panose="00000500000000000000" pitchFamily="2" charset="0"/>
                <a:cs typeface="Poppins" panose="00000500000000000000" pitchFamily="2" charset="0"/>
              </a:endParaRPr>
            </a:p>
          </p:txBody>
        </p:sp>
        <p:sp>
          <p:nvSpPr>
            <p:cNvPr id="208" name="object 7">
              <a:extLst>
                <a:ext uri="{FF2B5EF4-FFF2-40B4-BE49-F238E27FC236}">
                  <a16:creationId xmlns:a16="http://schemas.microsoft.com/office/drawing/2014/main" id="{D2C36AAD-3B26-312E-537C-5957D479D814}"/>
                </a:ext>
              </a:extLst>
            </p:cNvPr>
            <p:cNvSpPr/>
            <p:nvPr/>
          </p:nvSpPr>
          <p:spPr>
            <a:xfrm>
              <a:off x="1122312" y="5961605"/>
              <a:ext cx="280035" cy="0"/>
            </a:xfrm>
            <a:custGeom>
              <a:avLst/>
              <a:gdLst/>
              <a:ahLst/>
              <a:cxnLst/>
              <a:rect l="l" t="t" r="r" b="b"/>
              <a:pathLst>
                <a:path w="280034">
                  <a:moveTo>
                    <a:pt x="279908" y="0"/>
                  </a:moveTo>
                  <a:lnTo>
                    <a:pt x="0" y="0"/>
                  </a:lnTo>
                </a:path>
              </a:pathLst>
            </a:custGeom>
            <a:ln w="36530">
              <a:solidFill>
                <a:srgbClr val="387886"/>
              </a:solidFill>
            </a:ln>
          </p:spPr>
          <p:txBody>
            <a:bodyPr wrap="square" lIns="0" tIns="0" rIns="0" bIns="0" rtlCol="0"/>
            <a:lstStyle/>
            <a:p>
              <a:endParaRPr lang="gl-ES" noProof="0" dirty="0">
                <a:latin typeface="Poppins" panose="00000500000000000000" pitchFamily="2" charset="0"/>
                <a:cs typeface="Poppins" panose="00000500000000000000" pitchFamily="2" charset="0"/>
              </a:endParaRPr>
            </a:p>
          </p:txBody>
        </p:sp>
      </p:grpSp>
      <p:grpSp>
        <p:nvGrpSpPr>
          <p:cNvPr id="209" name="object 2">
            <a:extLst>
              <a:ext uri="{FF2B5EF4-FFF2-40B4-BE49-F238E27FC236}">
                <a16:creationId xmlns:a16="http://schemas.microsoft.com/office/drawing/2014/main" id="{AAF08105-11AA-AB75-5F7E-73ADA4A8CE4C}"/>
              </a:ext>
            </a:extLst>
          </p:cNvPr>
          <p:cNvGrpSpPr/>
          <p:nvPr/>
        </p:nvGrpSpPr>
        <p:grpSpPr>
          <a:xfrm>
            <a:off x="7521296" y="2866306"/>
            <a:ext cx="4040984" cy="380030"/>
            <a:chOff x="910063" y="5494598"/>
            <a:chExt cx="6076950" cy="571500"/>
          </a:xfrm>
        </p:grpSpPr>
        <p:sp>
          <p:nvSpPr>
            <p:cNvPr id="210" name="object 3">
              <a:extLst>
                <a:ext uri="{FF2B5EF4-FFF2-40B4-BE49-F238E27FC236}">
                  <a16:creationId xmlns:a16="http://schemas.microsoft.com/office/drawing/2014/main" id="{66932184-462F-4578-635A-03EE46219E20}"/>
                </a:ext>
              </a:extLst>
            </p:cNvPr>
            <p:cNvSpPr/>
            <p:nvPr/>
          </p:nvSpPr>
          <p:spPr>
            <a:xfrm>
              <a:off x="910063" y="5494598"/>
              <a:ext cx="6076950" cy="571500"/>
            </a:xfrm>
            <a:custGeom>
              <a:avLst/>
              <a:gdLst/>
              <a:ahLst/>
              <a:cxnLst/>
              <a:rect l="l" t="t" r="r" b="b"/>
              <a:pathLst>
                <a:path w="6076950" h="571500">
                  <a:moveTo>
                    <a:pt x="6076950" y="571500"/>
                  </a:moveTo>
                  <a:lnTo>
                    <a:pt x="0" y="571500"/>
                  </a:lnTo>
                  <a:lnTo>
                    <a:pt x="0" y="0"/>
                  </a:lnTo>
                  <a:lnTo>
                    <a:pt x="6076950" y="0"/>
                  </a:lnTo>
                  <a:lnTo>
                    <a:pt x="6076950" y="571500"/>
                  </a:lnTo>
                  <a:close/>
                </a:path>
              </a:pathLst>
            </a:custGeom>
            <a:solidFill>
              <a:srgbClr val="CDE8D1"/>
            </a:solidFill>
          </p:spPr>
          <p:txBody>
            <a:bodyPr wrap="square" lIns="0" tIns="0" rIns="0" bIns="0" rtlCol="0"/>
            <a:lstStyle/>
            <a:p>
              <a:endParaRPr lang="gl-ES" noProof="0" dirty="0">
                <a:latin typeface="Poppins" panose="00000500000000000000" pitchFamily="2" charset="0"/>
                <a:cs typeface="Poppins" panose="00000500000000000000" pitchFamily="2" charset="0"/>
              </a:endParaRPr>
            </a:p>
          </p:txBody>
        </p:sp>
        <p:sp>
          <p:nvSpPr>
            <p:cNvPr id="211" name="object 4">
              <a:extLst>
                <a:ext uri="{FF2B5EF4-FFF2-40B4-BE49-F238E27FC236}">
                  <a16:creationId xmlns:a16="http://schemas.microsoft.com/office/drawing/2014/main" id="{35C9CE3C-A709-D17A-68E4-E84EA931C3E0}"/>
                </a:ext>
              </a:extLst>
            </p:cNvPr>
            <p:cNvSpPr/>
            <p:nvPr/>
          </p:nvSpPr>
          <p:spPr>
            <a:xfrm>
              <a:off x="1104058" y="5642472"/>
              <a:ext cx="0" cy="307975"/>
            </a:xfrm>
            <a:custGeom>
              <a:avLst/>
              <a:gdLst/>
              <a:ahLst/>
              <a:cxnLst/>
              <a:rect l="l" t="t" r="r" b="b"/>
              <a:pathLst>
                <a:path h="307975">
                  <a:moveTo>
                    <a:pt x="0" y="307645"/>
                  </a:moveTo>
                  <a:lnTo>
                    <a:pt x="0" y="0"/>
                  </a:lnTo>
                </a:path>
              </a:pathLst>
            </a:custGeom>
            <a:ln w="36530">
              <a:solidFill>
                <a:srgbClr val="387886"/>
              </a:solidFill>
            </a:ln>
          </p:spPr>
          <p:txBody>
            <a:bodyPr wrap="square" lIns="0" tIns="0" rIns="0" bIns="0" rtlCol="0"/>
            <a:lstStyle/>
            <a:p>
              <a:endParaRPr lang="gl-ES" noProof="0" dirty="0">
                <a:latin typeface="Poppins" panose="00000500000000000000" pitchFamily="2" charset="0"/>
                <a:cs typeface="Poppins" panose="00000500000000000000" pitchFamily="2" charset="0"/>
              </a:endParaRPr>
            </a:p>
          </p:txBody>
        </p:sp>
        <p:sp>
          <p:nvSpPr>
            <p:cNvPr id="212" name="object 5">
              <a:extLst>
                <a:ext uri="{FF2B5EF4-FFF2-40B4-BE49-F238E27FC236}">
                  <a16:creationId xmlns:a16="http://schemas.microsoft.com/office/drawing/2014/main" id="{4EDC2808-052A-C628-DDC0-FEC23B536ADD}"/>
                </a:ext>
              </a:extLst>
            </p:cNvPr>
            <p:cNvSpPr/>
            <p:nvPr/>
          </p:nvSpPr>
          <p:spPr>
            <a:xfrm>
              <a:off x="1427336" y="5642472"/>
              <a:ext cx="0" cy="307975"/>
            </a:xfrm>
            <a:custGeom>
              <a:avLst/>
              <a:gdLst/>
              <a:ahLst/>
              <a:cxnLst/>
              <a:rect l="l" t="t" r="r" b="b"/>
              <a:pathLst>
                <a:path h="307975">
                  <a:moveTo>
                    <a:pt x="0" y="307645"/>
                  </a:moveTo>
                  <a:lnTo>
                    <a:pt x="0" y="0"/>
                  </a:lnTo>
                </a:path>
              </a:pathLst>
            </a:custGeom>
            <a:ln w="36530">
              <a:solidFill>
                <a:srgbClr val="387886"/>
              </a:solidFill>
            </a:ln>
          </p:spPr>
          <p:txBody>
            <a:bodyPr wrap="square" lIns="0" tIns="0" rIns="0" bIns="0" rtlCol="0"/>
            <a:lstStyle/>
            <a:p>
              <a:endParaRPr lang="gl-ES" noProof="0" dirty="0">
                <a:latin typeface="Poppins" panose="00000500000000000000" pitchFamily="2" charset="0"/>
                <a:cs typeface="Poppins" panose="00000500000000000000" pitchFamily="2" charset="0"/>
              </a:endParaRPr>
            </a:p>
          </p:txBody>
        </p:sp>
        <p:sp>
          <p:nvSpPr>
            <p:cNvPr id="213" name="object 6">
              <a:extLst>
                <a:ext uri="{FF2B5EF4-FFF2-40B4-BE49-F238E27FC236}">
                  <a16:creationId xmlns:a16="http://schemas.microsoft.com/office/drawing/2014/main" id="{11BCA041-D869-CA6B-1EAB-19C634FDF834}"/>
                </a:ext>
              </a:extLst>
            </p:cNvPr>
            <p:cNvSpPr/>
            <p:nvPr/>
          </p:nvSpPr>
          <p:spPr>
            <a:xfrm>
              <a:off x="1122321" y="5631112"/>
              <a:ext cx="287020" cy="0"/>
            </a:xfrm>
            <a:custGeom>
              <a:avLst/>
              <a:gdLst/>
              <a:ahLst/>
              <a:cxnLst/>
              <a:rect l="l" t="t" r="r" b="b"/>
              <a:pathLst>
                <a:path w="287019">
                  <a:moveTo>
                    <a:pt x="286749" y="0"/>
                  </a:moveTo>
                  <a:lnTo>
                    <a:pt x="0" y="0"/>
                  </a:lnTo>
                </a:path>
              </a:pathLst>
            </a:custGeom>
            <a:ln w="36530">
              <a:solidFill>
                <a:srgbClr val="387886"/>
              </a:solidFill>
            </a:ln>
          </p:spPr>
          <p:txBody>
            <a:bodyPr wrap="square" lIns="0" tIns="0" rIns="0" bIns="0" rtlCol="0"/>
            <a:lstStyle/>
            <a:p>
              <a:endParaRPr lang="gl-ES" noProof="0" dirty="0">
                <a:latin typeface="Poppins" panose="00000500000000000000" pitchFamily="2" charset="0"/>
                <a:cs typeface="Poppins" panose="00000500000000000000" pitchFamily="2" charset="0"/>
              </a:endParaRPr>
            </a:p>
          </p:txBody>
        </p:sp>
        <p:sp>
          <p:nvSpPr>
            <p:cNvPr id="214" name="object 7">
              <a:extLst>
                <a:ext uri="{FF2B5EF4-FFF2-40B4-BE49-F238E27FC236}">
                  <a16:creationId xmlns:a16="http://schemas.microsoft.com/office/drawing/2014/main" id="{E8CB54D7-FD07-5739-06EF-AAF249F6A2AB}"/>
                </a:ext>
              </a:extLst>
            </p:cNvPr>
            <p:cNvSpPr/>
            <p:nvPr/>
          </p:nvSpPr>
          <p:spPr>
            <a:xfrm>
              <a:off x="1122312" y="5961605"/>
              <a:ext cx="280035" cy="0"/>
            </a:xfrm>
            <a:custGeom>
              <a:avLst/>
              <a:gdLst/>
              <a:ahLst/>
              <a:cxnLst/>
              <a:rect l="l" t="t" r="r" b="b"/>
              <a:pathLst>
                <a:path w="280034">
                  <a:moveTo>
                    <a:pt x="279908" y="0"/>
                  </a:moveTo>
                  <a:lnTo>
                    <a:pt x="0" y="0"/>
                  </a:lnTo>
                </a:path>
              </a:pathLst>
            </a:custGeom>
            <a:ln w="36530">
              <a:solidFill>
                <a:srgbClr val="387886"/>
              </a:solidFill>
            </a:ln>
          </p:spPr>
          <p:txBody>
            <a:bodyPr wrap="square" lIns="0" tIns="0" rIns="0" bIns="0" rtlCol="0"/>
            <a:lstStyle/>
            <a:p>
              <a:endParaRPr lang="gl-ES" noProof="0" dirty="0">
                <a:latin typeface="Poppins" panose="00000500000000000000" pitchFamily="2" charset="0"/>
                <a:cs typeface="Poppins" panose="00000500000000000000" pitchFamily="2" charset="0"/>
              </a:endParaRPr>
            </a:p>
          </p:txBody>
        </p:sp>
      </p:grpSp>
      <p:grpSp>
        <p:nvGrpSpPr>
          <p:cNvPr id="215" name="object 2">
            <a:extLst>
              <a:ext uri="{FF2B5EF4-FFF2-40B4-BE49-F238E27FC236}">
                <a16:creationId xmlns:a16="http://schemas.microsoft.com/office/drawing/2014/main" id="{1C983DCF-42C1-7D31-273D-8D5EB4BCB31F}"/>
              </a:ext>
            </a:extLst>
          </p:cNvPr>
          <p:cNvGrpSpPr/>
          <p:nvPr/>
        </p:nvGrpSpPr>
        <p:grpSpPr>
          <a:xfrm>
            <a:off x="7521296" y="2378285"/>
            <a:ext cx="4040984" cy="380030"/>
            <a:chOff x="910063" y="5494598"/>
            <a:chExt cx="6076950" cy="571500"/>
          </a:xfrm>
        </p:grpSpPr>
        <p:sp>
          <p:nvSpPr>
            <p:cNvPr id="216" name="object 3">
              <a:extLst>
                <a:ext uri="{FF2B5EF4-FFF2-40B4-BE49-F238E27FC236}">
                  <a16:creationId xmlns:a16="http://schemas.microsoft.com/office/drawing/2014/main" id="{014501AC-B59F-5DB9-8D8B-CBE01D4DD4FC}"/>
                </a:ext>
              </a:extLst>
            </p:cNvPr>
            <p:cNvSpPr/>
            <p:nvPr/>
          </p:nvSpPr>
          <p:spPr>
            <a:xfrm>
              <a:off x="910063" y="5494598"/>
              <a:ext cx="6076950" cy="571500"/>
            </a:xfrm>
            <a:custGeom>
              <a:avLst/>
              <a:gdLst/>
              <a:ahLst/>
              <a:cxnLst/>
              <a:rect l="l" t="t" r="r" b="b"/>
              <a:pathLst>
                <a:path w="6076950" h="571500">
                  <a:moveTo>
                    <a:pt x="6076950" y="571500"/>
                  </a:moveTo>
                  <a:lnTo>
                    <a:pt x="0" y="571500"/>
                  </a:lnTo>
                  <a:lnTo>
                    <a:pt x="0" y="0"/>
                  </a:lnTo>
                  <a:lnTo>
                    <a:pt x="6076950" y="0"/>
                  </a:lnTo>
                  <a:lnTo>
                    <a:pt x="6076950" y="571500"/>
                  </a:lnTo>
                  <a:close/>
                </a:path>
              </a:pathLst>
            </a:custGeom>
            <a:solidFill>
              <a:srgbClr val="CDE8D1"/>
            </a:solidFill>
          </p:spPr>
          <p:txBody>
            <a:bodyPr wrap="square" lIns="0" tIns="0" rIns="0" bIns="0" rtlCol="0"/>
            <a:lstStyle/>
            <a:p>
              <a:endParaRPr lang="gl-ES" noProof="0" dirty="0">
                <a:latin typeface="Poppins" panose="00000500000000000000" pitchFamily="2" charset="0"/>
                <a:cs typeface="Poppins" panose="00000500000000000000" pitchFamily="2" charset="0"/>
              </a:endParaRPr>
            </a:p>
          </p:txBody>
        </p:sp>
        <p:sp>
          <p:nvSpPr>
            <p:cNvPr id="217" name="object 4">
              <a:extLst>
                <a:ext uri="{FF2B5EF4-FFF2-40B4-BE49-F238E27FC236}">
                  <a16:creationId xmlns:a16="http://schemas.microsoft.com/office/drawing/2014/main" id="{D8CAC5B7-973E-0412-E071-8E8F13CD1FC7}"/>
                </a:ext>
              </a:extLst>
            </p:cNvPr>
            <p:cNvSpPr/>
            <p:nvPr/>
          </p:nvSpPr>
          <p:spPr>
            <a:xfrm>
              <a:off x="1104058" y="5642472"/>
              <a:ext cx="0" cy="307975"/>
            </a:xfrm>
            <a:custGeom>
              <a:avLst/>
              <a:gdLst/>
              <a:ahLst/>
              <a:cxnLst/>
              <a:rect l="l" t="t" r="r" b="b"/>
              <a:pathLst>
                <a:path h="307975">
                  <a:moveTo>
                    <a:pt x="0" y="307645"/>
                  </a:moveTo>
                  <a:lnTo>
                    <a:pt x="0" y="0"/>
                  </a:lnTo>
                </a:path>
              </a:pathLst>
            </a:custGeom>
            <a:ln w="36530">
              <a:solidFill>
                <a:srgbClr val="387886"/>
              </a:solidFill>
            </a:ln>
          </p:spPr>
          <p:txBody>
            <a:bodyPr wrap="square" lIns="0" tIns="0" rIns="0" bIns="0" rtlCol="0"/>
            <a:lstStyle/>
            <a:p>
              <a:endParaRPr lang="gl-ES" noProof="0" dirty="0">
                <a:latin typeface="Poppins" panose="00000500000000000000" pitchFamily="2" charset="0"/>
                <a:cs typeface="Poppins" panose="00000500000000000000" pitchFamily="2" charset="0"/>
              </a:endParaRPr>
            </a:p>
          </p:txBody>
        </p:sp>
        <p:sp>
          <p:nvSpPr>
            <p:cNvPr id="218" name="object 5">
              <a:extLst>
                <a:ext uri="{FF2B5EF4-FFF2-40B4-BE49-F238E27FC236}">
                  <a16:creationId xmlns:a16="http://schemas.microsoft.com/office/drawing/2014/main" id="{55B90769-8BB3-FC4A-F566-5339838B6061}"/>
                </a:ext>
              </a:extLst>
            </p:cNvPr>
            <p:cNvSpPr/>
            <p:nvPr/>
          </p:nvSpPr>
          <p:spPr>
            <a:xfrm>
              <a:off x="1427336" y="5642472"/>
              <a:ext cx="0" cy="307975"/>
            </a:xfrm>
            <a:custGeom>
              <a:avLst/>
              <a:gdLst/>
              <a:ahLst/>
              <a:cxnLst/>
              <a:rect l="l" t="t" r="r" b="b"/>
              <a:pathLst>
                <a:path h="307975">
                  <a:moveTo>
                    <a:pt x="0" y="307645"/>
                  </a:moveTo>
                  <a:lnTo>
                    <a:pt x="0" y="0"/>
                  </a:lnTo>
                </a:path>
              </a:pathLst>
            </a:custGeom>
            <a:ln w="36530">
              <a:solidFill>
                <a:srgbClr val="387886"/>
              </a:solidFill>
            </a:ln>
          </p:spPr>
          <p:txBody>
            <a:bodyPr wrap="square" lIns="0" tIns="0" rIns="0" bIns="0" rtlCol="0"/>
            <a:lstStyle/>
            <a:p>
              <a:endParaRPr lang="gl-ES" noProof="0" dirty="0">
                <a:latin typeface="Poppins" panose="00000500000000000000" pitchFamily="2" charset="0"/>
                <a:cs typeface="Poppins" panose="00000500000000000000" pitchFamily="2" charset="0"/>
              </a:endParaRPr>
            </a:p>
          </p:txBody>
        </p:sp>
        <p:sp>
          <p:nvSpPr>
            <p:cNvPr id="219" name="object 6">
              <a:extLst>
                <a:ext uri="{FF2B5EF4-FFF2-40B4-BE49-F238E27FC236}">
                  <a16:creationId xmlns:a16="http://schemas.microsoft.com/office/drawing/2014/main" id="{CD30D696-43A4-B185-44AA-118DF7DF9738}"/>
                </a:ext>
              </a:extLst>
            </p:cNvPr>
            <p:cNvSpPr/>
            <p:nvPr/>
          </p:nvSpPr>
          <p:spPr>
            <a:xfrm>
              <a:off x="1122321" y="5631112"/>
              <a:ext cx="287020" cy="0"/>
            </a:xfrm>
            <a:custGeom>
              <a:avLst/>
              <a:gdLst/>
              <a:ahLst/>
              <a:cxnLst/>
              <a:rect l="l" t="t" r="r" b="b"/>
              <a:pathLst>
                <a:path w="287019">
                  <a:moveTo>
                    <a:pt x="286749" y="0"/>
                  </a:moveTo>
                  <a:lnTo>
                    <a:pt x="0" y="0"/>
                  </a:lnTo>
                </a:path>
              </a:pathLst>
            </a:custGeom>
            <a:ln w="36530">
              <a:solidFill>
                <a:srgbClr val="387886"/>
              </a:solidFill>
            </a:ln>
          </p:spPr>
          <p:txBody>
            <a:bodyPr wrap="square" lIns="0" tIns="0" rIns="0" bIns="0" rtlCol="0"/>
            <a:lstStyle/>
            <a:p>
              <a:endParaRPr lang="gl-ES" noProof="0" dirty="0">
                <a:latin typeface="Poppins" panose="00000500000000000000" pitchFamily="2" charset="0"/>
                <a:cs typeface="Poppins" panose="00000500000000000000" pitchFamily="2" charset="0"/>
              </a:endParaRPr>
            </a:p>
          </p:txBody>
        </p:sp>
        <p:sp>
          <p:nvSpPr>
            <p:cNvPr id="220" name="object 7">
              <a:extLst>
                <a:ext uri="{FF2B5EF4-FFF2-40B4-BE49-F238E27FC236}">
                  <a16:creationId xmlns:a16="http://schemas.microsoft.com/office/drawing/2014/main" id="{9810A03D-B0C5-A104-FC93-7BA525EE6D0D}"/>
                </a:ext>
              </a:extLst>
            </p:cNvPr>
            <p:cNvSpPr/>
            <p:nvPr/>
          </p:nvSpPr>
          <p:spPr>
            <a:xfrm>
              <a:off x="1122312" y="5961605"/>
              <a:ext cx="280035" cy="0"/>
            </a:xfrm>
            <a:custGeom>
              <a:avLst/>
              <a:gdLst/>
              <a:ahLst/>
              <a:cxnLst/>
              <a:rect l="l" t="t" r="r" b="b"/>
              <a:pathLst>
                <a:path w="280034">
                  <a:moveTo>
                    <a:pt x="279908" y="0"/>
                  </a:moveTo>
                  <a:lnTo>
                    <a:pt x="0" y="0"/>
                  </a:lnTo>
                </a:path>
              </a:pathLst>
            </a:custGeom>
            <a:ln w="36530">
              <a:solidFill>
                <a:srgbClr val="387886"/>
              </a:solidFill>
            </a:ln>
          </p:spPr>
          <p:txBody>
            <a:bodyPr wrap="square" lIns="0" tIns="0" rIns="0" bIns="0" rtlCol="0"/>
            <a:lstStyle/>
            <a:p>
              <a:endParaRPr lang="gl-ES" noProof="0" dirty="0">
                <a:latin typeface="Poppins" panose="00000500000000000000" pitchFamily="2" charset="0"/>
                <a:cs typeface="Poppins" panose="00000500000000000000" pitchFamily="2" charset="0"/>
              </a:endParaRPr>
            </a:p>
          </p:txBody>
        </p:sp>
      </p:grpSp>
      <p:grpSp>
        <p:nvGrpSpPr>
          <p:cNvPr id="221" name="object 2">
            <a:extLst>
              <a:ext uri="{FF2B5EF4-FFF2-40B4-BE49-F238E27FC236}">
                <a16:creationId xmlns:a16="http://schemas.microsoft.com/office/drawing/2014/main" id="{CBA71579-3D4D-3521-2491-13E09BE82554}"/>
              </a:ext>
            </a:extLst>
          </p:cNvPr>
          <p:cNvGrpSpPr/>
          <p:nvPr/>
        </p:nvGrpSpPr>
        <p:grpSpPr>
          <a:xfrm>
            <a:off x="7521297" y="1894960"/>
            <a:ext cx="4040984" cy="380030"/>
            <a:chOff x="910063" y="5494598"/>
            <a:chExt cx="6076950" cy="571500"/>
          </a:xfrm>
        </p:grpSpPr>
        <p:sp>
          <p:nvSpPr>
            <p:cNvPr id="222" name="object 3">
              <a:extLst>
                <a:ext uri="{FF2B5EF4-FFF2-40B4-BE49-F238E27FC236}">
                  <a16:creationId xmlns:a16="http://schemas.microsoft.com/office/drawing/2014/main" id="{49ABBB1A-3D17-3DE1-1937-6266BDE594F4}"/>
                </a:ext>
              </a:extLst>
            </p:cNvPr>
            <p:cNvSpPr/>
            <p:nvPr/>
          </p:nvSpPr>
          <p:spPr>
            <a:xfrm>
              <a:off x="910063" y="5494598"/>
              <a:ext cx="6076950" cy="571500"/>
            </a:xfrm>
            <a:custGeom>
              <a:avLst/>
              <a:gdLst/>
              <a:ahLst/>
              <a:cxnLst/>
              <a:rect l="l" t="t" r="r" b="b"/>
              <a:pathLst>
                <a:path w="6076950" h="571500">
                  <a:moveTo>
                    <a:pt x="6076950" y="571500"/>
                  </a:moveTo>
                  <a:lnTo>
                    <a:pt x="0" y="571500"/>
                  </a:lnTo>
                  <a:lnTo>
                    <a:pt x="0" y="0"/>
                  </a:lnTo>
                  <a:lnTo>
                    <a:pt x="6076950" y="0"/>
                  </a:lnTo>
                  <a:lnTo>
                    <a:pt x="6076950" y="571500"/>
                  </a:lnTo>
                  <a:close/>
                </a:path>
              </a:pathLst>
            </a:custGeom>
            <a:solidFill>
              <a:srgbClr val="CDE8D1"/>
            </a:solidFill>
          </p:spPr>
          <p:txBody>
            <a:bodyPr wrap="square" lIns="0" tIns="0" rIns="0" bIns="0" rtlCol="0"/>
            <a:lstStyle/>
            <a:p>
              <a:endParaRPr lang="gl-ES" noProof="0" dirty="0">
                <a:latin typeface="Poppins" panose="00000500000000000000" pitchFamily="2" charset="0"/>
                <a:cs typeface="Poppins" panose="00000500000000000000" pitchFamily="2" charset="0"/>
              </a:endParaRPr>
            </a:p>
          </p:txBody>
        </p:sp>
        <p:sp>
          <p:nvSpPr>
            <p:cNvPr id="223" name="object 4">
              <a:extLst>
                <a:ext uri="{FF2B5EF4-FFF2-40B4-BE49-F238E27FC236}">
                  <a16:creationId xmlns:a16="http://schemas.microsoft.com/office/drawing/2014/main" id="{340272C5-7962-69EE-A764-E2BB3F7BB47D}"/>
                </a:ext>
              </a:extLst>
            </p:cNvPr>
            <p:cNvSpPr/>
            <p:nvPr/>
          </p:nvSpPr>
          <p:spPr>
            <a:xfrm>
              <a:off x="1104058" y="5642472"/>
              <a:ext cx="0" cy="307975"/>
            </a:xfrm>
            <a:custGeom>
              <a:avLst/>
              <a:gdLst/>
              <a:ahLst/>
              <a:cxnLst/>
              <a:rect l="l" t="t" r="r" b="b"/>
              <a:pathLst>
                <a:path h="307975">
                  <a:moveTo>
                    <a:pt x="0" y="307645"/>
                  </a:moveTo>
                  <a:lnTo>
                    <a:pt x="0" y="0"/>
                  </a:lnTo>
                </a:path>
              </a:pathLst>
            </a:custGeom>
            <a:ln w="36530">
              <a:solidFill>
                <a:srgbClr val="387886"/>
              </a:solidFill>
            </a:ln>
          </p:spPr>
          <p:txBody>
            <a:bodyPr wrap="square" lIns="0" tIns="0" rIns="0" bIns="0" rtlCol="0"/>
            <a:lstStyle/>
            <a:p>
              <a:endParaRPr lang="gl-ES" noProof="0" dirty="0">
                <a:latin typeface="Poppins" panose="00000500000000000000" pitchFamily="2" charset="0"/>
                <a:cs typeface="Poppins" panose="00000500000000000000" pitchFamily="2" charset="0"/>
              </a:endParaRPr>
            </a:p>
          </p:txBody>
        </p:sp>
        <p:sp>
          <p:nvSpPr>
            <p:cNvPr id="224" name="object 5">
              <a:extLst>
                <a:ext uri="{FF2B5EF4-FFF2-40B4-BE49-F238E27FC236}">
                  <a16:creationId xmlns:a16="http://schemas.microsoft.com/office/drawing/2014/main" id="{C3A4B1BF-27B8-5623-6851-2FAF9A990FB4}"/>
                </a:ext>
              </a:extLst>
            </p:cNvPr>
            <p:cNvSpPr/>
            <p:nvPr/>
          </p:nvSpPr>
          <p:spPr>
            <a:xfrm>
              <a:off x="1427336" y="5642472"/>
              <a:ext cx="0" cy="307975"/>
            </a:xfrm>
            <a:custGeom>
              <a:avLst/>
              <a:gdLst/>
              <a:ahLst/>
              <a:cxnLst/>
              <a:rect l="l" t="t" r="r" b="b"/>
              <a:pathLst>
                <a:path h="307975">
                  <a:moveTo>
                    <a:pt x="0" y="307645"/>
                  </a:moveTo>
                  <a:lnTo>
                    <a:pt x="0" y="0"/>
                  </a:lnTo>
                </a:path>
              </a:pathLst>
            </a:custGeom>
            <a:ln w="36530">
              <a:solidFill>
                <a:srgbClr val="387886"/>
              </a:solidFill>
            </a:ln>
          </p:spPr>
          <p:txBody>
            <a:bodyPr wrap="square" lIns="0" tIns="0" rIns="0" bIns="0" rtlCol="0"/>
            <a:lstStyle/>
            <a:p>
              <a:endParaRPr lang="gl-ES" noProof="0" dirty="0">
                <a:latin typeface="Poppins" panose="00000500000000000000" pitchFamily="2" charset="0"/>
                <a:cs typeface="Poppins" panose="00000500000000000000" pitchFamily="2" charset="0"/>
              </a:endParaRPr>
            </a:p>
          </p:txBody>
        </p:sp>
        <p:sp>
          <p:nvSpPr>
            <p:cNvPr id="225" name="object 6">
              <a:extLst>
                <a:ext uri="{FF2B5EF4-FFF2-40B4-BE49-F238E27FC236}">
                  <a16:creationId xmlns:a16="http://schemas.microsoft.com/office/drawing/2014/main" id="{DDD66D6D-BCA2-8C8F-005B-18067690BA00}"/>
                </a:ext>
              </a:extLst>
            </p:cNvPr>
            <p:cNvSpPr/>
            <p:nvPr/>
          </p:nvSpPr>
          <p:spPr>
            <a:xfrm>
              <a:off x="1122321" y="5631112"/>
              <a:ext cx="287020" cy="0"/>
            </a:xfrm>
            <a:custGeom>
              <a:avLst/>
              <a:gdLst/>
              <a:ahLst/>
              <a:cxnLst/>
              <a:rect l="l" t="t" r="r" b="b"/>
              <a:pathLst>
                <a:path w="287019">
                  <a:moveTo>
                    <a:pt x="286749" y="0"/>
                  </a:moveTo>
                  <a:lnTo>
                    <a:pt x="0" y="0"/>
                  </a:lnTo>
                </a:path>
              </a:pathLst>
            </a:custGeom>
            <a:ln w="36530">
              <a:solidFill>
                <a:srgbClr val="387886"/>
              </a:solidFill>
            </a:ln>
          </p:spPr>
          <p:txBody>
            <a:bodyPr wrap="square" lIns="0" tIns="0" rIns="0" bIns="0" rtlCol="0"/>
            <a:lstStyle/>
            <a:p>
              <a:endParaRPr lang="gl-ES" noProof="0" dirty="0">
                <a:latin typeface="Poppins" panose="00000500000000000000" pitchFamily="2" charset="0"/>
                <a:cs typeface="Poppins" panose="00000500000000000000" pitchFamily="2" charset="0"/>
              </a:endParaRPr>
            </a:p>
          </p:txBody>
        </p:sp>
        <p:sp>
          <p:nvSpPr>
            <p:cNvPr id="226" name="object 7">
              <a:extLst>
                <a:ext uri="{FF2B5EF4-FFF2-40B4-BE49-F238E27FC236}">
                  <a16:creationId xmlns:a16="http://schemas.microsoft.com/office/drawing/2014/main" id="{786CA04B-D7F4-3374-D0ED-E50D17084365}"/>
                </a:ext>
              </a:extLst>
            </p:cNvPr>
            <p:cNvSpPr/>
            <p:nvPr/>
          </p:nvSpPr>
          <p:spPr>
            <a:xfrm>
              <a:off x="1122312" y="5961605"/>
              <a:ext cx="280035" cy="0"/>
            </a:xfrm>
            <a:custGeom>
              <a:avLst/>
              <a:gdLst/>
              <a:ahLst/>
              <a:cxnLst/>
              <a:rect l="l" t="t" r="r" b="b"/>
              <a:pathLst>
                <a:path w="280034">
                  <a:moveTo>
                    <a:pt x="279908" y="0"/>
                  </a:moveTo>
                  <a:lnTo>
                    <a:pt x="0" y="0"/>
                  </a:lnTo>
                </a:path>
              </a:pathLst>
            </a:custGeom>
            <a:ln w="36530">
              <a:solidFill>
                <a:srgbClr val="387886"/>
              </a:solidFill>
            </a:ln>
          </p:spPr>
          <p:txBody>
            <a:bodyPr wrap="square" lIns="0" tIns="0" rIns="0" bIns="0" rtlCol="0"/>
            <a:lstStyle/>
            <a:p>
              <a:endParaRPr lang="gl-ES" noProof="0" dirty="0">
                <a:latin typeface="Poppins" panose="00000500000000000000" pitchFamily="2" charset="0"/>
                <a:cs typeface="Poppins" panose="00000500000000000000" pitchFamily="2" charset="0"/>
              </a:endParaRPr>
            </a:p>
          </p:txBody>
        </p:sp>
      </p:grpSp>
      <p:sp>
        <p:nvSpPr>
          <p:cNvPr id="227" name="object 67">
            <a:extLst>
              <a:ext uri="{FF2B5EF4-FFF2-40B4-BE49-F238E27FC236}">
                <a16:creationId xmlns:a16="http://schemas.microsoft.com/office/drawing/2014/main" id="{FE4DFC55-5C12-FAD7-1BFC-66E3FE8EE093}"/>
              </a:ext>
            </a:extLst>
          </p:cNvPr>
          <p:cNvSpPr txBox="1"/>
          <p:nvPr/>
        </p:nvSpPr>
        <p:spPr>
          <a:xfrm>
            <a:off x="8001662" y="1903488"/>
            <a:ext cx="3568011" cy="294598"/>
          </a:xfrm>
          <a:prstGeom prst="rect">
            <a:avLst/>
          </a:prstGeom>
        </p:spPr>
        <p:txBody>
          <a:bodyPr vert="horz" wrap="square" lIns="0" tIns="104297" rIns="0" bIns="0" rtlCol="0">
            <a:spAutoFit/>
          </a:bodyPr>
          <a:lstStyle/>
          <a:p>
            <a:pPr marR="104302">
              <a:spcBef>
                <a:spcPts val="821"/>
              </a:spcBef>
            </a:pPr>
            <a:r>
              <a:rPr lang="gl-ES" sz="1230" b="1" spc="76" noProof="0" dirty="0">
                <a:solidFill>
                  <a:srgbClr val="387886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Dilución dos custos</a:t>
            </a:r>
            <a:endParaRPr lang="gl-ES" sz="1230" noProof="0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229" name="object 67">
            <a:extLst>
              <a:ext uri="{FF2B5EF4-FFF2-40B4-BE49-F238E27FC236}">
                <a16:creationId xmlns:a16="http://schemas.microsoft.com/office/drawing/2014/main" id="{18FDA447-81B9-E847-4B22-C3CCCC61DA79}"/>
              </a:ext>
            </a:extLst>
          </p:cNvPr>
          <p:cNvSpPr txBox="1"/>
          <p:nvPr/>
        </p:nvSpPr>
        <p:spPr>
          <a:xfrm>
            <a:off x="8001661" y="2384873"/>
            <a:ext cx="3568011" cy="294598"/>
          </a:xfrm>
          <a:prstGeom prst="rect">
            <a:avLst/>
          </a:prstGeom>
        </p:spPr>
        <p:txBody>
          <a:bodyPr vert="horz" wrap="square" lIns="0" tIns="104297" rIns="0" bIns="0" rtlCol="0">
            <a:spAutoFit/>
          </a:bodyPr>
          <a:lstStyle/>
          <a:p>
            <a:pPr marR="104302">
              <a:spcBef>
                <a:spcPts val="821"/>
              </a:spcBef>
            </a:pPr>
            <a:r>
              <a:rPr lang="gl-ES" sz="1230" b="1" spc="76" noProof="0" dirty="0">
                <a:solidFill>
                  <a:srgbClr val="387886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Custos de mantemento compartidos</a:t>
            </a:r>
            <a:endParaRPr lang="gl-ES" sz="1230" noProof="0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230" name="object 67">
            <a:extLst>
              <a:ext uri="{FF2B5EF4-FFF2-40B4-BE49-F238E27FC236}">
                <a16:creationId xmlns:a16="http://schemas.microsoft.com/office/drawing/2014/main" id="{CEDDFEE2-9F13-0000-26F9-3EED14533998}"/>
              </a:ext>
            </a:extLst>
          </p:cNvPr>
          <p:cNvSpPr txBox="1"/>
          <p:nvPr/>
        </p:nvSpPr>
        <p:spPr>
          <a:xfrm>
            <a:off x="8004155" y="3848577"/>
            <a:ext cx="3568011" cy="294598"/>
          </a:xfrm>
          <a:prstGeom prst="rect">
            <a:avLst/>
          </a:prstGeom>
        </p:spPr>
        <p:txBody>
          <a:bodyPr vert="horz" wrap="square" lIns="0" tIns="104297" rIns="0" bIns="0" rtlCol="0">
            <a:spAutoFit/>
          </a:bodyPr>
          <a:lstStyle/>
          <a:p>
            <a:pPr marR="104302">
              <a:spcBef>
                <a:spcPts val="821"/>
              </a:spcBef>
            </a:pPr>
            <a:r>
              <a:rPr lang="gl-ES" sz="1230" b="1" spc="76" noProof="0" dirty="0">
                <a:solidFill>
                  <a:srgbClr val="387886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Xestión colectiva das instalacións</a:t>
            </a:r>
            <a:endParaRPr lang="gl-ES" sz="1230" noProof="0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231" name="object 67">
            <a:extLst>
              <a:ext uri="{FF2B5EF4-FFF2-40B4-BE49-F238E27FC236}">
                <a16:creationId xmlns:a16="http://schemas.microsoft.com/office/drawing/2014/main" id="{3F5D9D60-E142-53E9-98F6-460F2788BAC4}"/>
              </a:ext>
            </a:extLst>
          </p:cNvPr>
          <p:cNvSpPr txBox="1"/>
          <p:nvPr/>
        </p:nvSpPr>
        <p:spPr>
          <a:xfrm>
            <a:off x="8001661" y="3370672"/>
            <a:ext cx="3568011" cy="294598"/>
          </a:xfrm>
          <a:prstGeom prst="rect">
            <a:avLst/>
          </a:prstGeom>
        </p:spPr>
        <p:txBody>
          <a:bodyPr vert="horz" wrap="square" lIns="0" tIns="104297" rIns="0" bIns="0" rtlCol="0">
            <a:spAutoFit/>
          </a:bodyPr>
          <a:lstStyle/>
          <a:p>
            <a:pPr marR="104302">
              <a:spcBef>
                <a:spcPts val="821"/>
              </a:spcBef>
            </a:pPr>
            <a:r>
              <a:rPr lang="gl-ES" sz="1230" b="1" spc="76" noProof="0" dirty="0">
                <a:solidFill>
                  <a:srgbClr val="387886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Maior poder de negociación</a:t>
            </a:r>
            <a:endParaRPr lang="gl-ES" sz="1230" noProof="0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232" name="object 67">
            <a:extLst>
              <a:ext uri="{FF2B5EF4-FFF2-40B4-BE49-F238E27FC236}">
                <a16:creationId xmlns:a16="http://schemas.microsoft.com/office/drawing/2014/main" id="{E1829E9E-A125-8FB2-EF42-E0B59083F8D7}"/>
              </a:ext>
            </a:extLst>
          </p:cNvPr>
          <p:cNvSpPr txBox="1"/>
          <p:nvPr/>
        </p:nvSpPr>
        <p:spPr>
          <a:xfrm>
            <a:off x="7994269" y="2874834"/>
            <a:ext cx="3568011" cy="294598"/>
          </a:xfrm>
          <a:prstGeom prst="rect">
            <a:avLst/>
          </a:prstGeom>
        </p:spPr>
        <p:txBody>
          <a:bodyPr vert="horz" wrap="square" lIns="0" tIns="104297" rIns="0" bIns="0" rtlCol="0">
            <a:spAutoFit/>
          </a:bodyPr>
          <a:lstStyle/>
          <a:p>
            <a:pPr marR="104302">
              <a:spcBef>
                <a:spcPts val="821"/>
              </a:spcBef>
            </a:pPr>
            <a:r>
              <a:rPr lang="gl-ES" sz="1230" b="1" spc="76" noProof="0" dirty="0">
                <a:solidFill>
                  <a:srgbClr val="387886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Infraestrutura compartida </a:t>
            </a:r>
            <a:endParaRPr lang="gl-ES" sz="1230" noProof="0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grpSp>
        <p:nvGrpSpPr>
          <p:cNvPr id="237" name="object 2">
            <a:extLst>
              <a:ext uri="{FF2B5EF4-FFF2-40B4-BE49-F238E27FC236}">
                <a16:creationId xmlns:a16="http://schemas.microsoft.com/office/drawing/2014/main" id="{2A0303C4-EC50-4CCF-710F-1F8B232E6A32}"/>
              </a:ext>
            </a:extLst>
          </p:cNvPr>
          <p:cNvGrpSpPr/>
          <p:nvPr/>
        </p:nvGrpSpPr>
        <p:grpSpPr>
          <a:xfrm>
            <a:off x="7521296" y="4803040"/>
            <a:ext cx="4040984" cy="380030"/>
            <a:chOff x="910063" y="5494598"/>
            <a:chExt cx="6076950" cy="571500"/>
          </a:xfrm>
        </p:grpSpPr>
        <p:sp>
          <p:nvSpPr>
            <p:cNvPr id="238" name="object 3">
              <a:extLst>
                <a:ext uri="{FF2B5EF4-FFF2-40B4-BE49-F238E27FC236}">
                  <a16:creationId xmlns:a16="http://schemas.microsoft.com/office/drawing/2014/main" id="{9038CBE6-C101-78FE-B357-B949666994BB}"/>
                </a:ext>
              </a:extLst>
            </p:cNvPr>
            <p:cNvSpPr/>
            <p:nvPr/>
          </p:nvSpPr>
          <p:spPr>
            <a:xfrm>
              <a:off x="910063" y="5494598"/>
              <a:ext cx="6076950" cy="571500"/>
            </a:xfrm>
            <a:custGeom>
              <a:avLst/>
              <a:gdLst/>
              <a:ahLst/>
              <a:cxnLst/>
              <a:rect l="l" t="t" r="r" b="b"/>
              <a:pathLst>
                <a:path w="6076950" h="571500">
                  <a:moveTo>
                    <a:pt x="6076950" y="571500"/>
                  </a:moveTo>
                  <a:lnTo>
                    <a:pt x="0" y="571500"/>
                  </a:lnTo>
                  <a:lnTo>
                    <a:pt x="0" y="0"/>
                  </a:lnTo>
                  <a:lnTo>
                    <a:pt x="6076950" y="0"/>
                  </a:lnTo>
                  <a:lnTo>
                    <a:pt x="6076950" y="571500"/>
                  </a:lnTo>
                  <a:close/>
                </a:path>
              </a:pathLst>
            </a:custGeom>
            <a:solidFill>
              <a:srgbClr val="CDE8D1"/>
            </a:solidFill>
          </p:spPr>
          <p:txBody>
            <a:bodyPr wrap="square" lIns="0" tIns="0" rIns="0" bIns="0" rtlCol="0"/>
            <a:lstStyle/>
            <a:p>
              <a:endParaRPr lang="gl-ES" noProof="0" dirty="0">
                <a:latin typeface="Poppins" panose="00000500000000000000" pitchFamily="2" charset="0"/>
                <a:cs typeface="Poppins" panose="00000500000000000000" pitchFamily="2" charset="0"/>
              </a:endParaRPr>
            </a:p>
          </p:txBody>
        </p:sp>
        <p:sp>
          <p:nvSpPr>
            <p:cNvPr id="239" name="object 4">
              <a:extLst>
                <a:ext uri="{FF2B5EF4-FFF2-40B4-BE49-F238E27FC236}">
                  <a16:creationId xmlns:a16="http://schemas.microsoft.com/office/drawing/2014/main" id="{6FC870CB-8328-63D8-F881-DE87086FBB0A}"/>
                </a:ext>
              </a:extLst>
            </p:cNvPr>
            <p:cNvSpPr/>
            <p:nvPr/>
          </p:nvSpPr>
          <p:spPr>
            <a:xfrm>
              <a:off x="1104058" y="5642472"/>
              <a:ext cx="0" cy="307975"/>
            </a:xfrm>
            <a:custGeom>
              <a:avLst/>
              <a:gdLst/>
              <a:ahLst/>
              <a:cxnLst/>
              <a:rect l="l" t="t" r="r" b="b"/>
              <a:pathLst>
                <a:path h="307975">
                  <a:moveTo>
                    <a:pt x="0" y="307645"/>
                  </a:moveTo>
                  <a:lnTo>
                    <a:pt x="0" y="0"/>
                  </a:lnTo>
                </a:path>
              </a:pathLst>
            </a:custGeom>
            <a:ln w="36530">
              <a:solidFill>
                <a:srgbClr val="387886"/>
              </a:solidFill>
            </a:ln>
          </p:spPr>
          <p:txBody>
            <a:bodyPr wrap="square" lIns="0" tIns="0" rIns="0" bIns="0" rtlCol="0"/>
            <a:lstStyle/>
            <a:p>
              <a:endParaRPr lang="gl-ES" noProof="0" dirty="0">
                <a:latin typeface="Poppins" panose="00000500000000000000" pitchFamily="2" charset="0"/>
                <a:cs typeface="Poppins" panose="00000500000000000000" pitchFamily="2" charset="0"/>
              </a:endParaRPr>
            </a:p>
          </p:txBody>
        </p:sp>
        <p:sp>
          <p:nvSpPr>
            <p:cNvPr id="240" name="object 5">
              <a:extLst>
                <a:ext uri="{FF2B5EF4-FFF2-40B4-BE49-F238E27FC236}">
                  <a16:creationId xmlns:a16="http://schemas.microsoft.com/office/drawing/2014/main" id="{9E4A80F3-5D98-64B9-8EC9-470626CBB828}"/>
                </a:ext>
              </a:extLst>
            </p:cNvPr>
            <p:cNvSpPr/>
            <p:nvPr/>
          </p:nvSpPr>
          <p:spPr>
            <a:xfrm>
              <a:off x="1427336" y="5642472"/>
              <a:ext cx="0" cy="307975"/>
            </a:xfrm>
            <a:custGeom>
              <a:avLst/>
              <a:gdLst/>
              <a:ahLst/>
              <a:cxnLst/>
              <a:rect l="l" t="t" r="r" b="b"/>
              <a:pathLst>
                <a:path h="307975">
                  <a:moveTo>
                    <a:pt x="0" y="307645"/>
                  </a:moveTo>
                  <a:lnTo>
                    <a:pt x="0" y="0"/>
                  </a:lnTo>
                </a:path>
              </a:pathLst>
            </a:custGeom>
            <a:ln w="36530">
              <a:solidFill>
                <a:srgbClr val="387886"/>
              </a:solidFill>
            </a:ln>
          </p:spPr>
          <p:txBody>
            <a:bodyPr wrap="square" lIns="0" tIns="0" rIns="0" bIns="0" rtlCol="0"/>
            <a:lstStyle/>
            <a:p>
              <a:endParaRPr lang="gl-ES" noProof="0" dirty="0">
                <a:latin typeface="Poppins" panose="00000500000000000000" pitchFamily="2" charset="0"/>
                <a:cs typeface="Poppins" panose="00000500000000000000" pitchFamily="2" charset="0"/>
              </a:endParaRPr>
            </a:p>
          </p:txBody>
        </p:sp>
        <p:sp>
          <p:nvSpPr>
            <p:cNvPr id="241" name="object 6">
              <a:extLst>
                <a:ext uri="{FF2B5EF4-FFF2-40B4-BE49-F238E27FC236}">
                  <a16:creationId xmlns:a16="http://schemas.microsoft.com/office/drawing/2014/main" id="{FFB10406-1BD1-F9B0-6B57-A06FC5F3D175}"/>
                </a:ext>
              </a:extLst>
            </p:cNvPr>
            <p:cNvSpPr/>
            <p:nvPr/>
          </p:nvSpPr>
          <p:spPr>
            <a:xfrm>
              <a:off x="1122321" y="5631112"/>
              <a:ext cx="287020" cy="0"/>
            </a:xfrm>
            <a:custGeom>
              <a:avLst/>
              <a:gdLst/>
              <a:ahLst/>
              <a:cxnLst/>
              <a:rect l="l" t="t" r="r" b="b"/>
              <a:pathLst>
                <a:path w="287019">
                  <a:moveTo>
                    <a:pt x="286749" y="0"/>
                  </a:moveTo>
                  <a:lnTo>
                    <a:pt x="0" y="0"/>
                  </a:lnTo>
                </a:path>
              </a:pathLst>
            </a:custGeom>
            <a:ln w="36530">
              <a:solidFill>
                <a:srgbClr val="387886"/>
              </a:solidFill>
            </a:ln>
          </p:spPr>
          <p:txBody>
            <a:bodyPr wrap="square" lIns="0" tIns="0" rIns="0" bIns="0" rtlCol="0"/>
            <a:lstStyle/>
            <a:p>
              <a:endParaRPr lang="gl-ES" noProof="0" dirty="0">
                <a:latin typeface="Poppins" panose="00000500000000000000" pitchFamily="2" charset="0"/>
                <a:cs typeface="Poppins" panose="00000500000000000000" pitchFamily="2" charset="0"/>
              </a:endParaRPr>
            </a:p>
          </p:txBody>
        </p:sp>
        <p:sp>
          <p:nvSpPr>
            <p:cNvPr id="242" name="object 7">
              <a:extLst>
                <a:ext uri="{FF2B5EF4-FFF2-40B4-BE49-F238E27FC236}">
                  <a16:creationId xmlns:a16="http://schemas.microsoft.com/office/drawing/2014/main" id="{F781B55B-F7E4-7FA9-08C5-885A67EC7F81}"/>
                </a:ext>
              </a:extLst>
            </p:cNvPr>
            <p:cNvSpPr/>
            <p:nvPr/>
          </p:nvSpPr>
          <p:spPr>
            <a:xfrm>
              <a:off x="1122312" y="5961605"/>
              <a:ext cx="280035" cy="0"/>
            </a:xfrm>
            <a:custGeom>
              <a:avLst/>
              <a:gdLst/>
              <a:ahLst/>
              <a:cxnLst/>
              <a:rect l="l" t="t" r="r" b="b"/>
              <a:pathLst>
                <a:path w="280034">
                  <a:moveTo>
                    <a:pt x="279908" y="0"/>
                  </a:moveTo>
                  <a:lnTo>
                    <a:pt x="0" y="0"/>
                  </a:lnTo>
                </a:path>
              </a:pathLst>
            </a:custGeom>
            <a:ln w="36530">
              <a:solidFill>
                <a:srgbClr val="387886"/>
              </a:solidFill>
            </a:ln>
          </p:spPr>
          <p:txBody>
            <a:bodyPr wrap="square" lIns="0" tIns="0" rIns="0" bIns="0" rtlCol="0"/>
            <a:lstStyle/>
            <a:p>
              <a:endParaRPr lang="gl-ES" noProof="0" dirty="0">
                <a:latin typeface="Poppins" panose="00000500000000000000" pitchFamily="2" charset="0"/>
                <a:cs typeface="Poppins" panose="00000500000000000000" pitchFamily="2" charset="0"/>
              </a:endParaRPr>
            </a:p>
          </p:txBody>
        </p:sp>
      </p:grpSp>
      <p:sp>
        <p:nvSpPr>
          <p:cNvPr id="243" name="object 67">
            <a:extLst>
              <a:ext uri="{FF2B5EF4-FFF2-40B4-BE49-F238E27FC236}">
                <a16:creationId xmlns:a16="http://schemas.microsoft.com/office/drawing/2014/main" id="{D59C9D0B-B984-F996-4300-0F6287801FE6}"/>
              </a:ext>
            </a:extLst>
          </p:cNvPr>
          <p:cNvSpPr txBox="1"/>
          <p:nvPr/>
        </p:nvSpPr>
        <p:spPr>
          <a:xfrm>
            <a:off x="8004155" y="4809439"/>
            <a:ext cx="3568011" cy="294598"/>
          </a:xfrm>
          <a:prstGeom prst="rect">
            <a:avLst/>
          </a:prstGeom>
        </p:spPr>
        <p:txBody>
          <a:bodyPr vert="horz" wrap="square" lIns="0" tIns="104297" rIns="0" bIns="0" rtlCol="0">
            <a:spAutoFit/>
          </a:bodyPr>
          <a:lstStyle/>
          <a:p>
            <a:pPr marR="104302">
              <a:spcBef>
                <a:spcPts val="821"/>
              </a:spcBef>
            </a:pPr>
            <a:r>
              <a:rPr lang="gl-ES" sz="1230" b="1" spc="76" noProof="0" dirty="0">
                <a:solidFill>
                  <a:srgbClr val="387886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Toma de decisións colectiva</a:t>
            </a:r>
            <a:endParaRPr lang="gl-ES" sz="1230" noProof="0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245" name="Imagen 244">
            <a:extLst>
              <a:ext uri="{FF2B5EF4-FFF2-40B4-BE49-F238E27FC236}">
                <a16:creationId xmlns:a16="http://schemas.microsoft.com/office/drawing/2014/main" id="{90CDF73E-2A24-28CB-371A-95A992FD72DE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-645" t="12" r="-1" b="88402"/>
          <a:stretch/>
        </p:blipFill>
        <p:spPr>
          <a:xfrm>
            <a:off x="7653405" y="4885968"/>
            <a:ext cx="196349" cy="244402"/>
          </a:xfrm>
          <a:prstGeom prst="rect">
            <a:avLst/>
          </a:prstGeom>
        </p:spPr>
      </p:pic>
      <p:pic>
        <p:nvPicPr>
          <p:cNvPr id="246" name="Imagen 245">
            <a:extLst>
              <a:ext uri="{FF2B5EF4-FFF2-40B4-BE49-F238E27FC236}">
                <a16:creationId xmlns:a16="http://schemas.microsoft.com/office/drawing/2014/main" id="{2BA80F6E-6BFC-218C-CA7F-EB08B0C11631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r="526" b="77759"/>
          <a:stretch/>
        </p:blipFill>
        <p:spPr>
          <a:xfrm>
            <a:off x="7615845" y="1940097"/>
            <a:ext cx="271465" cy="295108"/>
          </a:xfrm>
          <a:prstGeom prst="rect">
            <a:avLst/>
          </a:prstGeom>
        </p:spPr>
      </p:pic>
      <p:pic>
        <p:nvPicPr>
          <p:cNvPr id="247" name="Imagen 246">
            <a:extLst>
              <a:ext uri="{FF2B5EF4-FFF2-40B4-BE49-F238E27FC236}">
                <a16:creationId xmlns:a16="http://schemas.microsoft.com/office/drawing/2014/main" id="{D9382EBB-994E-9295-30C5-255344CD322C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r="526" b="77759"/>
          <a:stretch/>
        </p:blipFill>
        <p:spPr>
          <a:xfrm>
            <a:off x="7615845" y="2429718"/>
            <a:ext cx="271465" cy="295108"/>
          </a:xfrm>
          <a:prstGeom prst="rect">
            <a:avLst/>
          </a:prstGeom>
        </p:spPr>
      </p:pic>
      <p:pic>
        <p:nvPicPr>
          <p:cNvPr id="248" name="Imagen 247">
            <a:extLst>
              <a:ext uri="{FF2B5EF4-FFF2-40B4-BE49-F238E27FC236}">
                <a16:creationId xmlns:a16="http://schemas.microsoft.com/office/drawing/2014/main" id="{41A4E122-72F2-6011-F2D7-E069CAD78A1B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r="526" b="77759"/>
          <a:stretch/>
        </p:blipFill>
        <p:spPr>
          <a:xfrm>
            <a:off x="7615845" y="2917603"/>
            <a:ext cx="271465" cy="295108"/>
          </a:xfrm>
          <a:prstGeom prst="rect">
            <a:avLst/>
          </a:prstGeom>
        </p:spPr>
      </p:pic>
      <p:pic>
        <p:nvPicPr>
          <p:cNvPr id="249" name="Imagen 248">
            <a:extLst>
              <a:ext uri="{FF2B5EF4-FFF2-40B4-BE49-F238E27FC236}">
                <a16:creationId xmlns:a16="http://schemas.microsoft.com/office/drawing/2014/main" id="{7D8C1D72-FE6B-02D1-97D2-736509AEC47A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r="526" b="77759"/>
          <a:stretch/>
        </p:blipFill>
        <p:spPr>
          <a:xfrm>
            <a:off x="7615845" y="3412373"/>
            <a:ext cx="271465" cy="295108"/>
          </a:xfrm>
          <a:prstGeom prst="rect">
            <a:avLst/>
          </a:prstGeom>
        </p:spPr>
      </p:pic>
      <p:pic>
        <p:nvPicPr>
          <p:cNvPr id="250" name="Imagen 249">
            <a:extLst>
              <a:ext uri="{FF2B5EF4-FFF2-40B4-BE49-F238E27FC236}">
                <a16:creationId xmlns:a16="http://schemas.microsoft.com/office/drawing/2014/main" id="{4447CE59-3D72-27F2-C750-9D422BB5FC4D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r="526" b="77759"/>
          <a:stretch/>
        </p:blipFill>
        <p:spPr>
          <a:xfrm>
            <a:off x="7615845" y="3895725"/>
            <a:ext cx="271465" cy="295108"/>
          </a:xfrm>
          <a:prstGeom prst="rect">
            <a:avLst/>
          </a:prstGeom>
        </p:spPr>
      </p:pic>
      <p:sp>
        <p:nvSpPr>
          <p:cNvPr id="251" name="Rectángulo 250">
            <a:extLst>
              <a:ext uri="{FF2B5EF4-FFF2-40B4-BE49-F238E27FC236}">
                <a16:creationId xmlns:a16="http://schemas.microsoft.com/office/drawing/2014/main" id="{71697F7F-84EA-68D4-4A92-49804E825728}"/>
              </a:ext>
            </a:extLst>
          </p:cNvPr>
          <p:cNvSpPr/>
          <p:nvPr/>
        </p:nvSpPr>
        <p:spPr>
          <a:xfrm>
            <a:off x="1733147" y="1445767"/>
            <a:ext cx="1607567" cy="294598"/>
          </a:xfrm>
          <a:prstGeom prst="rect">
            <a:avLst/>
          </a:prstGeom>
          <a:solidFill>
            <a:srgbClr val="667667"/>
          </a:solidFill>
          <a:ln>
            <a:solidFill>
              <a:srgbClr val="66766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b="1" dirty="0">
                <a:latin typeface="Poppins" panose="00000500000000000000" pitchFamily="2" charset="0"/>
                <a:cs typeface="Poppins" panose="00000500000000000000" pitchFamily="2" charset="0"/>
              </a:rPr>
              <a:t>INDIVIDUAL</a:t>
            </a:r>
          </a:p>
        </p:txBody>
      </p:sp>
      <p:sp>
        <p:nvSpPr>
          <p:cNvPr id="252" name="Rectángulo 251">
            <a:extLst>
              <a:ext uri="{FF2B5EF4-FFF2-40B4-BE49-F238E27FC236}">
                <a16:creationId xmlns:a16="http://schemas.microsoft.com/office/drawing/2014/main" id="{CB4070CE-2A41-2AC3-6D10-CA32352C1C59}"/>
              </a:ext>
            </a:extLst>
          </p:cNvPr>
          <p:cNvSpPr/>
          <p:nvPr/>
        </p:nvSpPr>
        <p:spPr>
          <a:xfrm>
            <a:off x="8737462" y="1445048"/>
            <a:ext cx="1607567" cy="294598"/>
          </a:xfrm>
          <a:prstGeom prst="rect">
            <a:avLst/>
          </a:prstGeom>
          <a:solidFill>
            <a:srgbClr val="667667"/>
          </a:solidFill>
          <a:ln>
            <a:solidFill>
              <a:srgbClr val="66766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b="1" dirty="0">
                <a:latin typeface="Poppins" panose="00000500000000000000" pitchFamily="2" charset="0"/>
                <a:cs typeface="Poppins" panose="00000500000000000000" pitchFamily="2" charset="0"/>
              </a:rPr>
              <a:t>COLECTIVO</a:t>
            </a:r>
          </a:p>
        </p:txBody>
      </p:sp>
      <p:grpSp>
        <p:nvGrpSpPr>
          <p:cNvPr id="253" name="object 2">
            <a:extLst>
              <a:ext uri="{FF2B5EF4-FFF2-40B4-BE49-F238E27FC236}">
                <a16:creationId xmlns:a16="http://schemas.microsoft.com/office/drawing/2014/main" id="{6726CB24-A30B-BDE0-42D5-58ECAFE7AD33}"/>
              </a:ext>
            </a:extLst>
          </p:cNvPr>
          <p:cNvGrpSpPr/>
          <p:nvPr/>
        </p:nvGrpSpPr>
        <p:grpSpPr>
          <a:xfrm>
            <a:off x="506553" y="5296646"/>
            <a:ext cx="4040984" cy="380030"/>
            <a:chOff x="910063" y="5494598"/>
            <a:chExt cx="6076950" cy="571500"/>
          </a:xfrm>
        </p:grpSpPr>
        <p:sp>
          <p:nvSpPr>
            <p:cNvPr id="254" name="object 3">
              <a:extLst>
                <a:ext uri="{FF2B5EF4-FFF2-40B4-BE49-F238E27FC236}">
                  <a16:creationId xmlns:a16="http://schemas.microsoft.com/office/drawing/2014/main" id="{20C2DBEB-ABF6-2180-73EE-655B2283DA8F}"/>
                </a:ext>
              </a:extLst>
            </p:cNvPr>
            <p:cNvSpPr/>
            <p:nvPr/>
          </p:nvSpPr>
          <p:spPr>
            <a:xfrm>
              <a:off x="910063" y="5494598"/>
              <a:ext cx="6076950" cy="571500"/>
            </a:xfrm>
            <a:custGeom>
              <a:avLst/>
              <a:gdLst/>
              <a:ahLst/>
              <a:cxnLst/>
              <a:rect l="l" t="t" r="r" b="b"/>
              <a:pathLst>
                <a:path w="6076950" h="571500">
                  <a:moveTo>
                    <a:pt x="6076950" y="571500"/>
                  </a:moveTo>
                  <a:lnTo>
                    <a:pt x="0" y="571500"/>
                  </a:lnTo>
                  <a:lnTo>
                    <a:pt x="0" y="0"/>
                  </a:lnTo>
                  <a:lnTo>
                    <a:pt x="6076950" y="0"/>
                  </a:lnTo>
                  <a:lnTo>
                    <a:pt x="6076950" y="571500"/>
                  </a:lnTo>
                  <a:close/>
                </a:path>
              </a:pathLst>
            </a:custGeom>
            <a:solidFill>
              <a:srgbClr val="CDE8D1"/>
            </a:solidFill>
          </p:spPr>
          <p:txBody>
            <a:bodyPr wrap="square" lIns="0" tIns="0" rIns="0" bIns="0" rtlCol="0"/>
            <a:lstStyle/>
            <a:p>
              <a:endParaRPr lang="gl-ES" noProof="0" dirty="0">
                <a:latin typeface="Poppins" panose="00000500000000000000" pitchFamily="2" charset="0"/>
                <a:cs typeface="Poppins" panose="00000500000000000000" pitchFamily="2" charset="0"/>
              </a:endParaRPr>
            </a:p>
          </p:txBody>
        </p:sp>
        <p:sp>
          <p:nvSpPr>
            <p:cNvPr id="255" name="object 4">
              <a:extLst>
                <a:ext uri="{FF2B5EF4-FFF2-40B4-BE49-F238E27FC236}">
                  <a16:creationId xmlns:a16="http://schemas.microsoft.com/office/drawing/2014/main" id="{96BA481C-DA0F-C529-1894-EEB63BA3ED9A}"/>
                </a:ext>
              </a:extLst>
            </p:cNvPr>
            <p:cNvSpPr/>
            <p:nvPr/>
          </p:nvSpPr>
          <p:spPr>
            <a:xfrm>
              <a:off x="1104058" y="5642472"/>
              <a:ext cx="0" cy="307975"/>
            </a:xfrm>
            <a:custGeom>
              <a:avLst/>
              <a:gdLst/>
              <a:ahLst/>
              <a:cxnLst/>
              <a:rect l="l" t="t" r="r" b="b"/>
              <a:pathLst>
                <a:path h="307975">
                  <a:moveTo>
                    <a:pt x="0" y="307645"/>
                  </a:moveTo>
                  <a:lnTo>
                    <a:pt x="0" y="0"/>
                  </a:lnTo>
                </a:path>
              </a:pathLst>
            </a:custGeom>
            <a:ln w="36530">
              <a:solidFill>
                <a:srgbClr val="387886"/>
              </a:solidFill>
            </a:ln>
          </p:spPr>
          <p:txBody>
            <a:bodyPr wrap="square" lIns="0" tIns="0" rIns="0" bIns="0" rtlCol="0"/>
            <a:lstStyle/>
            <a:p>
              <a:endParaRPr lang="gl-ES" noProof="0" dirty="0">
                <a:latin typeface="Poppins" panose="00000500000000000000" pitchFamily="2" charset="0"/>
                <a:cs typeface="Poppins" panose="00000500000000000000" pitchFamily="2" charset="0"/>
              </a:endParaRPr>
            </a:p>
          </p:txBody>
        </p:sp>
        <p:sp>
          <p:nvSpPr>
            <p:cNvPr id="256" name="object 5">
              <a:extLst>
                <a:ext uri="{FF2B5EF4-FFF2-40B4-BE49-F238E27FC236}">
                  <a16:creationId xmlns:a16="http://schemas.microsoft.com/office/drawing/2014/main" id="{16A66063-8ADD-C262-EBF2-546C7F0AB72D}"/>
                </a:ext>
              </a:extLst>
            </p:cNvPr>
            <p:cNvSpPr/>
            <p:nvPr/>
          </p:nvSpPr>
          <p:spPr>
            <a:xfrm>
              <a:off x="1427336" y="5642472"/>
              <a:ext cx="0" cy="307975"/>
            </a:xfrm>
            <a:custGeom>
              <a:avLst/>
              <a:gdLst/>
              <a:ahLst/>
              <a:cxnLst/>
              <a:rect l="l" t="t" r="r" b="b"/>
              <a:pathLst>
                <a:path h="307975">
                  <a:moveTo>
                    <a:pt x="0" y="307645"/>
                  </a:moveTo>
                  <a:lnTo>
                    <a:pt x="0" y="0"/>
                  </a:lnTo>
                </a:path>
              </a:pathLst>
            </a:custGeom>
            <a:ln w="36530">
              <a:solidFill>
                <a:srgbClr val="387886"/>
              </a:solidFill>
            </a:ln>
          </p:spPr>
          <p:txBody>
            <a:bodyPr wrap="square" lIns="0" tIns="0" rIns="0" bIns="0" rtlCol="0"/>
            <a:lstStyle/>
            <a:p>
              <a:endParaRPr lang="gl-ES" noProof="0" dirty="0">
                <a:latin typeface="Poppins" panose="00000500000000000000" pitchFamily="2" charset="0"/>
                <a:cs typeface="Poppins" panose="00000500000000000000" pitchFamily="2" charset="0"/>
              </a:endParaRPr>
            </a:p>
          </p:txBody>
        </p:sp>
        <p:sp>
          <p:nvSpPr>
            <p:cNvPr id="257" name="object 6">
              <a:extLst>
                <a:ext uri="{FF2B5EF4-FFF2-40B4-BE49-F238E27FC236}">
                  <a16:creationId xmlns:a16="http://schemas.microsoft.com/office/drawing/2014/main" id="{761049A6-C593-BD64-E058-52941418D3C8}"/>
                </a:ext>
              </a:extLst>
            </p:cNvPr>
            <p:cNvSpPr/>
            <p:nvPr/>
          </p:nvSpPr>
          <p:spPr>
            <a:xfrm>
              <a:off x="1122321" y="5631112"/>
              <a:ext cx="287020" cy="0"/>
            </a:xfrm>
            <a:custGeom>
              <a:avLst/>
              <a:gdLst/>
              <a:ahLst/>
              <a:cxnLst/>
              <a:rect l="l" t="t" r="r" b="b"/>
              <a:pathLst>
                <a:path w="287019">
                  <a:moveTo>
                    <a:pt x="286749" y="0"/>
                  </a:moveTo>
                  <a:lnTo>
                    <a:pt x="0" y="0"/>
                  </a:lnTo>
                </a:path>
              </a:pathLst>
            </a:custGeom>
            <a:ln w="36530">
              <a:solidFill>
                <a:srgbClr val="387886"/>
              </a:solidFill>
            </a:ln>
          </p:spPr>
          <p:txBody>
            <a:bodyPr wrap="square" lIns="0" tIns="0" rIns="0" bIns="0" rtlCol="0"/>
            <a:lstStyle/>
            <a:p>
              <a:endParaRPr lang="gl-ES" noProof="0" dirty="0">
                <a:latin typeface="Poppins" panose="00000500000000000000" pitchFamily="2" charset="0"/>
                <a:cs typeface="Poppins" panose="00000500000000000000" pitchFamily="2" charset="0"/>
              </a:endParaRPr>
            </a:p>
          </p:txBody>
        </p:sp>
        <p:sp>
          <p:nvSpPr>
            <p:cNvPr id="258" name="object 7">
              <a:extLst>
                <a:ext uri="{FF2B5EF4-FFF2-40B4-BE49-F238E27FC236}">
                  <a16:creationId xmlns:a16="http://schemas.microsoft.com/office/drawing/2014/main" id="{327115DF-B16A-09DF-18FB-3E5138C88248}"/>
                </a:ext>
              </a:extLst>
            </p:cNvPr>
            <p:cNvSpPr/>
            <p:nvPr/>
          </p:nvSpPr>
          <p:spPr>
            <a:xfrm>
              <a:off x="1122312" y="5961605"/>
              <a:ext cx="280035" cy="0"/>
            </a:xfrm>
            <a:custGeom>
              <a:avLst/>
              <a:gdLst/>
              <a:ahLst/>
              <a:cxnLst/>
              <a:rect l="l" t="t" r="r" b="b"/>
              <a:pathLst>
                <a:path w="280034">
                  <a:moveTo>
                    <a:pt x="279908" y="0"/>
                  </a:moveTo>
                  <a:lnTo>
                    <a:pt x="0" y="0"/>
                  </a:lnTo>
                </a:path>
              </a:pathLst>
            </a:custGeom>
            <a:ln w="36530">
              <a:solidFill>
                <a:srgbClr val="387886"/>
              </a:solidFill>
            </a:ln>
          </p:spPr>
          <p:txBody>
            <a:bodyPr wrap="square" lIns="0" tIns="0" rIns="0" bIns="0" rtlCol="0"/>
            <a:lstStyle/>
            <a:p>
              <a:endParaRPr lang="gl-ES" noProof="0" dirty="0">
                <a:latin typeface="Poppins" panose="00000500000000000000" pitchFamily="2" charset="0"/>
                <a:cs typeface="Poppins" panose="00000500000000000000" pitchFamily="2" charset="0"/>
              </a:endParaRPr>
            </a:p>
          </p:txBody>
        </p:sp>
      </p:grpSp>
      <p:sp>
        <p:nvSpPr>
          <p:cNvPr id="259" name="object 67">
            <a:extLst>
              <a:ext uri="{FF2B5EF4-FFF2-40B4-BE49-F238E27FC236}">
                <a16:creationId xmlns:a16="http://schemas.microsoft.com/office/drawing/2014/main" id="{FD775D2A-3910-5AB0-75E7-EA900F75D5D7}"/>
              </a:ext>
            </a:extLst>
          </p:cNvPr>
          <p:cNvSpPr txBox="1"/>
          <p:nvPr/>
        </p:nvSpPr>
        <p:spPr>
          <a:xfrm>
            <a:off x="989412" y="5303045"/>
            <a:ext cx="3568011" cy="294598"/>
          </a:xfrm>
          <a:prstGeom prst="rect">
            <a:avLst/>
          </a:prstGeom>
        </p:spPr>
        <p:txBody>
          <a:bodyPr vert="horz" wrap="square" lIns="0" tIns="104297" rIns="0" bIns="0" rtlCol="0">
            <a:spAutoFit/>
          </a:bodyPr>
          <a:lstStyle/>
          <a:p>
            <a:pPr marR="104302">
              <a:spcBef>
                <a:spcPts val="821"/>
              </a:spcBef>
            </a:pPr>
            <a:r>
              <a:rPr lang="gl-ES" sz="1230" b="1" spc="76" dirty="0">
                <a:solidFill>
                  <a:srgbClr val="387886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Persoa física/xurídica existente</a:t>
            </a:r>
            <a:endParaRPr lang="gl-ES" sz="1230" noProof="0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260" name="Imagen 259">
            <a:extLst>
              <a:ext uri="{FF2B5EF4-FFF2-40B4-BE49-F238E27FC236}">
                <a16:creationId xmlns:a16="http://schemas.microsoft.com/office/drawing/2014/main" id="{463E8BB3-B2EB-841D-079E-5CDBEDBE87E2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r="526" b="77759"/>
          <a:stretch/>
        </p:blipFill>
        <p:spPr>
          <a:xfrm>
            <a:off x="612250" y="5352396"/>
            <a:ext cx="271465" cy="295108"/>
          </a:xfrm>
          <a:prstGeom prst="rect">
            <a:avLst/>
          </a:prstGeom>
        </p:spPr>
      </p:pic>
      <p:grpSp>
        <p:nvGrpSpPr>
          <p:cNvPr id="261" name="object 2">
            <a:extLst>
              <a:ext uri="{FF2B5EF4-FFF2-40B4-BE49-F238E27FC236}">
                <a16:creationId xmlns:a16="http://schemas.microsoft.com/office/drawing/2014/main" id="{3A467596-6541-B29B-3C00-5F6AFD22BC44}"/>
              </a:ext>
            </a:extLst>
          </p:cNvPr>
          <p:cNvGrpSpPr/>
          <p:nvPr/>
        </p:nvGrpSpPr>
        <p:grpSpPr>
          <a:xfrm>
            <a:off x="7511410" y="5291387"/>
            <a:ext cx="4040984" cy="380030"/>
            <a:chOff x="910063" y="5494598"/>
            <a:chExt cx="6076950" cy="571500"/>
          </a:xfrm>
        </p:grpSpPr>
        <p:sp>
          <p:nvSpPr>
            <p:cNvPr id="262" name="object 3">
              <a:extLst>
                <a:ext uri="{FF2B5EF4-FFF2-40B4-BE49-F238E27FC236}">
                  <a16:creationId xmlns:a16="http://schemas.microsoft.com/office/drawing/2014/main" id="{2BFDC599-0CAB-0EBB-9925-6E7C4B56DE81}"/>
                </a:ext>
              </a:extLst>
            </p:cNvPr>
            <p:cNvSpPr/>
            <p:nvPr/>
          </p:nvSpPr>
          <p:spPr>
            <a:xfrm>
              <a:off x="910063" y="5494598"/>
              <a:ext cx="6076950" cy="571500"/>
            </a:xfrm>
            <a:custGeom>
              <a:avLst/>
              <a:gdLst/>
              <a:ahLst/>
              <a:cxnLst/>
              <a:rect l="l" t="t" r="r" b="b"/>
              <a:pathLst>
                <a:path w="6076950" h="571500">
                  <a:moveTo>
                    <a:pt x="6076950" y="571500"/>
                  </a:moveTo>
                  <a:lnTo>
                    <a:pt x="0" y="571500"/>
                  </a:lnTo>
                  <a:lnTo>
                    <a:pt x="0" y="0"/>
                  </a:lnTo>
                  <a:lnTo>
                    <a:pt x="6076950" y="0"/>
                  </a:lnTo>
                  <a:lnTo>
                    <a:pt x="6076950" y="571500"/>
                  </a:lnTo>
                  <a:close/>
                </a:path>
              </a:pathLst>
            </a:custGeom>
            <a:solidFill>
              <a:srgbClr val="CDE8D1"/>
            </a:solidFill>
          </p:spPr>
          <p:txBody>
            <a:bodyPr wrap="square" lIns="0" tIns="0" rIns="0" bIns="0" rtlCol="0"/>
            <a:lstStyle/>
            <a:p>
              <a:endParaRPr lang="gl-ES" noProof="0" dirty="0">
                <a:latin typeface="Poppins" panose="00000500000000000000" pitchFamily="2" charset="0"/>
                <a:cs typeface="Poppins" panose="00000500000000000000" pitchFamily="2" charset="0"/>
              </a:endParaRPr>
            </a:p>
          </p:txBody>
        </p:sp>
        <p:sp>
          <p:nvSpPr>
            <p:cNvPr id="263" name="object 4">
              <a:extLst>
                <a:ext uri="{FF2B5EF4-FFF2-40B4-BE49-F238E27FC236}">
                  <a16:creationId xmlns:a16="http://schemas.microsoft.com/office/drawing/2014/main" id="{8B0616A3-590C-10FC-D74F-4998C162A9A1}"/>
                </a:ext>
              </a:extLst>
            </p:cNvPr>
            <p:cNvSpPr/>
            <p:nvPr/>
          </p:nvSpPr>
          <p:spPr>
            <a:xfrm>
              <a:off x="1104058" y="5642472"/>
              <a:ext cx="0" cy="307975"/>
            </a:xfrm>
            <a:custGeom>
              <a:avLst/>
              <a:gdLst/>
              <a:ahLst/>
              <a:cxnLst/>
              <a:rect l="l" t="t" r="r" b="b"/>
              <a:pathLst>
                <a:path h="307975">
                  <a:moveTo>
                    <a:pt x="0" y="307645"/>
                  </a:moveTo>
                  <a:lnTo>
                    <a:pt x="0" y="0"/>
                  </a:lnTo>
                </a:path>
              </a:pathLst>
            </a:custGeom>
            <a:ln w="36530">
              <a:solidFill>
                <a:srgbClr val="387886"/>
              </a:solidFill>
            </a:ln>
          </p:spPr>
          <p:txBody>
            <a:bodyPr wrap="square" lIns="0" tIns="0" rIns="0" bIns="0" rtlCol="0"/>
            <a:lstStyle/>
            <a:p>
              <a:endParaRPr lang="gl-ES" noProof="0" dirty="0">
                <a:latin typeface="Poppins" panose="00000500000000000000" pitchFamily="2" charset="0"/>
                <a:cs typeface="Poppins" panose="00000500000000000000" pitchFamily="2" charset="0"/>
              </a:endParaRPr>
            </a:p>
          </p:txBody>
        </p:sp>
        <p:sp>
          <p:nvSpPr>
            <p:cNvPr id="264" name="object 5">
              <a:extLst>
                <a:ext uri="{FF2B5EF4-FFF2-40B4-BE49-F238E27FC236}">
                  <a16:creationId xmlns:a16="http://schemas.microsoft.com/office/drawing/2014/main" id="{AEB7E704-2704-18D6-4EFE-0C39A4D852F5}"/>
                </a:ext>
              </a:extLst>
            </p:cNvPr>
            <p:cNvSpPr/>
            <p:nvPr/>
          </p:nvSpPr>
          <p:spPr>
            <a:xfrm>
              <a:off x="1427336" y="5642472"/>
              <a:ext cx="0" cy="307975"/>
            </a:xfrm>
            <a:custGeom>
              <a:avLst/>
              <a:gdLst/>
              <a:ahLst/>
              <a:cxnLst/>
              <a:rect l="l" t="t" r="r" b="b"/>
              <a:pathLst>
                <a:path h="307975">
                  <a:moveTo>
                    <a:pt x="0" y="307645"/>
                  </a:moveTo>
                  <a:lnTo>
                    <a:pt x="0" y="0"/>
                  </a:lnTo>
                </a:path>
              </a:pathLst>
            </a:custGeom>
            <a:ln w="36530">
              <a:solidFill>
                <a:srgbClr val="387886"/>
              </a:solidFill>
            </a:ln>
          </p:spPr>
          <p:txBody>
            <a:bodyPr wrap="square" lIns="0" tIns="0" rIns="0" bIns="0" rtlCol="0"/>
            <a:lstStyle/>
            <a:p>
              <a:endParaRPr lang="gl-ES" noProof="0" dirty="0">
                <a:latin typeface="Poppins" panose="00000500000000000000" pitchFamily="2" charset="0"/>
                <a:cs typeface="Poppins" panose="00000500000000000000" pitchFamily="2" charset="0"/>
              </a:endParaRPr>
            </a:p>
          </p:txBody>
        </p:sp>
        <p:sp>
          <p:nvSpPr>
            <p:cNvPr id="265" name="object 6">
              <a:extLst>
                <a:ext uri="{FF2B5EF4-FFF2-40B4-BE49-F238E27FC236}">
                  <a16:creationId xmlns:a16="http://schemas.microsoft.com/office/drawing/2014/main" id="{2F45BEE0-1383-490E-5FB2-66794FA311DB}"/>
                </a:ext>
              </a:extLst>
            </p:cNvPr>
            <p:cNvSpPr/>
            <p:nvPr/>
          </p:nvSpPr>
          <p:spPr>
            <a:xfrm>
              <a:off x="1122321" y="5631112"/>
              <a:ext cx="287020" cy="0"/>
            </a:xfrm>
            <a:custGeom>
              <a:avLst/>
              <a:gdLst/>
              <a:ahLst/>
              <a:cxnLst/>
              <a:rect l="l" t="t" r="r" b="b"/>
              <a:pathLst>
                <a:path w="287019">
                  <a:moveTo>
                    <a:pt x="286749" y="0"/>
                  </a:moveTo>
                  <a:lnTo>
                    <a:pt x="0" y="0"/>
                  </a:lnTo>
                </a:path>
              </a:pathLst>
            </a:custGeom>
            <a:ln w="36530">
              <a:solidFill>
                <a:srgbClr val="387886"/>
              </a:solidFill>
            </a:ln>
          </p:spPr>
          <p:txBody>
            <a:bodyPr wrap="square" lIns="0" tIns="0" rIns="0" bIns="0" rtlCol="0"/>
            <a:lstStyle/>
            <a:p>
              <a:endParaRPr lang="gl-ES" noProof="0" dirty="0">
                <a:latin typeface="Poppins" panose="00000500000000000000" pitchFamily="2" charset="0"/>
                <a:cs typeface="Poppins" panose="00000500000000000000" pitchFamily="2" charset="0"/>
              </a:endParaRPr>
            </a:p>
          </p:txBody>
        </p:sp>
        <p:sp>
          <p:nvSpPr>
            <p:cNvPr id="266" name="object 7">
              <a:extLst>
                <a:ext uri="{FF2B5EF4-FFF2-40B4-BE49-F238E27FC236}">
                  <a16:creationId xmlns:a16="http://schemas.microsoft.com/office/drawing/2014/main" id="{2F6679FC-4BE1-DB0E-1CBC-8E1F8BBC1197}"/>
                </a:ext>
              </a:extLst>
            </p:cNvPr>
            <p:cNvSpPr/>
            <p:nvPr/>
          </p:nvSpPr>
          <p:spPr>
            <a:xfrm>
              <a:off x="1122312" y="5961605"/>
              <a:ext cx="280035" cy="0"/>
            </a:xfrm>
            <a:custGeom>
              <a:avLst/>
              <a:gdLst/>
              <a:ahLst/>
              <a:cxnLst/>
              <a:rect l="l" t="t" r="r" b="b"/>
              <a:pathLst>
                <a:path w="280034">
                  <a:moveTo>
                    <a:pt x="279908" y="0"/>
                  </a:moveTo>
                  <a:lnTo>
                    <a:pt x="0" y="0"/>
                  </a:lnTo>
                </a:path>
              </a:pathLst>
            </a:custGeom>
            <a:ln w="36530">
              <a:solidFill>
                <a:srgbClr val="387886"/>
              </a:solidFill>
            </a:ln>
          </p:spPr>
          <p:txBody>
            <a:bodyPr wrap="square" lIns="0" tIns="0" rIns="0" bIns="0" rtlCol="0"/>
            <a:lstStyle/>
            <a:p>
              <a:endParaRPr lang="gl-ES" noProof="0" dirty="0">
                <a:latin typeface="Poppins" panose="00000500000000000000" pitchFamily="2" charset="0"/>
                <a:cs typeface="Poppins" panose="00000500000000000000" pitchFamily="2" charset="0"/>
              </a:endParaRPr>
            </a:p>
          </p:txBody>
        </p:sp>
      </p:grpSp>
      <p:sp>
        <p:nvSpPr>
          <p:cNvPr id="267" name="object 67">
            <a:extLst>
              <a:ext uri="{FF2B5EF4-FFF2-40B4-BE49-F238E27FC236}">
                <a16:creationId xmlns:a16="http://schemas.microsoft.com/office/drawing/2014/main" id="{81AFED9D-D7DE-77D5-1E9E-B0606C652DE8}"/>
              </a:ext>
            </a:extLst>
          </p:cNvPr>
          <p:cNvSpPr txBox="1"/>
          <p:nvPr/>
        </p:nvSpPr>
        <p:spPr>
          <a:xfrm>
            <a:off x="7994269" y="5297786"/>
            <a:ext cx="3568011" cy="294598"/>
          </a:xfrm>
          <a:prstGeom prst="rect">
            <a:avLst/>
          </a:prstGeom>
        </p:spPr>
        <p:txBody>
          <a:bodyPr vert="horz" wrap="square" lIns="0" tIns="104297" rIns="0" bIns="0" rtlCol="0">
            <a:spAutoFit/>
          </a:bodyPr>
          <a:lstStyle/>
          <a:p>
            <a:pPr marR="104302">
              <a:spcBef>
                <a:spcPts val="821"/>
              </a:spcBef>
            </a:pPr>
            <a:r>
              <a:rPr lang="gl-ES" sz="1230" b="1" spc="76" noProof="0" dirty="0">
                <a:solidFill>
                  <a:srgbClr val="387886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Creación de nova entidade xurídica</a:t>
            </a:r>
            <a:endParaRPr lang="gl-ES" sz="1230" noProof="0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268" name="Imagen 267">
            <a:extLst>
              <a:ext uri="{FF2B5EF4-FFF2-40B4-BE49-F238E27FC236}">
                <a16:creationId xmlns:a16="http://schemas.microsoft.com/office/drawing/2014/main" id="{8C9FA7CF-BEFE-FEFB-6330-5A5E00691E2D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-645" t="12" r="-1" b="88402"/>
          <a:stretch/>
        </p:blipFill>
        <p:spPr>
          <a:xfrm>
            <a:off x="7643519" y="5374315"/>
            <a:ext cx="196349" cy="244402"/>
          </a:xfrm>
          <a:prstGeom prst="rect">
            <a:avLst/>
          </a:prstGeom>
        </p:spPr>
      </p:pic>
      <p:grpSp>
        <p:nvGrpSpPr>
          <p:cNvPr id="269" name="object 2">
            <a:extLst>
              <a:ext uri="{FF2B5EF4-FFF2-40B4-BE49-F238E27FC236}">
                <a16:creationId xmlns:a16="http://schemas.microsoft.com/office/drawing/2014/main" id="{014AD562-1A68-31C4-D63F-F9AF92921E1B}"/>
              </a:ext>
            </a:extLst>
          </p:cNvPr>
          <p:cNvGrpSpPr/>
          <p:nvPr/>
        </p:nvGrpSpPr>
        <p:grpSpPr>
          <a:xfrm>
            <a:off x="516439" y="4328810"/>
            <a:ext cx="4040984" cy="380030"/>
            <a:chOff x="910063" y="5494598"/>
            <a:chExt cx="6076950" cy="571500"/>
          </a:xfrm>
        </p:grpSpPr>
        <p:sp>
          <p:nvSpPr>
            <p:cNvPr id="270" name="object 3">
              <a:extLst>
                <a:ext uri="{FF2B5EF4-FFF2-40B4-BE49-F238E27FC236}">
                  <a16:creationId xmlns:a16="http://schemas.microsoft.com/office/drawing/2014/main" id="{6E7F57B8-9253-3B62-6EC2-8C734187BD8A}"/>
                </a:ext>
              </a:extLst>
            </p:cNvPr>
            <p:cNvSpPr/>
            <p:nvPr/>
          </p:nvSpPr>
          <p:spPr>
            <a:xfrm>
              <a:off x="910063" y="5494598"/>
              <a:ext cx="6076950" cy="571500"/>
            </a:xfrm>
            <a:custGeom>
              <a:avLst/>
              <a:gdLst/>
              <a:ahLst/>
              <a:cxnLst/>
              <a:rect l="l" t="t" r="r" b="b"/>
              <a:pathLst>
                <a:path w="6076950" h="571500">
                  <a:moveTo>
                    <a:pt x="6076950" y="571500"/>
                  </a:moveTo>
                  <a:lnTo>
                    <a:pt x="0" y="571500"/>
                  </a:lnTo>
                  <a:lnTo>
                    <a:pt x="0" y="0"/>
                  </a:lnTo>
                  <a:lnTo>
                    <a:pt x="6076950" y="0"/>
                  </a:lnTo>
                  <a:lnTo>
                    <a:pt x="6076950" y="571500"/>
                  </a:lnTo>
                  <a:close/>
                </a:path>
              </a:pathLst>
            </a:custGeom>
            <a:solidFill>
              <a:srgbClr val="CDE8D1"/>
            </a:solidFill>
          </p:spPr>
          <p:txBody>
            <a:bodyPr wrap="square" lIns="0" tIns="0" rIns="0" bIns="0" rtlCol="0"/>
            <a:lstStyle/>
            <a:p>
              <a:endParaRPr lang="gl-ES" noProof="0" dirty="0">
                <a:latin typeface="Poppins" panose="00000500000000000000" pitchFamily="2" charset="0"/>
                <a:cs typeface="Poppins" panose="00000500000000000000" pitchFamily="2" charset="0"/>
              </a:endParaRPr>
            </a:p>
          </p:txBody>
        </p:sp>
        <p:sp>
          <p:nvSpPr>
            <p:cNvPr id="271" name="object 4">
              <a:extLst>
                <a:ext uri="{FF2B5EF4-FFF2-40B4-BE49-F238E27FC236}">
                  <a16:creationId xmlns:a16="http://schemas.microsoft.com/office/drawing/2014/main" id="{9D1ABDFC-55CF-2DD3-CED9-C6D038691621}"/>
                </a:ext>
              </a:extLst>
            </p:cNvPr>
            <p:cNvSpPr/>
            <p:nvPr/>
          </p:nvSpPr>
          <p:spPr>
            <a:xfrm>
              <a:off x="1104058" y="5642472"/>
              <a:ext cx="0" cy="307975"/>
            </a:xfrm>
            <a:custGeom>
              <a:avLst/>
              <a:gdLst/>
              <a:ahLst/>
              <a:cxnLst/>
              <a:rect l="l" t="t" r="r" b="b"/>
              <a:pathLst>
                <a:path h="307975">
                  <a:moveTo>
                    <a:pt x="0" y="307645"/>
                  </a:moveTo>
                  <a:lnTo>
                    <a:pt x="0" y="0"/>
                  </a:lnTo>
                </a:path>
              </a:pathLst>
            </a:custGeom>
            <a:ln w="36530">
              <a:solidFill>
                <a:srgbClr val="387886"/>
              </a:solidFill>
            </a:ln>
          </p:spPr>
          <p:txBody>
            <a:bodyPr wrap="square" lIns="0" tIns="0" rIns="0" bIns="0" rtlCol="0"/>
            <a:lstStyle/>
            <a:p>
              <a:endParaRPr lang="gl-ES" noProof="0" dirty="0">
                <a:latin typeface="Poppins" panose="00000500000000000000" pitchFamily="2" charset="0"/>
                <a:cs typeface="Poppins" panose="00000500000000000000" pitchFamily="2" charset="0"/>
              </a:endParaRPr>
            </a:p>
          </p:txBody>
        </p:sp>
        <p:sp>
          <p:nvSpPr>
            <p:cNvPr id="272" name="object 5">
              <a:extLst>
                <a:ext uri="{FF2B5EF4-FFF2-40B4-BE49-F238E27FC236}">
                  <a16:creationId xmlns:a16="http://schemas.microsoft.com/office/drawing/2014/main" id="{88D4C911-8114-1F59-4CA7-2816F1956F47}"/>
                </a:ext>
              </a:extLst>
            </p:cNvPr>
            <p:cNvSpPr/>
            <p:nvPr/>
          </p:nvSpPr>
          <p:spPr>
            <a:xfrm>
              <a:off x="1427336" y="5642472"/>
              <a:ext cx="0" cy="307975"/>
            </a:xfrm>
            <a:custGeom>
              <a:avLst/>
              <a:gdLst/>
              <a:ahLst/>
              <a:cxnLst/>
              <a:rect l="l" t="t" r="r" b="b"/>
              <a:pathLst>
                <a:path h="307975">
                  <a:moveTo>
                    <a:pt x="0" y="307645"/>
                  </a:moveTo>
                  <a:lnTo>
                    <a:pt x="0" y="0"/>
                  </a:lnTo>
                </a:path>
              </a:pathLst>
            </a:custGeom>
            <a:ln w="36530">
              <a:solidFill>
                <a:srgbClr val="387886"/>
              </a:solidFill>
            </a:ln>
          </p:spPr>
          <p:txBody>
            <a:bodyPr wrap="square" lIns="0" tIns="0" rIns="0" bIns="0" rtlCol="0"/>
            <a:lstStyle/>
            <a:p>
              <a:endParaRPr lang="gl-ES" noProof="0" dirty="0">
                <a:latin typeface="Poppins" panose="00000500000000000000" pitchFamily="2" charset="0"/>
                <a:cs typeface="Poppins" panose="00000500000000000000" pitchFamily="2" charset="0"/>
              </a:endParaRPr>
            </a:p>
          </p:txBody>
        </p:sp>
        <p:sp>
          <p:nvSpPr>
            <p:cNvPr id="273" name="object 6">
              <a:extLst>
                <a:ext uri="{FF2B5EF4-FFF2-40B4-BE49-F238E27FC236}">
                  <a16:creationId xmlns:a16="http://schemas.microsoft.com/office/drawing/2014/main" id="{5801EE42-E84F-6D80-C61A-FE7091A61782}"/>
                </a:ext>
              </a:extLst>
            </p:cNvPr>
            <p:cNvSpPr/>
            <p:nvPr/>
          </p:nvSpPr>
          <p:spPr>
            <a:xfrm>
              <a:off x="1122321" y="5631112"/>
              <a:ext cx="287020" cy="0"/>
            </a:xfrm>
            <a:custGeom>
              <a:avLst/>
              <a:gdLst/>
              <a:ahLst/>
              <a:cxnLst/>
              <a:rect l="l" t="t" r="r" b="b"/>
              <a:pathLst>
                <a:path w="287019">
                  <a:moveTo>
                    <a:pt x="286749" y="0"/>
                  </a:moveTo>
                  <a:lnTo>
                    <a:pt x="0" y="0"/>
                  </a:lnTo>
                </a:path>
              </a:pathLst>
            </a:custGeom>
            <a:ln w="36530">
              <a:solidFill>
                <a:srgbClr val="387886"/>
              </a:solidFill>
            </a:ln>
          </p:spPr>
          <p:txBody>
            <a:bodyPr wrap="square" lIns="0" tIns="0" rIns="0" bIns="0" rtlCol="0"/>
            <a:lstStyle/>
            <a:p>
              <a:endParaRPr lang="gl-ES" noProof="0" dirty="0">
                <a:latin typeface="Poppins" panose="00000500000000000000" pitchFamily="2" charset="0"/>
                <a:cs typeface="Poppins" panose="00000500000000000000" pitchFamily="2" charset="0"/>
              </a:endParaRPr>
            </a:p>
          </p:txBody>
        </p:sp>
        <p:sp>
          <p:nvSpPr>
            <p:cNvPr id="274" name="object 7">
              <a:extLst>
                <a:ext uri="{FF2B5EF4-FFF2-40B4-BE49-F238E27FC236}">
                  <a16:creationId xmlns:a16="http://schemas.microsoft.com/office/drawing/2014/main" id="{B2300B9C-787C-A053-B74D-134F946894C4}"/>
                </a:ext>
              </a:extLst>
            </p:cNvPr>
            <p:cNvSpPr/>
            <p:nvPr/>
          </p:nvSpPr>
          <p:spPr>
            <a:xfrm>
              <a:off x="1122312" y="5961605"/>
              <a:ext cx="280035" cy="0"/>
            </a:xfrm>
            <a:custGeom>
              <a:avLst/>
              <a:gdLst/>
              <a:ahLst/>
              <a:cxnLst/>
              <a:rect l="l" t="t" r="r" b="b"/>
              <a:pathLst>
                <a:path w="280034">
                  <a:moveTo>
                    <a:pt x="279908" y="0"/>
                  </a:moveTo>
                  <a:lnTo>
                    <a:pt x="0" y="0"/>
                  </a:lnTo>
                </a:path>
              </a:pathLst>
            </a:custGeom>
            <a:ln w="36530">
              <a:solidFill>
                <a:srgbClr val="387886"/>
              </a:solidFill>
            </a:ln>
          </p:spPr>
          <p:txBody>
            <a:bodyPr wrap="square" lIns="0" tIns="0" rIns="0" bIns="0" rtlCol="0"/>
            <a:lstStyle/>
            <a:p>
              <a:endParaRPr lang="gl-ES" noProof="0" dirty="0">
                <a:latin typeface="Poppins" panose="00000500000000000000" pitchFamily="2" charset="0"/>
                <a:cs typeface="Poppins" panose="00000500000000000000" pitchFamily="2" charset="0"/>
              </a:endParaRPr>
            </a:p>
          </p:txBody>
        </p:sp>
      </p:grpSp>
      <p:sp>
        <p:nvSpPr>
          <p:cNvPr id="275" name="object 67">
            <a:extLst>
              <a:ext uri="{FF2B5EF4-FFF2-40B4-BE49-F238E27FC236}">
                <a16:creationId xmlns:a16="http://schemas.microsoft.com/office/drawing/2014/main" id="{DD1D5067-AF9B-4D30-A681-431A90956067}"/>
              </a:ext>
            </a:extLst>
          </p:cNvPr>
          <p:cNvSpPr txBox="1"/>
          <p:nvPr/>
        </p:nvSpPr>
        <p:spPr>
          <a:xfrm>
            <a:off x="999298" y="4335209"/>
            <a:ext cx="3568011" cy="294598"/>
          </a:xfrm>
          <a:prstGeom prst="rect">
            <a:avLst/>
          </a:prstGeom>
        </p:spPr>
        <p:txBody>
          <a:bodyPr vert="horz" wrap="square" lIns="0" tIns="104297" rIns="0" bIns="0" rtlCol="0">
            <a:spAutoFit/>
          </a:bodyPr>
          <a:lstStyle/>
          <a:p>
            <a:pPr marR="104302">
              <a:spcBef>
                <a:spcPts val="821"/>
              </a:spcBef>
            </a:pPr>
            <a:r>
              <a:rPr lang="gl-ES" sz="1230" b="1" spc="76" dirty="0">
                <a:solidFill>
                  <a:srgbClr val="387886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Actividades de carácter individual</a:t>
            </a:r>
            <a:endParaRPr lang="gl-ES" sz="1230" noProof="0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276" name="Imagen 275">
            <a:extLst>
              <a:ext uri="{FF2B5EF4-FFF2-40B4-BE49-F238E27FC236}">
                <a16:creationId xmlns:a16="http://schemas.microsoft.com/office/drawing/2014/main" id="{D9C38BF4-EA2A-DDE2-7D99-FFFEB5796420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-645" t="12" r="-1" b="88402"/>
          <a:stretch/>
        </p:blipFill>
        <p:spPr>
          <a:xfrm>
            <a:off x="647444" y="4402495"/>
            <a:ext cx="196349" cy="244402"/>
          </a:xfrm>
          <a:prstGeom prst="rect">
            <a:avLst/>
          </a:prstGeom>
        </p:spPr>
      </p:pic>
      <p:grpSp>
        <p:nvGrpSpPr>
          <p:cNvPr id="277" name="object 2">
            <a:extLst>
              <a:ext uri="{FF2B5EF4-FFF2-40B4-BE49-F238E27FC236}">
                <a16:creationId xmlns:a16="http://schemas.microsoft.com/office/drawing/2014/main" id="{E78AEC6D-BAC8-64A5-3B01-39F2C04C9205}"/>
              </a:ext>
            </a:extLst>
          </p:cNvPr>
          <p:cNvGrpSpPr/>
          <p:nvPr/>
        </p:nvGrpSpPr>
        <p:grpSpPr>
          <a:xfrm>
            <a:off x="7528688" y="4329268"/>
            <a:ext cx="4040984" cy="380030"/>
            <a:chOff x="910063" y="5494598"/>
            <a:chExt cx="6076950" cy="571500"/>
          </a:xfrm>
        </p:grpSpPr>
        <p:sp>
          <p:nvSpPr>
            <p:cNvPr id="278" name="object 3">
              <a:extLst>
                <a:ext uri="{FF2B5EF4-FFF2-40B4-BE49-F238E27FC236}">
                  <a16:creationId xmlns:a16="http://schemas.microsoft.com/office/drawing/2014/main" id="{CF923D5F-E66B-1A21-E995-0D96C0B78FCD}"/>
                </a:ext>
              </a:extLst>
            </p:cNvPr>
            <p:cNvSpPr/>
            <p:nvPr/>
          </p:nvSpPr>
          <p:spPr>
            <a:xfrm>
              <a:off x="910063" y="5494598"/>
              <a:ext cx="6076950" cy="571500"/>
            </a:xfrm>
            <a:custGeom>
              <a:avLst/>
              <a:gdLst/>
              <a:ahLst/>
              <a:cxnLst/>
              <a:rect l="l" t="t" r="r" b="b"/>
              <a:pathLst>
                <a:path w="6076950" h="571500">
                  <a:moveTo>
                    <a:pt x="6076950" y="571500"/>
                  </a:moveTo>
                  <a:lnTo>
                    <a:pt x="0" y="571500"/>
                  </a:lnTo>
                  <a:lnTo>
                    <a:pt x="0" y="0"/>
                  </a:lnTo>
                  <a:lnTo>
                    <a:pt x="6076950" y="0"/>
                  </a:lnTo>
                  <a:lnTo>
                    <a:pt x="6076950" y="571500"/>
                  </a:lnTo>
                  <a:close/>
                </a:path>
              </a:pathLst>
            </a:custGeom>
            <a:solidFill>
              <a:srgbClr val="CDE8D1"/>
            </a:solidFill>
          </p:spPr>
          <p:txBody>
            <a:bodyPr wrap="square" lIns="0" tIns="0" rIns="0" bIns="0" rtlCol="0"/>
            <a:lstStyle/>
            <a:p>
              <a:endParaRPr lang="gl-ES" noProof="0" dirty="0">
                <a:latin typeface="Poppins" panose="00000500000000000000" pitchFamily="2" charset="0"/>
                <a:cs typeface="Poppins" panose="00000500000000000000" pitchFamily="2" charset="0"/>
              </a:endParaRPr>
            </a:p>
          </p:txBody>
        </p:sp>
        <p:sp>
          <p:nvSpPr>
            <p:cNvPr id="279" name="object 4">
              <a:extLst>
                <a:ext uri="{FF2B5EF4-FFF2-40B4-BE49-F238E27FC236}">
                  <a16:creationId xmlns:a16="http://schemas.microsoft.com/office/drawing/2014/main" id="{346EA077-D482-995A-8F2B-C10C4E7A60DC}"/>
                </a:ext>
              </a:extLst>
            </p:cNvPr>
            <p:cNvSpPr/>
            <p:nvPr/>
          </p:nvSpPr>
          <p:spPr>
            <a:xfrm>
              <a:off x="1104058" y="5642472"/>
              <a:ext cx="0" cy="307975"/>
            </a:xfrm>
            <a:custGeom>
              <a:avLst/>
              <a:gdLst/>
              <a:ahLst/>
              <a:cxnLst/>
              <a:rect l="l" t="t" r="r" b="b"/>
              <a:pathLst>
                <a:path h="307975">
                  <a:moveTo>
                    <a:pt x="0" y="307645"/>
                  </a:moveTo>
                  <a:lnTo>
                    <a:pt x="0" y="0"/>
                  </a:lnTo>
                </a:path>
              </a:pathLst>
            </a:custGeom>
            <a:ln w="36530">
              <a:solidFill>
                <a:srgbClr val="387886"/>
              </a:solidFill>
            </a:ln>
          </p:spPr>
          <p:txBody>
            <a:bodyPr wrap="square" lIns="0" tIns="0" rIns="0" bIns="0" rtlCol="0"/>
            <a:lstStyle/>
            <a:p>
              <a:endParaRPr lang="gl-ES" noProof="0" dirty="0">
                <a:latin typeface="Poppins" panose="00000500000000000000" pitchFamily="2" charset="0"/>
                <a:cs typeface="Poppins" panose="00000500000000000000" pitchFamily="2" charset="0"/>
              </a:endParaRPr>
            </a:p>
          </p:txBody>
        </p:sp>
        <p:sp>
          <p:nvSpPr>
            <p:cNvPr id="280" name="object 5">
              <a:extLst>
                <a:ext uri="{FF2B5EF4-FFF2-40B4-BE49-F238E27FC236}">
                  <a16:creationId xmlns:a16="http://schemas.microsoft.com/office/drawing/2014/main" id="{8F9F4A68-446B-2B3B-C35E-10CAE5E17780}"/>
                </a:ext>
              </a:extLst>
            </p:cNvPr>
            <p:cNvSpPr/>
            <p:nvPr/>
          </p:nvSpPr>
          <p:spPr>
            <a:xfrm>
              <a:off x="1427336" y="5642472"/>
              <a:ext cx="0" cy="307975"/>
            </a:xfrm>
            <a:custGeom>
              <a:avLst/>
              <a:gdLst/>
              <a:ahLst/>
              <a:cxnLst/>
              <a:rect l="l" t="t" r="r" b="b"/>
              <a:pathLst>
                <a:path h="307975">
                  <a:moveTo>
                    <a:pt x="0" y="307645"/>
                  </a:moveTo>
                  <a:lnTo>
                    <a:pt x="0" y="0"/>
                  </a:lnTo>
                </a:path>
              </a:pathLst>
            </a:custGeom>
            <a:ln w="36530">
              <a:solidFill>
                <a:srgbClr val="387886"/>
              </a:solidFill>
            </a:ln>
          </p:spPr>
          <p:txBody>
            <a:bodyPr wrap="square" lIns="0" tIns="0" rIns="0" bIns="0" rtlCol="0"/>
            <a:lstStyle/>
            <a:p>
              <a:endParaRPr lang="gl-ES" noProof="0" dirty="0">
                <a:latin typeface="Poppins" panose="00000500000000000000" pitchFamily="2" charset="0"/>
                <a:cs typeface="Poppins" panose="00000500000000000000" pitchFamily="2" charset="0"/>
              </a:endParaRPr>
            </a:p>
          </p:txBody>
        </p:sp>
        <p:sp>
          <p:nvSpPr>
            <p:cNvPr id="281" name="object 6">
              <a:extLst>
                <a:ext uri="{FF2B5EF4-FFF2-40B4-BE49-F238E27FC236}">
                  <a16:creationId xmlns:a16="http://schemas.microsoft.com/office/drawing/2014/main" id="{BDB086B7-00D9-FA67-BE29-0716290DDF58}"/>
                </a:ext>
              </a:extLst>
            </p:cNvPr>
            <p:cNvSpPr/>
            <p:nvPr/>
          </p:nvSpPr>
          <p:spPr>
            <a:xfrm>
              <a:off x="1122321" y="5631112"/>
              <a:ext cx="287020" cy="0"/>
            </a:xfrm>
            <a:custGeom>
              <a:avLst/>
              <a:gdLst/>
              <a:ahLst/>
              <a:cxnLst/>
              <a:rect l="l" t="t" r="r" b="b"/>
              <a:pathLst>
                <a:path w="287019">
                  <a:moveTo>
                    <a:pt x="286749" y="0"/>
                  </a:moveTo>
                  <a:lnTo>
                    <a:pt x="0" y="0"/>
                  </a:lnTo>
                </a:path>
              </a:pathLst>
            </a:custGeom>
            <a:ln w="36530">
              <a:solidFill>
                <a:srgbClr val="387886"/>
              </a:solidFill>
            </a:ln>
          </p:spPr>
          <p:txBody>
            <a:bodyPr wrap="square" lIns="0" tIns="0" rIns="0" bIns="0" rtlCol="0"/>
            <a:lstStyle/>
            <a:p>
              <a:endParaRPr lang="gl-ES" noProof="0" dirty="0">
                <a:latin typeface="Poppins" panose="00000500000000000000" pitchFamily="2" charset="0"/>
                <a:cs typeface="Poppins" panose="00000500000000000000" pitchFamily="2" charset="0"/>
              </a:endParaRPr>
            </a:p>
          </p:txBody>
        </p:sp>
        <p:sp>
          <p:nvSpPr>
            <p:cNvPr id="282" name="object 7">
              <a:extLst>
                <a:ext uri="{FF2B5EF4-FFF2-40B4-BE49-F238E27FC236}">
                  <a16:creationId xmlns:a16="http://schemas.microsoft.com/office/drawing/2014/main" id="{42BCFBD8-784F-53A3-39A2-897B0A9E802E}"/>
                </a:ext>
              </a:extLst>
            </p:cNvPr>
            <p:cNvSpPr/>
            <p:nvPr/>
          </p:nvSpPr>
          <p:spPr>
            <a:xfrm>
              <a:off x="1122312" y="5961605"/>
              <a:ext cx="280035" cy="0"/>
            </a:xfrm>
            <a:custGeom>
              <a:avLst/>
              <a:gdLst/>
              <a:ahLst/>
              <a:cxnLst/>
              <a:rect l="l" t="t" r="r" b="b"/>
              <a:pathLst>
                <a:path w="280034">
                  <a:moveTo>
                    <a:pt x="279908" y="0"/>
                  </a:moveTo>
                  <a:lnTo>
                    <a:pt x="0" y="0"/>
                  </a:lnTo>
                </a:path>
              </a:pathLst>
            </a:custGeom>
            <a:ln w="36530">
              <a:solidFill>
                <a:srgbClr val="387886"/>
              </a:solidFill>
            </a:ln>
          </p:spPr>
          <p:txBody>
            <a:bodyPr wrap="square" lIns="0" tIns="0" rIns="0" bIns="0" rtlCol="0"/>
            <a:lstStyle/>
            <a:p>
              <a:endParaRPr lang="gl-ES" noProof="0" dirty="0">
                <a:latin typeface="Poppins" panose="00000500000000000000" pitchFamily="2" charset="0"/>
                <a:cs typeface="Poppins" panose="00000500000000000000" pitchFamily="2" charset="0"/>
              </a:endParaRPr>
            </a:p>
          </p:txBody>
        </p:sp>
      </p:grpSp>
      <p:sp>
        <p:nvSpPr>
          <p:cNvPr id="283" name="object 67">
            <a:extLst>
              <a:ext uri="{FF2B5EF4-FFF2-40B4-BE49-F238E27FC236}">
                <a16:creationId xmlns:a16="http://schemas.microsoft.com/office/drawing/2014/main" id="{61317230-37F4-3ADF-64CF-E235118A3AE2}"/>
              </a:ext>
            </a:extLst>
          </p:cNvPr>
          <p:cNvSpPr txBox="1"/>
          <p:nvPr/>
        </p:nvSpPr>
        <p:spPr>
          <a:xfrm>
            <a:off x="8001661" y="4234277"/>
            <a:ext cx="3568011" cy="483881"/>
          </a:xfrm>
          <a:prstGeom prst="rect">
            <a:avLst/>
          </a:prstGeom>
        </p:spPr>
        <p:txBody>
          <a:bodyPr vert="horz" wrap="square" lIns="0" tIns="104297" rIns="0" bIns="0" rtlCol="0">
            <a:spAutoFit/>
          </a:bodyPr>
          <a:lstStyle/>
          <a:p>
            <a:pPr marR="104302">
              <a:spcBef>
                <a:spcPts val="821"/>
              </a:spcBef>
            </a:pPr>
            <a:r>
              <a:rPr lang="gl-ES" sz="1230" b="1" spc="76" dirty="0">
                <a:solidFill>
                  <a:srgbClr val="387886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Posibilita actividades exclusivamente colectivas</a:t>
            </a:r>
            <a:endParaRPr lang="gl-ES" sz="1230" noProof="0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284" name="Imagen 283">
            <a:extLst>
              <a:ext uri="{FF2B5EF4-FFF2-40B4-BE49-F238E27FC236}">
                <a16:creationId xmlns:a16="http://schemas.microsoft.com/office/drawing/2014/main" id="{F4B6E1A6-E94A-169D-8827-7310AEF75B40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r="526" b="77759"/>
          <a:stretch/>
        </p:blipFill>
        <p:spPr>
          <a:xfrm>
            <a:off x="7623237" y="4382815"/>
            <a:ext cx="271465" cy="295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00209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D551FF-D476-D4BF-02A4-F99E43FD3B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2">
            <a:extLst>
              <a:ext uri="{FF2B5EF4-FFF2-40B4-BE49-F238E27FC236}">
                <a16:creationId xmlns:a16="http://schemas.microsoft.com/office/drawing/2014/main" id="{BCD31068-5CAF-B5C3-8E0D-665B69435C4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47370" y="798923"/>
            <a:ext cx="5567437" cy="344430"/>
          </a:xfrm>
          <a:prstGeom prst="rect">
            <a:avLst/>
          </a:prstGeom>
        </p:spPr>
        <p:txBody>
          <a:bodyPr vert="horz" wrap="square" lIns="0" tIns="8867" rIns="0" bIns="0" rtlCol="0">
            <a:spAutoFit/>
          </a:bodyPr>
          <a:lstStyle/>
          <a:p>
            <a:pPr marL="8446">
              <a:spcBef>
                <a:spcPts val="70"/>
              </a:spcBef>
            </a:pPr>
            <a:r>
              <a:rPr lang="gl-ES" sz="2400" b="1" kern="0" noProof="0" dirty="0">
                <a:solidFill>
                  <a:srgbClr val="E0C537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ARTICULACIÓN</a:t>
            </a:r>
          </a:p>
        </p:txBody>
      </p:sp>
      <p:graphicFrame>
        <p:nvGraphicFramePr>
          <p:cNvPr id="7" name="object 14">
            <a:extLst>
              <a:ext uri="{FF2B5EF4-FFF2-40B4-BE49-F238E27FC236}">
                <a16:creationId xmlns:a16="http://schemas.microsoft.com/office/drawing/2014/main" id="{6FAAC60E-86BB-1C8B-6B97-DE900A957CB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4176199"/>
              </p:ext>
            </p:extLst>
          </p:nvPr>
        </p:nvGraphicFramePr>
        <p:xfrm>
          <a:off x="1362611" y="1278237"/>
          <a:ext cx="10017301" cy="424111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955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228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17168">
                  <a:extLst>
                    <a:ext uri="{9D8B030D-6E8A-4147-A177-3AD203B41FA5}">
                      <a16:colId xmlns:a16="http://schemas.microsoft.com/office/drawing/2014/main" val="2728776153"/>
                    </a:ext>
                  </a:extLst>
                </a:gridCol>
                <a:gridCol w="2081800">
                  <a:extLst>
                    <a:ext uri="{9D8B030D-6E8A-4147-A177-3AD203B41FA5}">
                      <a16:colId xmlns:a16="http://schemas.microsoft.com/office/drawing/2014/main" val="1180109235"/>
                    </a:ext>
                  </a:extLst>
                </a:gridCol>
              </a:tblGrid>
              <a:tr h="33394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s-ES" sz="17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E0C5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0C5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0C5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0C5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35"/>
                        </a:lnSpc>
                      </a:pPr>
                      <a:r>
                        <a:rPr lang="es-ES" sz="1800" b="1" kern="0" spc="0" baseline="0" dirty="0">
                          <a:solidFill>
                            <a:srgbClr val="387886"/>
                          </a:solidFill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ASOCIACIÓN</a:t>
                      </a:r>
                      <a:endParaRPr lang="es-ES" sz="1800" kern="0" spc="0" baseline="0" dirty="0"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E0C5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0C5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0C5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35"/>
                        </a:lnSpc>
                      </a:pPr>
                      <a:r>
                        <a:rPr lang="es-ES" sz="1800" b="1" kern="0" spc="0" baseline="0" dirty="0">
                          <a:solidFill>
                            <a:srgbClr val="64A374"/>
                          </a:solidFill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COOPERATIVA</a:t>
                      </a:r>
                      <a:endParaRPr lang="es-ES" sz="1800" kern="0" spc="0" baseline="0" dirty="0"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E0C5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0C5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0C5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35"/>
                        </a:lnSpc>
                      </a:pPr>
                      <a:r>
                        <a:rPr lang="es-ES" sz="1800" b="1" kern="0" spc="0" baseline="0" dirty="0">
                          <a:solidFill>
                            <a:srgbClr val="C6BE3A"/>
                          </a:solidFill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SL</a:t>
                      </a:r>
                      <a:endParaRPr lang="es-ES" sz="1800" kern="0" spc="0" baseline="0" dirty="0"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E0C5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0C5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0C5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8546">
                <a:tc rowSpan="4">
                  <a:txBody>
                    <a:bodyPr/>
                    <a:lstStyle/>
                    <a:p>
                      <a:pPr marL="179388" indent="0" algn="l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es-ES" sz="1600" b="1" kern="0" spc="0" baseline="0" dirty="0">
                          <a:solidFill>
                            <a:srgbClr val="4A594B"/>
                          </a:solidFill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CONSTITUCIÓN</a:t>
                      </a:r>
                      <a:endParaRPr lang="es-ES" sz="1600" kern="0" spc="0" baseline="0" dirty="0">
                        <a:solidFill>
                          <a:srgbClr val="4A594B"/>
                        </a:solidFill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E0C5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0C5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0C5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225"/>
                        </a:spcBef>
                      </a:pPr>
                      <a:r>
                        <a:rPr lang="es-ES" sz="1500" b="0" spc="-15" dirty="0">
                          <a:solidFill>
                            <a:srgbClr val="4A594B"/>
                          </a:solidFill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5 </a:t>
                      </a:r>
                      <a:r>
                        <a:rPr lang="es-ES" sz="1500" b="0" spc="204" dirty="0">
                          <a:solidFill>
                            <a:srgbClr val="4A594B"/>
                          </a:solidFill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PERSOAS</a:t>
                      </a:r>
                      <a:endParaRPr lang="es-ES" sz="1500" b="0" dirty="0">
                        <a:solidFill>
                          <a:srgbClr val="4A594B"/>
                        </a:solidFill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0" marR="0" marT="187904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D97D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225"/>
                        </a:spcBef>
                      </a:pPr>
                      <a:endParaRPr lang="es-ES" sz="1500" b="0" dirty="0">
                        <a:solidFill>
                          <a:srgbClr val="4A594B"/>
                        </a:solidFill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0" marR="0" marT="18790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0C5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225"/>
                        </a:spcBef>
                      </a:pPr>
                      <a:r>
                        <a:rPr lang="es-ES" sz="1500" b="0" dirty="0">
                          <a:solidFill>
                            <a:srgbClr val="4A594B"/>
                          </a:solidFill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1</a:t>
                      </a:r>
                      <a:r>
                        <a:rPr lang="es-ES" sz="1500" b="0" spc="-15" dirty="0">
                          <a:solidFill>
                            <a:srgbClr val="4A594B"/>
                          </a:solidFill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 </a:t>
                      </a:r>
                      <a:r>
                        <a:rPr lang="es-ES" sz="1500" b="0" spc="195" dirty="0" err="1">
                          <a:solidFill>
                            <a:srgbClr val="4A594B"/>
                          </a:solidFill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PERSOA</a:t>
                      </a:r>
                      <a:endParaRPr lang="es-ES" sz="1500" b="0" dirty="0">
                        <a:solidFill>
                          <a:srgbClr val="4A594B"/>
                        </a:solidFill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0" marR="0" marT="18790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D97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8492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381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225"/>
                        </a:spcBef>
                      </a:pPr>
                      <a:r>
                        <a:rPr lang="es-ES" sz="1500" b="0" spc="-25" dirty="0">
                          <a:solidFill>
                            <a:srgbClr val="4A594B"/>
                          </a:solidFill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0€</a:t>
                      </a:r>
                      <a:endParaRPr lang="es-ES" sz="1500" b="0" dirty="0">
                        <a:solidFill>
                          <a:srgbClr val="4A594B"/>
                        </a:solidFill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0" marR="0" marT="187904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D97D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ES" sz="1500" b="0" spc="-10" dirty="0">
                          <a:solidFill>
                            <a:srgbClr val="4A594B"/>
                          </a:solidFill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3.000€</a:t>
                      </a:r>
                      <a:endParaRPr lang="es-ES" dirty="0"/>
                    </a:p>
                  </a:txBody>
                  <a:tcPr marL="0" marR="0" marT="18790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D97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 marL="0" marR="0" marT="187904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8492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381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225"/>
                        </a:spcBef>
                      </a:pPr>
                      <a:r>
                        <a:rPr lang="es-ES" sz="1500" b="0" dirty="0">
                          <a:solidFill>
                            <a:srgbClr val="4A594B"/>
                          </a:solidFill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REXISTRO ASOCIACIÓNS</a:t>
                      </a:r>
                    </a:p>
                  </a:txBody>
                  <a:tcPr marL="0" marR="0" marT="187904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D97D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ES" sz="1500" b="0" spc="160" dirty="0">
                          <a:solidFill>
                            <a:srgbClr val="4A594B"/>
                          </a:solidFill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NOTARIO (REXISTRO)</a:t>
                      </a:r>
                      <a:endParaRPr lang="es-ES" dirty="0"/>
                    </a:p>
                  </a:txBody>
                  <a:tcPr marL="0" marR="0" marT="18790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D97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 marL="0" marR="0" marT="187904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00258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381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305"/>
                        </a:spcBef>
                      </a:pPr>
                      <a:r>
                        <a:rPr lang="es-ES" sz="1500" b="0" spc="145" dirty="0" err="1">
                          <a:solidFill>
                            <a:srgbClr val="4A594B"/>
                          </a:solidFill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COMPLEXIDADE</a:t>
                      </a:r>
                      <a:r>
                        <a:rPr lang="es-ES" sz="1500" b="0" spc="-35" dirty="0">
                          <a:solidFill>
                            <a:srgbClr val="4A594B"/>
                          </a:solidFill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 </a:t>
                      </a:r>
                      <a:r>
                        <a:rPr lang="es-ES" sz="1500" b="0" spc="135" dirty="0">
                          <a:solidFill>
                            <a:srgbClr val="4A594B"/>
                          </a:solidFill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BAIXA</a:t>
                      </a:r>
                      <a:endParaRPr lang="es-ES" sz="1500" b="0" dirty="0">
                        <a:solidFill>
                          <a:srgbClr val="4A594B"/>
                        </a:solidFill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0" marR="0" marT="19466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D97D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ES" sz="1500" b="0" spc="145" dirty="0">
                          <a:solidFill>
                            <a:srgbClr val="4A594B"/>
                          </a:solidFill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COMPLEXIDADE</a:t>
                      </a:r>
                      <a:r>
                        <a:rPr lang="es-ES" sz="1500" b="0" spc="-35" dirty="0">
                          <a:solidFill>
                            <a:srgbClr val="4A594B"/>
                          </a:solidFill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 </a:t>
                      </a:r>
                      <a:r>
                        <a:rPr lang="es-ES" sz="1500" b="0" spc="195" dirty="0">
                          <a:solidFill>
                            <a:srgbClr val="4A594B"/>
                          </a:solidFill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MEDIA</a:t>
                      </a:r>
                      <a:endParaRPr lang="es-ES" dirty="0"/>
                    </a:p>
                  </a:txBody>
                  <a:tcPr marL="0" marR="0" marT="19466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D97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 marL="0" marR="0" marT="19466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00075">
                <a:tc>
                  <a:txBody>
                    <a:bodyPr/>
                    <a:lstStyle/>
                    <a:p>
                      <a:pPr marL="179388" marR="92710" indent="0" algn="l">
                        <a:lnSpc>
                          <a:spcPct val="100000"/>
                        </a:lnSpc>
                        <a:spcBef>
                          <a:spcPts val="2675"/>
                        </a:spcBef>
                      </a:pPr>
                      <a:r>
                        <a:rPr lang="es-ES" sz="1600" b="1" kern="0" spc="0" baseline="0" dirty="0" err="1">
                          <a:solidFill>
                            <a:srgbClr val="4A594B"/>
                          </a:solidFill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OBLIGACIÓNS</a:t>
                      </a:r>
                      <a:r>
                        <a:rPr lang="es-ES" sz="1600" b="1" kern="0" spc="0" baseline="0" dirty="0">
                          <a:solidFill>
                            <a:srgbClr val="4A594B"/>
                          </a:solidFill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 </a:t>
                      </a:r>
                      <a:r>
                        <a:rPr lang="es-ES" sz="1600" b="1" kern="0" spc="0" baseline="0" dirty="0" err="1">
                          <a:solidFill>
                            <a:srgbClr val="4A594B"/>
                          </a:solidFill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FISCAIS</a:t>
                      </a:r>
                      <a:endParaRPr lang="es-ES" sz="1600" kern="0" spc="0" baseline="0" dirty="0">
                        <a:solidFill>
                          <a:srgbClr val="4A594B"/>
                        </a:solidFill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0" marR="0" marT="225907" marB="0">
                    <a:lnL w="28575" cap="flat" cmpd="sng" algn="ctr">
                      <a:solidFill>
                        <a:srgbClr val="E0C5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0C5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0C5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75"/>
                        </a:spcBef>
                      </a:pPr>
                      <a:r>
                        <a:rPr lang="es-ES" sz="1500" b="0" spc="110" dirty="0">
                          <a:solidFill>
                            <a:srgbClr val="4A594B"/>
                          </a:solidFill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BAIXA</a:t>
                      </a:r>
                      <a:r>
                        <a:rPr lang="es-ES" sz="1500" b="0" spc="-35" dirty="0">
                          <a:solidFill>
                            <a:srgbClr val="4A594B"/>
                          </a:solidFill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 </a:t>
                      </a:r>
                      <a:r>
                        <a:rPr lang="es-ES" sz="1500" b="0" spc="130" dirty="0" err="1">
                          <a:solidFill>
                            <a:srgbClr val="4A594B"/>
                          </a:solidFill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ESIXENCIA</a:t>
                      </a:r>
                      <a:endParaRPr lang="es-ES" sz="1500" b="0" dirty="0">
                        <a:solidFill>
                          <a:srgbClr val="4A594B"/>
                        </a:solidFill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0" marR="0" marT="217462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D97D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ES" sz="1500" b="0" spc="165" dirty="0">
                          <a:solidFill>
                            <a:srgbClr val="4A594B"/>
                          </a:solidFill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ALTA</a:t>
                      </a:r>
                      <a:r>
                        <a:rPr lang="es-ES" sz="1500" b="0" spc="-30" dirty="0">
                          <a:solidFill>
                            <a:srgbClr val="4A594B"/>
                          </a:solidFill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 </a:t>
                      </a:r>
                      <a:r>
                        <a:rPr lang="es-ES" sz="1500" b="0" spc="130" dirty="0" err="1">
                          <a:solidFill>
                            <a:srgbClr val="4A594B"/>
                          </a:solidFill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ESIXENCIA</a:t>
                      </a:r>
                      <a:endParaRPr lang="es-ES" dirty="0"/>
                    </a:p>
                  </a:txBody>
                  <a:tcPr marL="0" marR="0" marT="217462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D97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 marL="0" marR="0" marT="217462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91804">
                <a:tc>
                  <a:txBody>
                    <a:bodyPr/>
                    <a:lstStyle/>
                    <a:p>
                      <a:pPr marL="179388" marR="92710" indent="0" algn="l">
                        <a:lnSpc>
                          <a:spcPct val="100000"/>
                        </a:lnSpc>
                        <a:spcBef>
                          <a:spcPts val="2675"/>
                        </a:spcBef>
                      </a:pPr>
                      <a:r>
                        <a:rPr lang="es-ES" sz="1600" b="1" kern="0" spc="0" baseline="0" dirty="0">
                          <a:solidFill>
                            <a:srgbClr val="4A594B"/>
                          </a:solidFill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ACTIVIDADES</a:t>
                      </a:r>
                    </a:p>
                  </a:txBody>
                  <a:tcPr marL="0" marR="0" marT="225907" marB="0">
                    <a:lnL w="28575" cap="flat" cmpd="sng" algn="ctr">
                      <a:solidFill>
                        <a:srgbClr val="E0C5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0C5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0C5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75"/>
                        </a:spcBef>
                      </a:pPr>
                      <a:r>
                        <a:rPr lang="es-ES" sz="1400" b="0" dirty="0">
                          <a:solidFill>
                            <a:srgbClr val="4A594B"/>
                          </a:solidFill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AUTOCONSUMO, EFICIENCIA ENERXÉTICA, MOVILIDADE ELÉCTRICA </a:t>
                      </a:r>
                    </a:p>
                  </a:txBody>
                  <a:tcPr marL="0" marR="0" marT="217462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D97D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ES" sz="1400" b="0" kern="1200" spc="165" dirty="0">
                          <a:solidFill>
                            <a:srgbClr val="4A594B"/>
                          </a:solidFill>
                          <a:latin typeface="Poppins" panose="00000500000000000000" pitchFamily="2" charset="0"/>
                          <a:ea typeface="+mn-ea"/>
                          <a:cs typeface="Poppins" panose="00000500000000000000" pitchFamily="2" charset="0"/>
                        </a:rPr>
                        <a:t>OS ANTERIORES + VENTA E COMERCIALIZACION DE ENERXÍA</a:t>
                      </a:r>
                    </a:p>
                  </a:txBody>
                  <a:tcPr marL="0" marR="0" marT="217462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D97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gl-ES"/>
                    </a:p>
                  </a:txBody>
                  <a:tcPr>
                    <a:lnL>
                      <a:noFill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4660909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79388" marR="92710" indent="0" algn="l">
                        <a:lnSpc>
                          <a:spcPct val="100000"/>
                        </a:lnSpc>
                        <a:spcBef>
                          <a:spcPts val="2510"/>
                        </a:spcBef>
                      </a:pPr>
                      <a:r>
                        <a:rPr lang="es-ES" sz="1600" b="1" kern="0" spc="0" baseline="0" dirty="0">
                          <a:solidFill>
                            <a:srgbClr val="4A594B"/>
                          </a:solidFill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ENTRADA/</a:t>
                      </a:r>
                      <a:r>
                        <a:rPr lang="es-ES" sz="1600" b="1" kern="0" spc="0" baseline="0" dirty="0" err="1">
                          <a:solidFill>
                            <a:srgbClr val="4A594B"/>
                          </a:solidFill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SAÍDA</a:t>
                      </a:r>
                      <a:r>
                        <a:rPr lang="es-ES" sz="1600" b="1" kern="0" spc="0" baseline="0" dirty="0">
                          <a:solidFill>
                            <a:srgbClr val="4A594B"/>
                          </a:solidFill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 SOCIOS</a:t>
                      </a:r>
                      <a:endParaRPr lang="es-ES" sz="1600" kern="0" spc="0" baseline="0" dirty="0">
                        <a:solidFill>
                          <a:srgbClr val="4A594B"/>
                        </a:solidFill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0" marR="0" marT="211972" marB="0">
                    <a:lnL w="28575" cap="flat" cmpd="sng" algn="ctr">
                      <a:solidFill>
                        <a:srgbClr val="E0C5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0C5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0C5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90"/>
                        </a:spcBef>
                      </a:pPr>
                      <a:r>
                        <a:rPr lang="es-ES" sz="1500" b="0" spc="150" dirty="0">
                          <a:solidFill>
                            <a:srgbClr val="4A594B"/>
                          </a:solidFill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LIBRO</a:t>
                      </a:r>
                      <a:r>
                        <a:rPr lang="es-ES" sz="1500" b="0" spc="-30" dirty="0">
                          <a:solidFill>
                            <a:srgbClr val="4A594B"/>
                          </a:solidFill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 </a:t>
                      </a:r>
                      <a:r>
                        <a:rPr lang="es-ES" sz="1500" b="0" spc="190" dirty="0">
                          <a:solidFill>
                            <a:srgbClr val="4A594B"/>
                          </a:solidFill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DE</a:t>
                      </a:r>
                      <a:r>
                        <a:rPr lang="es-ES" sz="1500" b="0" spc="-30" dirty="0">
                          <a:solidFill>
                            <a:srgbClr val="4A594B"/>
                          </a:solidFill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 </a:t>
                      </a:r>
                      <a:r>
                        <a:rPr lang="es-ES" sz="1500" b="0" spc="180" dirty="0">
                          <a:solidFill>
                            <a:srgbClr val="4A594B"/>
                          </a:solidFill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SOCIOS/AS</a:t>
                      </a:r>
                      <a:endParaRPr lang="es-ES" sz="1500" b="0" dirty="0">
                        <a:solidFill>
                          <a:srgbClr val="4A594B"/>
                        </a:solidFill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0" marR="0" marT="210283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D97D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90"/>
                        </a:spcBef>
                      </a:pPr>
                      <a:endParaRPr lang="es-ES" sz="1500" b="0" dirty="0">
                        <a:solidFill>
                          <a:srgbClr val="4A594B"/>
                        </a:solidFill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0" marR="0" marT="210283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90"/>
                        </a:spcBef>
                      </a:pPr>
                      <a:r>
                        <a:rPr lang="es-ES" sz="1500" b="0" spc="160" dirty="0">
                          <a:solidFill>
                            <a:srgbClr val="4A594B"/>
                          </a:solidFill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NOTARIO</a:t>
                      </a:r>
                      <a:endParaRPr lang="es-ES" sz="1500" b="0" dirty="0">
                        <a:solidFill>
                          <a:srgbClr val="4A594B"/>
                        </a:solidFill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0" marR="0" marT="210283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D97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2" name="Título 1">
            <a:extLst>
              <a:ext uri="{FF2B5EF4-FFF2-40B4-BE49-F238E27FC236}">
                <a16:creationId xmlns:a16="http://schemas.microsoft.com/office/drawing/2014/main" id="{B90C7C95-3F79-082C-413E-537E4B003CC2}"/>
              </a:ext>
            </a:extLst>
          </p:cNvPr>
          <p:cNvSpPr txBox="1">
            <a:spLocks/>
          </p:cNvSpPr>
          <p:nvPr/>
        </p:nvSpPr>
        <p:spPr>
          <a:xfrm>
            <a:off x="382834" y="133592"/>
            <a:ext cx="10873789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00" b="1" dirty="0">
                <a:solidFill>
                  <a:srgbClr val="4A594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COMUNIDADES </a:t>
            </a:r>
            <a:r>
              <a:rPr lang="es-ES" sz="2800" b="1" dirty="0" err="1">
                <a:solidFill>
                  <a:srgbClr val="4A594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ENERXÉTICAS</a:t>
            </a:r>
            <a:endParaRPr lang="es-ES" sz="2800" b="1" dirty="0">
              <a:solidFill>
                <a:schemeClr val="accent4">
                  <a:lumMod val="75000"/>
                </a:schemeClr>
              </a:solidFill>
              <a:latin typeface="Poppins" panose="00000500000000000000" pitchFamily="2" charset="0"/>
              <a:ea typeface="+mn-ea"/>
              <a:cs typeface="Poppins" panose="00000500000000000000" pitchFamily="2" charset="0"/>
            </a:endParaRPr>
          </a:p>
        </p:txBody>
      </p:sp>
      <p:sp>
        <p:nvSpPr>
          <p:cNvPr id="13" name="Marcador de texto 6">
            <a:extLst>
              <a:ext uri="{FF2B5EF4-FFF2-40B4-BE49-F238E27FC236}">
                <a16:creationId xmlns:a16="http://schemas.microsoft.com/office/drawing/2014/main" id="{F0E8042B-9186-3AE1-AE13-5CE60F27FE18}"/>
              </a:ext>
            </a:extLst>
          </p:cNvPr>
          <p:cNvSpPr txBox="1">
            <a:spLocks/>
          </p:cNvSpPr>
          <p:nvPr/>
        </p:nvSpPr>
        <p:spPr>
          <a:xfrm>
            <a:off x="3182149" y="5896364"/>
            <a:ext cx="5665316" cy="6043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E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gl-E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"/>
              <a:ea typeface="+mn-ea"/>
              <a:cs typeface="+mn-cs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A1930710-A491-E4BA-C450-FC9D42E8194E}"/>
              </a:ext>
            </a:extLst>
          </p:cNvPr>
          <p:cNvSpPr txBox="1"/>
          <p:nvPr/>
        </p:nvSpPr>
        <p:spPr>
          <a:xfrm>
            <a:off x="97654" y="5743853"/>
            <a:ext cx="12020365" cy="97654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gl-E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574EBFDA-088A-1387-2F55-57B55872DD5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11365" b="-1094"/>
          <a:stretch/>
        </p:blipFill>
        <p:spPr>
          <a:xfrm>
            <a:off x="189408" y="5986811"/>
            <a:ext cx="8305689" cy="490625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A733D709-0E65-71DE-81DB-4E8A772B6A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49522" y="6010083"/>
            <a:ext cx="1733003" cy="494774"/>
          </a:xfrm>
          <a:prstGeom prst="rect">
            <a:avLst/>
          </a:prstGeom>
        </p:spPr>
      </p:pic>
      <p:pic>
        <p:nvPicPr>
          <p:cNvPr id="17" name="Imagen 16" descr="Logotipo&#10;&#10;Descripción generada automáticamente">
            <a:extLst>
              <a:ext uri="{FF2B5EF4-FFF2-40B4-BE49-F238E27FC236}">
                <a16:creationId xmlns:a16="http://schemas.microsoft.com/office/drawing/2014/main" id="{32F65FC1-356C-C70E-C674-50E65A97FE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20915" y="5896364"/>
            <a:ext cx="876972" cy="712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4752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F3390D-6CEF-7115-8D46-0A0C78412B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texto 4">
            <a:extLst>
              <a:ext uri="{FF2B5EF4-FFF2-40B4-BE49-F238E27FC236}">
                <a16:creationId xmlns:a16="http://schemas.microsoft.com/office/drawing/2014/main" id="{601BEC3E-1BB5-67E6-1476-6FC469400CC2}"/>
              </a:ext>
            </a:extLst>
          </p:cNvPr>
          <p:cNvSpPr txBox="1">
            <a:spLocks/>
          </p:cNvSpPr>
          <p:nvPr/>
        </p:nvSpPr>
        <p:spPr>
          <a:xfrm>
            <a:off x="751475" y="2190633"/>
            <a:ext cx="5940160" cy="2895944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ts val="2700"/>
              </a:lnSpc>
              <a:buFont typeface="Wingdings" panose="05000000000000000000" pitchFamily="2" charset="2"/>
              <a:buChar char="v"/>
            </a:pPr>
            <a:r>
              <a:rPr lang="gl-ES" sz="1500" b="1" dirty="0">
                <a:solidFill>
                  <a:srgbClr val="4A594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Estableceranse mecanismos específicos nos estatutos da sociedade</a:t>
            </a:r>
            <a:r>
              <a:rPr lang="gl-ES" sz="1500" dirty="0">
                <a:solidFill>
                  <a:srgbClr val="4A594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.</a:t>
            </a:r>
          </a:p>
          <a:p>
            <a:pPr algn="just">
              <a:lnSpc>
                <a:spcPts val="2700"/>
              </a:lnSpc>
              <a:buFont typeface="Wingdings" panose="05000000000000000000" pitchFamily="2" charset="2"/>
              <a:buChar char="v"/>
            </a:pPr>
            <a:r>
              <a:rPr lang="gl-ES" sz="1500" b="1" dirty="0">
                <a:solidFill>
                  <a:srgbClr val="4A594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Atribuirase un voto a cada socio, independentemente da súa participación no capital social.</a:t>
            </a:r>
          </a:p>
          <a:p>
            <a:pPr algn="just">
              <a:lnSpc>
                <a:spcPts val="2700"/>
              </a:lnSpc>
              <a:buFont typeface="Wingdings" panose="05000000000000000000" pitchFamily="2" charset="2"/>
              <a:buChar char="v"/>
            </a:pPr>
            <a:r>
              <a:rPr lang="gl-ES" sz="1500" b="1" dirty="0">
                <a:solidFill>
                  <a:srgbClr val="4A594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Pódese establecer un límite máximo de participación no capital social por parte dunha mesma entidade ou persoa (por exemplo un 25%)</a:t>
            </a:r>
          </a:p>
          <a:p>
            <a:pPr algn="just">
              <a:lnSpc>
                <a:spcPts val="2700"/>
              </a:lnSpc>
              <a:buFont typeface="Wingdings" panose="05000000000000000000" pitchFamily="2" charset="2"/>
              <a:buChar char="v"/>
            </a:pPr>
            <a:endParaRPr lang="gl-ES" sz="1500" dirty="0">
              <a:solidFill>
                <a:srgbClr val="4A594B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just">
              <a:lnSpc>
                <a:spcPts val="2700"/>
              </a:lnSpc>
              <a:buFont typeface="Wingdings" panose="05000000000000000000" pitchFamily="2" charset="2"/>
              <a:buChar char="v"/>
            </a:pPr>
            <a:endParaRPr lang="gl-ES" sz="1500" noProof="0" dirty="0">
              <a:solidFill>
                <a:srgbClr val="4A594B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0" name="Marcador de texto 4">
            <a:extLst>
              <a:ext uri="{FF2B5EF4-FFF2-40B4-BE49-F238E27FC236}">
                <a16:creationId xmlns:a16="http://schemas.microsoft.com/office/drawing/2014/main" id="{3AE6C218-277A-F8BE-BA6A-7AD7A5B098F9}"/>
              </a:ext>
            </a:extLst>
          </p:cNvPr>
          <p:cNvSpPr txBox="1">
            <a:spLocks/>
          </p:cNvSpPr>
          <p:nvPr/>
        </p:nvSpPr>
        <p:spPr>
          <a:xfrm>
            <a:off x="484775" y="1129714"/>
            <a:ext cx="6573249" cy="37663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gl-ES" sz="2200" b="1" noProof="0" dirty="0">
              <a:solidFill>
                <a:srgbClr val="E0C537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0" indent="0">
              <a:buNone/>
            </a:pPr>
            <a:endParaRPr lang="gl-ES" sz="2200" b="1" noProof="0" dirty="0">
              <a:solidFill>
                <a:srgbClr val="E0C537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4" name="Marcador de texto 6">
            <a:extLst>
              <a:ext uri="{FF2B5EF4-FFF2-40B4-BE49-F238E27FC236}">
                <a16:creationId xmlns:a16="http://schemas.microsoft.com/office/drawing/2014/main" id="{FBB4DA0A-BCCD-06D2-619F-51C1605DD4C4}"/>
              </a:ext>
            </a:extLst>
          </p:cNvPr>
          <p:cNvSpPr txBox="1">
            <a:spLocks/>
          </p:cNvSpPr>
          <p:nvPr/>
        </p:nvSpPr>
        <p:spPr>
          <a:xfrm>
            <a:off x="3182149" y="5896364"/>
            <a:ext cx="5665316" cy="6043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E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ES" sz="1800" dirty="0">
              <a:solidFill>
                <a:schemeClr val="bg1"/>
              </a:solidFill>
              <a:latin typeface="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DE860B55-972A-13E7-2EE0-87C98880A43C}"/>
              </a:ext>
            </a:extLst>
          </p:cNvPr>
          <p:cNvSpPr txBox="1"/>
          <p:nvPr/>
        </p:nvSpPr>
        <p:spPr>
          <a:xfrm>
            <a:off x="97654" y="5743853"/>
            <a:ext cx="12020365" cy="97654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FA47F064-C72C-6F89-F972-2D879575B03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11365" b="-1094"/>
          <a:stretch/>
        </p:blipFill>
        <p:spPr>
          <a:xfrm>
            <a:off x="189408" y="5986811"/>
            <a:ext cx="8305689" cy="490625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351D8DFD-0686-EB69-E23F-EA4F4A560A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49522" y="6010083"/>
            <a:ext cx="1733003" cy="494774"/>
          </a:xfrm>
          <a:prstGeom prst="rect">
            <a:avLst/>
          </a:prstGeom>
        </p:spPr>
      </p:pic>
      <p:pic>
        <p:nvPicPr>
          <p:cNvPr id="13" name="Imagen 12" descr="Logotipo&#10;&#10;Descripción generada automáticamente">
            <a:extLst>
              <a:ext uri="{FF2B5EF4-FFF2-40B4-BE49-F238E27FC236}">
                <a16:creationId xmlns:a16="http://schemas.microsoft.com/office/drawing/2014/main" id="{4AC8E2C6-74B8-EC99-8D47-F5A1F76EBF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20915" y="5896364"/>
            <a:ext cx="876972" cy="712101"/>
          </a:xfrm>
          <a:prstGeom prst="rect">
            <a:avLst/>
          </a:prstGeom>
        </p:spPr>
      </p:pic>
      <p:sp>
        <p:nvSpPr>
          <p:cNvPr id="3" name="Título 1">
            <a:extLst>
              <a:ext uri="{FF2B5EF4-FFF2-40B4-BE49-F238E27FC236}">
                <a16:creationId xmlns:a16="http://schemas.microsoft.com/office/drawing/2014/main" id="{B1C319EE-CB88-91B9-ACB9-A74E1113C8AD}"/>
              </a:ext>
            </a:extLst>
          </p:cNvPr>
          <p:cNvSpPr txBox="1">
            <a:spLocks/>
          </p:cNvSpPr>
          <p:nvPr/>
        </p:nvSpPr>
        <p:spPr>
          <a:xfrm>
            <a:off x="382834" y="266942"/>
            <a:ext cx="11735185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gl-ES" sz="2800" b="1" noProof="0" dirty="0">
                <a:solidFill>
                  <a:srgbClr val="4A594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COMUNID</a:t>
            </a:r>
            <a:r>
              <a:rPr lang="gl-ES" sz="2800" b="1" dirty="0">
                <a:solidFill>
                  <a:srgbClr val="4A594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ES</a:t>
            </a:r>
            <a:r>
              <a:rPr lang="gl-ES" sz="2800" b="1" noProof="0" dirty="0">
                <a:solidFill>
                  <a:srgbClr val="4A594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ENERXÉTICAS</a:t>
            </a:r>
            <a:endParaRPr lang="gl-ES" sz="2800" b="1" noProof="0" dirty="0">
              <a:solidFill>
                <a:schemeClr val="accent4">
                  <a:lumMod val="75000"/>
                </a:schemeClr>
              </a:solidFill>
              <a:latin typeface="Poppins" panose="00000500000000000000" pitchFamily="2" charset="0"/>
              <a:ea typeface="+mn-ea"/>
              <a:cs typeface="Poppins" panose="00000500000000000000" pitchFamily="2" charset="0"/>
            </a:endParaRPr>
          </a:p>
        </p:txBody>
      </p:sp>
      <p:sp>
        <p:nvSpPr>
          <p:cNvPr id="14" name="object 22">
            <a:extLst>
              <a:ext uri="{FF2B5EF4-FFF2-40B4-BE49-F238E27FC236}">
                <a16:creationId xmlns:a16="http://schemas.microsoft.com/office/drawing/2014/main" id="{205ED44D-33E1-0561-4ED4-11459FC05C6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84775" y="1247015"/>
            <a:ext cx="10134905" cy="344430"/>
          </a:xfrm>
          <a:prstGeom prst="rect">
            <a:avLst/>
          </a:prstGeom>
        </p:spPr>
        <p:txBody>
          <a:bodyPr vert="horz" wrap="square" lIns="0" tIns="8867" rIns="0" bIns="0" rtlCol="0">
            <a:spAutoFit/>
          </a:bodyPr>
          <a:lstStyle/>
          <a:p>
            <a:pPr marL="8446">
              <a:spcBef>
                <a:spcPts val="70"/>
              </a:spcBef>
            </a:pPr>
            <a:r>
              <a:rPr lang="gl-ES" sz="2400" b="1" kern="0" dirty="0">
                <a:solidFill>
                  <a:srgbClr val="E0C537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PRINCIPIO DE GARANTÍA DEMOCRÁTICA EN FIGURAS COMO A S.L.</a:t>
            </a:r>
            <a:endParaRPr lang="gl-ES" sz="2400" b="1" kern="0" noProof="0" dirty="0">
              <a:solidFill>
                <a:srgbClr val="E0C537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68A744E0-71E8-8821-A242-67A16FA33F9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33362" y="2190633"/>
            <a:ext cx="4562562" cy="303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40560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1177</Words>
  <Application>Microsoft Office PowerPoint</Application>
  <PresentationFormat>Panorámica</PresentationFormat>
  <Paragraphs>218</Paragraphs>
  <Slides>18</Slides>
  <Notes>5</Notes>
  <HiddenSlides>0</HiddenSlides>
  <MMClips>0</MMClips>
  <ScaleCrop>false</ScaleCrop>
  <HeadingPairs>
    <vt:vector size="6" baseType="variant">
      <vt:variant>
        <vt:lpstr>Fuentes usadas</vt:lpstr>
      </vt:variant>
      <vt:variant>
        <vt:i4>10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29" baseType="lpstr">
      <vt:lpstr>Aptos</vt:lpstr>
      <vt:lpstr>Arial</vt:lpstr>
      <vt:lpstr>Calibri</vt:lpstr>
      <vt:lpstr>Calibri Light</vt:lpstr>
      <vt:lpstr>Montserrat</vt:lpstr>
      <vt:lpstr>Montserrat Bold</vt:lpstr>
      <vt:lpstr>Poppins</vt:lpstr>
      <vt:lpstr>Segoe UI</vt:lpstr>
      <vt:lpstr>Times New Roman</vt:lpstr>
      <vt:lpstr>Wingdings</vt:lpstr>
      <vt:lpstr>Tema de Office</vt:lpstr>
      <vt:lpstr>Presentación de PowerPoint</vt:lpstr>
      <vt:lpstr>OFICINA DE TRANSFORMACION COMUNITARIA OTC DEPO  + Renovables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ARTICULACIÓN</vt:lpstr>
      <vt:lpstr>PRINCIPIO DE GARANTÍA DEMOCRÁTICA EN FIGURAS COMO A S.L.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Microsoft Office User</dc:creator>
  <cp:lastModifiedBy>Sonia Ramos Galdo</cp:lastModifiedBy>
  <cp:revision>301</cp:revision>
  <dcterms:created xsi:type="dcterms:W3CDTF">2024-05-24T11:42:18Z</dcterms:created>
  <dcterms:modified xsi:type="dcterms:W3CDTF">2025-06-20T07:36:29Z</dcterms:modified>
</cp:coreProperties>
</file>